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7"/>
  </p:notesMasterIdLst>
  <p:sldIdLst>
    <p:sldId id="753" r:id="rId2"/>
    <p:sldId id="716" r:id="rId3"/>
    <p:sldId id="600" r:id="rId4"/>
    <p:sldId id="264" r:id="rId5"/>
    <p:sldId id="730" r:id="rId6"/>
    <p:sldId id="731" r:id="rId7"/>
    <p:sldId id="267" r:id="rId8"/>
    <p:sldId id="605" r:id="rId9"/>
    <p:sldId id="734" r:id="rId10"/>
    <p:sldId id="735" r:id="rId11"/>
    <p:sldId id="606" r:id="rId12"/>
    <p:sldId id="736" r:id="rId13"/>
    <p:sldId id="737" r:id="rId14"/>
    <p:sldId id="990" r:id="rId15"/>
    <p:sldId id="581" r:id="rId16"/>
    <p:sldId id="572" r:id="rId17"/>
    <p:sldId id="740" r:id="rId18"/>
    <p:sldId id="739" r:id="rId19"/>
    <p:sldId id="741" r:id="rId20"/>
    <p:sldId id="599" r:id="rId21"/>
    <p:sldId id="754" r:id="rId22"/>
    <p:sldId id="576" r:id="rId23"/>
    <p:sldId id="697" r:id="rId24"/>
    <p:sldId id="992" r:id="rId25"/>
    <p:sldId id="993" r:id="rId26"/>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980" autoAdjust="0"/>
    <p:restoredTop sz="94660"/>
  </p:normalViewPr>
  <p:slideViewPr>
    <p:cSldViewPr snapToGrid="0">
      <p:cViewPr varScale="1">
        <p:scale>
          <a:sx n="112" d="100"/>
          <a:sy n="112" d="100"/>
        </p:scale>
        <p:origin x="1506"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0700DA4-D75E-45E6-83B7-1881D052C3B2}" type="datetimeFigureOut">
              <a:rPr lang="it-IT" smtClean="0"/>
              <a:t>10/12/2024</a:t>
            </a:fld>
            <a:endParaRPr lang="it-IT"/>
          </a:p>
        </p:txBody>
      </p:sp>
      <p:sp>
        <p:nvSpPr>
          <p:cNvPr id="4" name="Segnaposto immagine diapositiva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it-IT"/>
          </a:p>
        </p:txBody>
      </p:sp>
      <p:sp>
        <p:nvSpPr>
          <p:cNvPr id="5" name="Segnaposto note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6" name="Segnaposto piè di pa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it-IT"/>
          </a:p>
        </p:txBody>
      </p:sp>
      <p:sp>
        <p:nvSpPr>
          <p:cNvPr id="7" name="Segnaposto numero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F8A5169-289B-4D9A-82A9-7F93FEA55A27}" type="slidenum">
              <a:rPr lang="it-IT" smtClean="0"/>
              <a:t>‹N›</a:t>
            </a:fld>
            <a:endParaRPr lang="it-IT"/>
          </a:p>
        </p:txBody>
      </p:sp>
    </p:spTree>
    <p:extLst>
      <p:ext uri="{BB962C8B-B14F-4D97-AF65-F5344CB8AC3E}">
        <p14:creationId xmlns:p14="http://schemas.microsoft.com/office/powerpoint/2010/main" val="299484973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64F79265-2409-46E3-B7AC-87C42B9B6BE4}" type="slidenum">
              <a:rPr kumimoji="0" lang="it-IT" sz="1200" b="0" i="0" u="none" strike="noStrike" kern="1200" cap="none" spc="0" normalizeH="0" baseline="0" noProof="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23</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868354" name="Rectangle 2"/>
          <p:cNvSpPr>
            <a:spLocks noGrp="1" noRot="1" noChangeAspect="1" noChangeArrowheads="1" noTextEdit="1"/>
          </p:cNvSpPr>
          <p:nvPr>
            <p:ph type="sldImg"/>
          </p:nvPr>
        </p:nvSpPr>
        <p:spPr>
          <a:ln/>
        </p:spPr>
      </p:sp>
      <p:sp>
        <p:nvSpPr>
          <p:cNvPr id="868355" name="Rectangle 3"/>
          <p:cNvSpPr>
            <a:spLocks noGrp="1" noChangeArrowheads="1"/>
          </p:cNvSpPr>
          <p:nvPr>
            <p:ph type="body" idx="1"/>
          </p:nvPr>
        </p:nvSpPr>
        <p:spPr/>
        <p:txBody>
          <a:bodyPr/>
          <a:lstStyle/>
          <a:p>
            <a:r>
              <a:rPr lang="it-IT"/>
              <a:t>Capacità produttiva</a:t>
            </a:r>
          </a:p>
          <a:p>
            <a:r>
              <a:rPr lang="it-IT"/>
              <a:t>Capacità di vendita</a:t>
            </a:r>
          </a:p>
        </p:txBody>
      </p:sp>
    </p:spTree>
    <p:extLst>
      <p:ext uri="{BB962C8B-B14F-4D97-AF65-F5344CB8AC3E}">
        <p14:creationId xmlns:p14="http://schemas.microsoft.com/office/powerpoint/2010/main" val="267431642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it-IT"/>
              <a:t>Fare clic per modificare lo stile del titolo dello schema</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a:t>Fare clic per modificare lo stile del sottotitolo dello schema</a:t>
            </a:r>
            <a:endParaRPr lang="en-US" dirty="0"/>
          </a:p>
        </p:txBody>
      </p:sp>
      <p:sp>
        <p:nvSpPr>
          <p:cNvPr id="4" name="Date Placeholder 3"/>
          <p:cNvSpPr>
            <a:spLocks noGrp="1"/>
          </p:cNvSpPr>
          <p:nvPr>
            <p:ph type="dt" sz="half" idx="10"/>
          </p:nvPr>
        </p:nvSpPr>
        <p:spPr/>
        <p:txBody>
          <a:bodyPr/>
          <a:lstStyle/>
          <a:p>
            <a:fld id="{2F7EFBC5-3E02-47AF-9A73-3DF633AB3707}" type="datetimeFigureOut">
              <a:rPr lang="it-IT" smtClean="0"/>
              <a:t>10/12/2024</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F7DF8FCC-DC37-45C1-BC20-82B4958CE423}" type="slidenum">
              <a:rPr lang="it-IT" smtClean="0"/>
              <a:t>‹N›</a:t>
            </a:fld>
            <a:endParaRPr lang="it-IT"/>
          </a:p>
        </p:txBody>
      </p:sp>
    </p:spTree>
    <p:extLst>
      <p:ext uri="{BB962C8B-B14F-4D97-AF65-F5344CB8AC3E}">
        <p14:creationId xmlns:p14="http://schemas.microsoft.com/office/powerpoint/2010/main" val="267676795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2F7EFBC5-3E02-47AF-9A73-3DF633AB3707}" type="datetimeFigureOut">
              <a:rPr lang="it-IT" smtClean="0"/>
              <a:t>10/12/2024</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F7DF8FCC-DC37-45C1-BC20-82B4958CE423}" type="slidenum">
              <a:rPr lang="it-IT" smtClean="0"/>
              <a:t>‹N›</a:t>
            </a:fld>
            <a:endParaRPr lang="it-IT"/>
          </a:p>
        </p:txBody>
      </p:sp>
    </p:spTree>
    <p:extLst>
      <p:ext uri="{BB962C8B-B14F-4D97-AF65-F5344CB8AC3E}">
        <p14:creationId xmlns:p14="http://schemas.microsoft.com/office/powerpoint/2010/main" val="37376776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2F7EFBC5-3E02-47AF-9A73-3DF633AB3707}" type="datetimeFigureOut">
              <a:rPr lang="it-IT" smtClean="0"/>
              <a:t>10/12/2024</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F7DF8FCC-DC37-45C1-BC20-82B4958CE423}" type="slidenum">
              <a:rPr lang="it-IT" smtClean="0"/>
              <a:t>‹N›</a:t>
            </a:fld>
            <a:endParaRPr lang="it-IT"/>
          </a:p>
        </p:txBody>
      </p:sp>
    </p:spTree>
    <p:extLst>
      <p:ext uri="{BB962C8B-B14F-4D97-AF65-F5344CB8AC3E}">
        <p14:creationId xmlns:p14="http://schemas.microsoft.com/office/powerpoint/2010/main" val="97757847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Content Placeholder 2"/>
          <p:cNvSpPr>
            <a:spLocks noGrp="1"/>
          </p:cNvSpPr>
          <p:nvPr>
            <p:ph idx="1"/>
          </p:nvPr>
        </p:nvSpPr>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2F7EFBC5-3E02-47AF-9A73-3DF633AB3707}" type="datetimeFigureOut">
              <a:rPr lang="it-IT" smtClean="0"/>
              <a:t>10/12/2024</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F7DF8FCC-DC37-45C1-BC20-82B4958CE423}" type="slidenum">
              <a:rPr lang="it-IT" smtClean="0"/>
              <a:t>‹N›</a:t>
            </a:fld>
            <a:endParaRPr lang="it-IT"/>
          </a:p>
        </p:txBody>
      </p:sp>
    </p:spTree>
    <p:extLst>
      <p:ext uri="{BB962C8B-B14F-4D97-AF65-F5344CB8AC3E}">
        <p14:creationId xmlns:p14="http://schemas.microsoft.com/office/powerpoint/2010/main" val="19627048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fld id="{2F7EFBC5-3E02-47AF-9A73-3DF633AB3707}" type="datetimeFigureOut">
              <a:rPr lang="it-IT" smtClean="0"/>
              <a:t>10/12/2024</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F7DF8FCC-DC37-45C1-BC20-82B4958CE423}" type="slidenum">
              <a:rPr lang="it-IT" smtClean="0"/>
              <a:t>‹N›</a:t>
            </a:fld>
            <a:endParaRPr lang="it-IT"/>
          </a:p>
        </p:txBody>
      </p:sp>
    </p:spTree>
    <p:extLst>
      <p:ext uri="{BB962C8B-B14F-4D97-AF65-F5344CB8AC3E}">
        <p14:creationId xmlns:p14="http://schemas.microsoft.com/office/powerpoint/2010/main" val="32745239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Date Placeholder 4"/>
          <p:cNvSpPr>
            <a:spLocks noGrp="1"/>
          </p:cNvSpPr>
          <p:nvPr>
            <p:ph type="dt" sz="half" idx="10"/>
          </p:nvPr>
        </p:nvSpPr>
        <p:spPr/>
        <p:txBody>
          <a:bodyPr/>
          <a:lstStyle/>
          <a:p>
            <a:fld id="{2F7EFBC5-3E02-47AF-9A73-3DF633AB3707}" type="datetimeFigureOut">
              <a:rPr lang="it-IT" smtClean="0"/>
              <a:t>10/12/2024</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F7DF8FCC-DC37-45C1-BC20-82B4958CE423}" type="slidenum">
              <a:rPr lang="it-IT" smtClean="0"/>
              <a:t>‹N›</a:t>
            </a:fld>
            <a:endParaRPr lang="it-IT"/>
          </a:p>
        </p:txBody>
      </p:sp>
    </p:spTree>
    <p:extLst>
      <p:ext uri="{BB962C8B-B14F-4D97-AF65-F5344CB8AC3E}">
        <p14:creationId xmlns:p14="http://schemas.microsoft.com/office/powerpoint/2010/main" val="17282573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it-IT"/>
              <a:t>Fare clic per modificare lo stile del titolo dello schema</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4" name="Content Placeholder 3"/>
          <p:cNvSpPr>
            <a:spLocks noGrp="1"/>
          </p:cNvSpPr>
          <p:nvPr>
            <p:ph sz="half" idx="2"/>
          </p:nvPr>
        </p:nvSpPr>
        <p:spPr>
          <a:xfrm>
            <a:off x="629842" y="2505075"/>
            <a:ext cx="3868340"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6" name="Content Placeholder 5"/>
          <p:cNvSpPr>
            <a:spLocks noGrp="1"/>
          </p:cNvSpPr>
          <p:nvPr>
            <p:ph sz="quarter" idx="4"/>
          </p:nvPr>
        </p:nvSpPr>
        <p:spPr>
          <a:xfrm>
            <a:off x="4629150" y="2505075"/>
            <a:ext cx="3887391"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7" name="Date Placeholder 6"/>
          <p:cNvSpPr>
            <a:spLocks noGrp="1"/>
          </p:cNvSpPr>
          <p:nvPr>
            <p:ph type="dt" sz="half" idx="10"/>
          </p:nvPr>
        </p:nvSpPr>
        <p:spPr/>
        <p:txBody>
          <a:bodyPr/>
          <a:lstStyle/>
          <a:p>
            <a:fld id="{2F7EFBC5-3E02-47AF-9A73-3DF633AB3707}" type="datetimeFigureOut">
              <a:rPr lang="it-IT" smtClean="0"/>
              <a:t>10/12/2024</a:t>
            </a:fld>
            <a:endParaRPr lang="it-IT"/>
          </a:p>
        </p:txBody>
      </p:sp>
      <p:sp>
        <p:nvSpPr>
          <p:cNvPr id="8" name="Footer Placeholder 7"/>
          <p:cNvSpPr>
            <a:spLocks noGrp="1"/>
          </p:cNvSpPr>
          <p:nvPr>
            <p:ph type="ftr" sz="quarter" idx="11"/>
          </p:nvPr>
        </p:nvSpPr>
        <p:spPr/>
        <p:txBody>
          <a:bodyPr/>
          <a:lstStyle/>
          <a:p>
            <a:endParaRPr lang="it-IT"/>
          </a:p>
        </p:txBody>
      </p:sp>
      <p:sp>
        <p:nvSpPr>
          <p:cNvPr id="9" name="Slide Number Placeholder 8"/>
          <p:cNvSpPr>
            <a:spLocks noGrp="1"/>
          </p:cNvSpPr>
          <p:nvPr>
            <p:ph type="sldNum" sz="quarter" idx="12"/>
          </p:nvPr>
        </p:nvSpPr>
        <p:spPr/>
        <p:txBody>
          <a:bodyPr/>
          <a:lstStyle/>
          <a:p>
            <a:fld id="{F7DF8FCC-DC37-45C1-BC20-82B4958CE423}" type="slidenum">
              <a:rPr lang="it-IT" smtClean="0"/>
              <a:t>‹N›</a:t>
            </a:fld>
            <a:endParaRPr lang="it-IT"/>
          </a:p>
        </p:txBody>
      </p:sp>
    </p:spTree>
    <p:extLst>
      <p:ext uri="{BB962C8B-B14F-4D97-AF65-F5344CB8AC3E}">
        <p14:creationId xmlns:p14="http://schemas.microsoft.com/office/powerpoint/2010/main" val="127068940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Date Placeholder 2"/>
          <p:cNvSpPr>
            <a:spLocks noGrp="1"/>
          </p:cNvSpPr>
          <p:nvPr>
            <p:ph type="dt" sz="half" idx="10"/>
          </p:nvPr>
        </p:nvSpPr>
        <p:spPr/>
        <p:txBody>
          <a:bodyPr/>
          <a:lstStyle/>
          <a:p>
            <a:fld id="{2F7EFBC5-3E02-47AF-9A73-3DF633AB3707}" type="datetimeFigureOut">
              <a:rPr lang="it-IT" smtClean="0"/>
              <a:t>10/12/2024</a:t>
            </a:fld>
            <a:endParaRPr lang="it-IT"/>
          </a:p>
        </p:txBody>
      </p:sp>
      <p:sp>
        <p:nvSpPr>
          <p:cNvPr id="4" name="Footer Placeholder 3"/>
          <p:cNvSpPr>
            <a:spLocks noGrp="1"/>
          </p:cNvSpPr>
          <p:nvPr>
            <p:ph type="ftr" sz="quarter" idx="11"/>
          </p:nvPr>
        </p:nvSpPr>
        <p:spPr/>
        <p:txBody>
          <a:bodyPr/>
          <a:lstStyle/>
          <a:p>
            <a:endParaRPr lang="it-IT"/>
          </a:p>
        </p:txBody>
      </p:sp>
      <p:sp>
        <p:nvSpPr>
          <p:cNvPr id="5" name="Slide Number Placeholder 4"/>
          <p:cNvSpPr>
            <a:spLocks noGrp="1"/>
          </p:cNvSpPr>
          <p:nvPr>
            <p:ph type="sldNum" sz="quarter" idx="12"/>
          </p:nvPr>
        </p:nvSpPr>
        <p:spPr/>
        <p:txBody>
          <a:bodyPr/>
          <a:lstStyle/>
          <a:p>
            <a:fld id="{F7DF8FCC-DC37-45C1-BC20-82B4958CE423}" type="slidenum">
              <a:rPr lang="it-IT" smtClean="0"/>
              <a:t>‹N›</a:t>
            </a:fld>
            <a:endParaRPr lang="it-IT"/>
          </a:p>
        </p:txBody>
      </p:sp>
    </p:spTree>
    <p:extLst>
      <p:ext uri="{BB962C8B-B14F-4D97-AF65-F5344CB8AC3E}">
        <p14:creationId xmlns:p14="http://schemas.microsoft.com/office/powerpoint/2010/main" val="38171993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F7EFBC5-3E02-47AF-9A73-3DF633AB3707}" type="datetimeFigureOut">
              <a:rPr lang="it-IT" smtClean="0"/>
              <a:t>10/12/2024</a:t>
            </a:fld>
            <a:endParaRPr lang="it-IT"/>
          </a:p>
        </p:txBody>
      </p:sp>
      <p:sp>
        <p:nvSpPr>
          <p:cNvPr id="3" name="Footer Placeholder 2"/>
          <p:cNvSpPr>
            <a:spLocks noGrp="1"/>
          </p:cNvSpPr>
          <p:nvPr>
            <p:ph type="ftr" sz="quarter" idx="11"/>
          </p:nvPr>
        </p:nvSpPr>
        <p:spPr/>
        <p:txBody>
          <a:bodyPr/>
          <a:lstStyle/>
          <a:p>
            <a:endParaRPr lang="it-IT"/>
          </a:p>
        </p:txBody>
      </p:sp>
      <p:sp>
        <p:nvSpPr>
          <p:cNvPr id="4" name="Slide Number Placeholder 3"/>
          <p:cNvSpPr>
            <a:spLocks noGrp="1"/>
          </p:cNvSpPr>
          <p:nvPr>
            <p:ph type="sldNum" sz="quarter" idx="12"/>
          </p:nvPr>
        </p:nvSpPr>
        <p:spPr/>
        <p:txBody>
          <a:bodyPr/>
          <a:lstStyle/>
          <a:p>
            <a:fld id="{F7DF8FCC-DC37-45C1-BC20-82B4958CE423}" type="slidenum">
              <a:rPr lang="it-IT" smtClean="0"/>
              <a:t>‹N›</a:t>
            </a:fld>
            <a:endParaRPr lang="it-IT"/>
          </a:p>
        </p:txBody>
      </p:sp>
    </p:spTree>
    <p:extLst>
      <p:ext uri="{BB962C8B-B14F-4D97-AF65-F5344CB8AC3E}">
        <p14:creationId xmlns:p14="http://schemas.microsoft.com/office/powerpoint/2010/main" val="410080020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it-IT"/>
              <a:t>Fare clic per modificare lo stile del titolo dello schema</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Date Placeholder 4"/>
          <p:cNvSpPr>
            <a:spLocks noGrp="1"/>
          </p:cNvSpPr>
          <p:nvPr>
            <p:ph type="dt" sz="half" idx="10"/>
          </p:nvPr>
        </p:nvSpPr>
        <p:spPr/>
        <p:txBody>
          <a:bodyPr/>
          <a:lstStyle/>
          <a:p>
            <a:fld id="{2F7EFBC5-3E02-47AF-9A73-3DF633AB3707}" type="datetimeFigureOut">
              <a:rPr lang="it-IT" smtClean="0"/>
              <a:t>10/12/2024</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F7DF8FCC-DC37-45C1-BC20-82B4958CE423}" type="slidenum">
              <a:rPr lang="it-IT" smtClean="0"/>
              <a:t>‹N›</a:t>
            </a:fld>
            <a:endParaRPr lang="it-IT"/>
          </a:p>
        </p:txBody>
      </p:sp>
    </p:spTree>
    <p:extLst>
      <p:ext uri="{BB962C8B-B14F-4D97-AF65-F5344CB8AC3E}">
        <p14:creationId xmlns:p14="http://schemas.microsoft.com/office/powerpoint/2010/main" val="25313077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it-IT"/>
              <a:t>Fare clic per modificare lo stile del titolo dello schema</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it-IT"/>
              <a:t>Fare clic sull'icona per inserire un'immagine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Date Placeholder 4"/>
          <p:cNvSpPr>
            <a:spLocks noGrp="1"/>
          </p:cNvSpPr>
          <p:nvPr>
            <p:ph type="dt" sz="half" idx="10"/>
          </p:nvPr>
        </p:nvSpPr>
        <p:spPr/>
        <p:txBody>
          <a:bodyPr/>
          <a:lstStyle/>
          <a:p>
            <a:fld id="{2F7EFBC5-3E02-47AF-9A73-3DF633AB3707}" type="datetimeFigureOut">
              <a:rPr lang="it-IT" smtClean="0"/>
              <a:t>10/12/2024</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F7DF8FCC-DC37-45C1-BC20-82B4958CE423}" type="slidenum">
              <a:rPr lang="it-IT" smtClean="0"/>
              <a:t>‹N›</a:t>
            </a:fld>
            <a:endParaRPr lang="it-IT"/>
          </a:p>
        </p:txBody>
      </p:sp>
    </p:spTree>
    <p:extLst>
      <p:ext uri="{BB962C8B-B14F-4D97-AF65-F5344CB8AC3E}">
        <p14:creationId xmlns:p14="http://schemas.microsoft.com/office/powerpoint/2010/main" val="29541438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it-IT"/>
              <a:t>Fare clic per modificare lo stile del titolo dello schema</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F7EFBC5-3E02-47AF-9A73-3DF633AB3707}" type="datetimeFigureOut">
              <a:rPr lang="it-IT" smtClean="0"/>
              <a:t>10/12/2024</a:t>
            </a:fld>
            <a:endParaRPr lang="it-IT"/>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7DF8FCC-DC37-45C1-BC20-82B4958CE423}" type="slidenum">
              <a:rPr lang="it-IT" smtClean="0"/>
              <a:t>‹N›</a:t>
            </a:fld>
            <a:endParaRPr lang="it-IT"/>
          </a:p>
        </p:txBody>
      </p:sp>
    </p:spTree>
    <p:extLst>
      <p:ext uri="{BB962C8B-B14F-4D97-AF65-F5344CB8AC3E}">
        <p14:creationId xmlns:p14="http://schemas.microsoft.com/office/powerpoint/2010/main" val="228845839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3" Type="http://schemas.openxmlformats.org/officeDocument/2006/relationships/image" Target="file:///C:\WINDOWS\Desktop\Testi%20Enzo\impianti%20biochimici%201.jpg" TargetMode="External"/><Relationship Id="rId2" Type="http://schemas.openxmlformats.org/officeDocument/2006/relationships/image" Target="../media/image8.jpe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3" Type="http://schemas.openxmlformats.org/officeDocument/2006/relationships/image" Target="../media/image150.png"/><Relationship Id="rId2" Type="http://schemas.openxmlformats.org/officeDocument/2006/relationships/image" Target="../media/image9.pn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image" Target="../media/image11.jpeg"/><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3" Type="http://schemas.openxmlformats.org/officeDocument/2006/relationships/image" Target="../media/image14.jpeg"/><Relationship Id="rId2" Type="http://schemas.openxmlformats.org/officeDocument/2006/relationships/image" Target="../media/image13.jpeg"/><Relationship Id="rId1" Type="http://schemas.openxmlformats.org/officeDocument/2006/relationships/slideLayout" Target="../slideLayouts/slideLayout7.xml"/><Relationship Id="rId5" Type="http://schemas.openxmlformats.org/officeDocument/2006/relationships/image" Target="../media/image16.jpeg"/><Relationship Id="rId4" Type="http://schemas.openxmlformats.org/officeDocument/2006/relationships/image" Target="../media/image15.jpeg"/></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5330" name="Text Box 2"/>
          <p:cNvSpPr txBox="1">
            <a:spLocks noChangeArrowheads="1"/>
          </p:cNvSpPr>
          <p:nvPr/>
        </p:nvSpPr>
        <p:spPr bwMode="auto">
          <a:xfrm>
            <a:off x="8459788" y="6400800"/>
            <a:ext cx="488950" cy="457200"/>
          </a:xfrm>
          <a:prstGeom prst="rect">
            <a:avLst/>
          </a:prstGeom>
          <a:noFill/>
          <a:ln w="9525">
            <a:noFill/>
            <a:miter lim="800000"/>
            <a:headEnd/>
            <a:tailEnd/>
          </a:ln>
          <a:effectLst/>
        </p:spPr>
        <p:txBody>
          <a:bodyPr wrap="none">
            <a:spAutoFit/>
          </a:bodyPr>
          <a:lstStyle/>
          <a:p>
            <a:fld id="{1FDBAFD9-D333-471D-828F-1204361DA835}" type="slidenum">
              <a:rPr lang="it-IT"/>
              <a:pPr/>
              <a:t>1</a:t>
            </a:fld>
            <a:endParaRPr lang="it-IT"/>
          </a:p>
        </p:txBody>
      </p:sp>
      <p:sp>
        <p:nvSpPr>
          <p:cNvPr id="995331" name="Rectangle 3"/>
          <p:cNvSpPr>
            <a:spLocks noChangeArrowheads="1"/>
          </p:cNvSpPr>
          <p:nvPr/>
        </p:nvSpPr>
        <p:spPr bwMode="auto">
          <a:xfrm>
            <a:off x="220662" y="1463833"/>
            <a:ext cx="8555869" cy="4585871"/>
          </a:xfrm>
          <a:prstGeom prst="rect">
            <a:avLst/>
          </a:prstGeom>
          <a:noFill/>
          <a:ln w="9525">
            <a:noFill/>
            <a:miter lim="800000"/>
            <a:headEnd/>
            <a:tailEnd/>
          </a:ln>
          <a:effectLst/>
        </p:spPr>
        <p:txBody>
          <a:bodyPr wrap="square">
            <a:spAutoFit/>
          </a:bodyPr>
          <a:lstStyle/>
          <a:p>
            <a:pPr algn="just"/>
            <a:r>
              <a:rPr lang="it-IT" b="1" dirty="0">
                <a:solidFill>
                  <a:srgbClr val="FF0000"/>
                </a:solidFill>
              </a:rPr>
              <a:t>Presenza di soluto nel liquido del reattore.</a:t>
            </a:r>
            <a:r>
              <a:rPr lang="it-IT" b="1" dirty="0"/>
              <a:t> </a:t>
            </a:r>
          </a:p>
          <a:p>
            <a:pPr algn="just"/>
            <a:r>
              <a:rPr lang="it-IT" b="1" dirty="0"/>
              <a:t>La presenza di composti polari diminuisce la solubilità di ossigeno nel reattore. </a:t>
            </a:r>
          </a:p>
          <a:p>
            <a:pPr algn="just"/>
            <a:r>
              <a:rPr lang="it-IT" b="1" dirty="0"/>
              <a:t>Proviamo a verificarlo nei risultati del seguente esercizio.</a:t>
            </a:r>
          </a:p>
          <a:p>
            <a:pPr algn="just"/>
            <a:endParaRPr lang="it-IT" b="1" dirty="0"/>
          </a:p>
          <a:p>
            <a:pPr algn="just"/>
            <a:r>
              <a:rPr lang="it-IT" sz="2200" b="1" i="1" u="sng" dirty="0">
                <a:solidFill>
                  <a:srgbClr val="000000"/>
                </a:solidFill>
                <a:cs typeface="Times New Roman" pitchFamily="18" charset="0"/>
              </a:rPr>
              <a:t>Esercizio 56</a:t>
            </a:r>
            <a:r>
              <a:rPr lang="it-IT" sz="2200" b="1" i="1" dirty="0">
                <a:solidFill>
                  <a:srgbClr val="000000"/>
                </a:solidFill>
                <a:cs typeface="Times New Roman" pitchFamily="18" charset="0"/>
              </a:rPr>
              <a:t>. Assumendo che l’aria contenga il 21 % di ossigeno, </a:t>
            </a:r>
          </a:p>
          <a:p>
            <a:pPr algn="just"/>
            <a:r>
              <a:rPr lang="it-IT" sz="2200" b="1" i="1" dirty="0">
                <a:solidFill>
                  <a:srgbClr val="000000"/>
                </a:solidFill>
                <a:cs typeface="Times New Roman" pitchFamily="18" charset="0"/>
              </a:rPr>
              <a:t>calcolare la solubilità di O</a:t>
            </a:r>
            <a:r>
              <a:rPr lang="it-IT" sz="2200" b="1" i="1" baseline="-30000" dirty="0">
                <a:solidFill>
                  <a:srgbClr val="000000"/>
                </a:solidFill>
                <a:cs typeface="Times New Roman" pitchFamily="18" charset="0"/>
              </a:rPr>
              <a:t>2</a:t>
            </a:r>
            <a:r>
              <a:rPr lang="it-IT" sz="2200" b="1" i="1" dirty="0">
                <a:solidFill>
                  <a:srgbClr val="000000"/>
                </a:solidFill>
                <a:cs typeface="Times New Roman" pitchFamily="18" charset="0"/>
              </a:rPr>
              <a:t> usando aria nelle seguenti soluzioni di NaCl.</a:t>
            </a:r>
            <a:r>
              <a:rPr lang="it-IT" sz="2200" b="1" i="1" u="sng" dirty="0">
                <a:solidFill>
                  <a:srgbClr val="000000"/>
                </a:solidFill>
                <a:cs typeface="Times New Roman" pitchFamily="18" charset="0"/>
              </a:rPr>
              <a:t> </a:t>
            </a:r>
            <a:endParaRPr lang="it-IT" sz="2200" b="1" i="1" dirty="0">
              <a:solidFill>
                <a:srgbClr val="000000"/>
              </a:solidFill>
              <a:cs typeface="Times New Roman" pitchFamily="18" charset="0"/>
            </a:endParaRPr>
          </a:p>
          <a:p>
            <a:pPr algn="just"/>
            <a:endParaRPr lang="it-IT" sz="2200" b="1" i="1" dirty="0">
              <a:solidFill>
                <a:srgbClr val="000000"/>
              </a:solidFill>
              <a:cs typeface="Times New Roman" pitchFamily="18" charset="0"/>
            </a:endParaRPr>
          </a:p>
          <a:p>
            <a:pPr algn="just"/>
            <a:endParaRPr lang="it-IT" sz="2200" b="1" i="1" dirty="0">
              <a:solidFill>
                <a:srgbClr val="000000"/>
              </a:solidFill>
              <a:cs typeface="Times New Roman" pitchFamily="18" charset="0"/>
            </a:endParaRPr>
          </a:p>
          <a:p>
            <a:pPr algn="just"/>
            <a:endParaRPr lang="it-IT" sz="2200" b="1" i="1" dirty="0">
              <a:solidFill>
                <a:srgbClr val="000000"/>
              </a:solidFill>
              <a:cs typeface="Times New Roman" pitchFamily="18" charset="0"/>
            </a:endParaRPr>
          </a:p>
          <a:p>
            <a:pPr algn="just"/>
            <a:endParaRPr lang="it-IT" sz="2200" b="1" i="1" dirty="0">
              <a:solidFill>
                <a:srgbClr val="000000"/>
              </a:solidFill>
              <a:cs typeface="Times New Roman" pitchFamily="18" charset="0"/>
            </a:endParaRPr>
          </a:p>
          <a:p>
            <a:pPr algn="just"/>
            <a:endParaRPr lang="it-IT" sz="2200" b="1" i="1" dirty="0">
              <a:solidFill>
                <a:srgbClr val="000000"/>
              </a:solidFill>
              <a:cs typeface="Times New Roman" pitchFamily="18" charset="0"/>
            </a:endParaRPr>
          </a:p>
          <a:p>
            <a:pPr algn="just"/>
            <a:endParaRPr lang="it-IT" sz="2200" b="1" i="1" dirty="0">
              <a:solidFill>
                <a:srgbClr val="000000"/>
              </a:solidFill>
              <a:cs typeface="Times New Roman" pitchFamily="18" charset="0"/>
            </a:endParaRPr>
          </a:p>
          <a:p>
            <a:pPr algn="just"/>
            <a:endParaRPr lang="it-IT" sz="2200" b="1" i="1" dirty="0">
              <a:solidFill>
                <a:srgbClr val="000000"/>
              </a:solidFill>
              <a:cs typeface="Times New Roman" pitchFamily="18" charset="0"/>
            </a:endParaRPr>
          </a:p>
          <a:p>
            <a:pPr algn="just"/>
            <a:endParaRPr lang="it-IT" sz="2200" b="1" i="1" dirty="0">
              <a:solidFill>
                <a:srgbClr val="000000"/>
              </a:solidFill>
              <a:cs typeface="Times New Roman" pitchFamily="18" charset="0"/>
            </a:endParaRPr>
          </a:p>
        </p:txBody>
      </p:sp>
      <p:sp>
        <p:nvSpPr>
          <p:cNvPr id="995332" name="Text Box 4"/>
          <p:cNvSpPr txBox="1">
            <a:spLocks noChangeArrowheads="1"/>
          </p:cNvSpPr>
          <p:nvPr/>
        </p:nvSpPr>
        <p:spPr bwMode="auto">
          <a:xfrm>
            <a:off x="611499" y="342691"/>
            <a:ext cx="7971798" cy="461665"/>
          </a:xfrm>
          <a:prstGeom prst="rect">
            <a:avLst/>
          </a:prstGeom>
          <a:noFill/>
          <a:ln w="9525">
            <a:noFill/>
            <a:miter lim="800000"/>
            <a:headEnd/>
            <a:tailEnd/>
          </a:ln>
          <a:effectLst/>
        </p:spPr>
        <p:txBody>
          <a:bodyPr wrap="none">
            <a:spAutoFit/>
          </a:bodyPr>
          <a:lstStyle/>
          <a:p>
            <a:pPr algn="ctr"/>
            <a:r>
              <a:rPr lang="it-IT" sz="2400" b="1" dirty="0">
                <a:solidFill>
                  <a:srgbClr val="FF0000"/>
                </a:solidFill>
                <a:cs typeface="Times New Roman" pitchFamily="18" charset="0"/>
              </a:rPr>
              <a:t>Fattori che influenzano il termine C</a:t>
            </a:r>
            <a:r>
              <a:rPr lang="it-IT" sz="2400" b="1" baseline="30000" dirty="0">
                <a:solidFill>
                  <a:srgbClr val="FF0000"/>
                </a:solidFill>
                <a:cs typeface="Times New Roman" pitchFamily="18" charset="0"/>
              </a:rPr>
              <a:t>*</a:t>
            </a:r>
            <a:r>
              <a:rPr lang="it-IT" sz="2400" b="1" baseline="-30000" dirty="0">
                <a:solidFill>
                  <a:srgbClr val="FF0000"/>
                </a:solidFill>
                <a:cs typeface="Times New Roman" pitchFamily="18" charset="0"/>
              </a:rPr>
              <a:t>O</a:t>
            </a:r>
            <a:r>
              <a:rPr lang="it-IT" sz="2400" b="1" dirty="0">
                <a:solidFill>
                  <a:srgbClr val="FF0000"/>
                </a:solidFill>
                <a:cs typeface="Times New Roman" pitchFamily="18" charset="0"/>
              </a:rPr>
              <a:t> – C</a:t>
            </a:r>
            <a:r>
              <a:rPr lang="it-IT" sz="2400" b="1" baseline="-30000" dirty="0">
                <a:solidFill>
                  <a:srgbClr val="FF0000"/>
                </a:solidFill>
                <a:cs typeface="Times New Roman" pitchFamily="18" charset="0"/>
              </a:rPr>
              <a:t>O</a:t>
            </a:r>
            <a:r>
              <a:rPr lang="it-IT" sz="2400" b="1" dirty="0">
                <a:solidFill>
                  <a:srgbClr val="FF0000"/>
                </a:solidFill>
                <a:cs typeface="Times New Roman" pitchFamily="18" charset="0"/>
              </a:rPr>
              <a:t> nell’equazione (64)</a:t>
            </a:r>
            <a:endParaRPr lang="it-IT" sz="2400" b="1" dirty="0">
              <a:solidFill>
                <a:srgbClr val="FF0000"/>
              </a:solidFill>
            </a:endParaRPr>
          </a:p>
        </p:txBody>
      </p:sp>
      <p:sp>
        <p:nvSpPr>
          <p:cNvPr id="995333" name="Rectangle 5"/>
          <p:cNvSpPr>
            <a:spLocks noChangeArrowheads="1"/>
          </p:cNvSpPr>
          <p:nvPr/>
        </p:nvSpPr>
        <p:spPr bwMode="auto">
          <a:xfrm>
            <a:off x="0" y="0"/>
            <a:ext cx="9144000" cy="0"/>
          </a:xfrm>
          <a:prstGeom prst="rect">
            <a:avLst/>
          </a:prstGeom>
          <a:noFill/>
          <a:ln w="9525">
            <a:noFill/>
            <a:miter lim="800000"/>
            <a:headEnd/>
            <a:tailEnd/>
          </a:ln>
          <a:effectLst/>
        </p:spPr>
        <p:txBody>
          <a:bodyPr wrap="none" anchor="ctr">
            <a:spAutoFit/>
          </a:bodyPr>
          <a:lstStyle/>
          <a:p>
            <a:endParaRPr lang="it-IT"/>
          </a:p>
        </p:txBody>
      </p:sp>
      <p:sp>
        <p:nvSpPr>
          <p:cNvPr id="8" name="CasellaDiTesto 7">
            <a:extLst>
              <a:ext uri="{FF2B5EF4-FFF2-40B4-BE49-F238E27FC236}">
                <a16:creationId xmlns:a16="http://schemas.microsoft.com/office/drawing/2014/main" id="{92900F7E-984B-45A1-847B-7B6C57C0183D}"/>
              </a:ext>
            </a:extLst>
          </p:cNvPr>
          <p:cNvSpPr txBox="1"/>
          <p:nvPr/>
        </p:nvSpPr>
        <p:spPr>
          <a:xfrm>
            <a:off x="3841334" y="6371094"/>
            <a:ext cx="1681993" cy="369332"/>
          </a:xfrm>
          <a:prstGeom prst="rect">
            <a:avLst/>
          </a:prstGeom>
          <a:noFill/>
        </p:spPr>
        <p:txBody>
          <a:bodyPr wrap="square">
            <a:spAutoFit/>
          </a:bodyPr>
          <a:lstStyle/>
          <a:p>
            <a:r>
              <a:rPr lang="it-IT" b="1" dirty="0">
                <a:solidFill>
                  <a:srgbClr val="FF0000"/>
                </a:solidFill>
              </a:rPr>
              <a:t>C*O = X</a:t>
            </a:r>
            <a:r>
              <a:rPr lang="it-IT" b="1" baseline="-25000" dirty="0">
                <a:solidFill>
                  <a:srgbClr val="FF0000"/>
                </a:solidFill>
              </a:rPr>
              <a:t>0</a:t>
            </a:r>
            <a:r>
              <a:rPr lang="it-IT" b="1" dirty="0">
                <a:solidFill>
                  <a:srgbClr val="FF0000"/>
                </a:solidFill>
              </a:rPr>
              <a:t>P/H</a:t>
            </a:r>
            <a:r>
              <a:rPr lang="it-IT" b="1" baseline="-25000" dirty="0">
                <a:solidFill>
                  <a:srgbClr val="FF0000"/>
                </a:solidFill>
              </a:rPr>
              <a:t>O</a:t>
            </a:r>
            <a:r>
              <a:rPr lang="it-IT" b="1" dirty="0">
                <a:solidFill>
                  <a:srgbClr val="FF0000"/>
                </a:solidFill>
              </a:rPr>
              <a:t> </a:t>
            </a:r>
            <a:endParaRPr lang="it-IT" dirty="0"/>
          </a:p>
        </p:txBody>
      </p:sp>
      <p:sp>
        <p:nvSpPr>
          <p:cNvPr id="9" name="CasellaDiTesto 8">
            <a:extLst>
              <a:ext uri="{FF2B5EF4-FFF2-40B4-BE49-F238E27FC236}">
                <a16:creationId xmlns:a16="http://schemas.microsoft.com/office/drawing/2014/main" id="{8190E986-4CE4-48C0-9C65-9126BFD586F9}"/>
              </a:ext>
            </a:extLst>
          </p:cNvPr>
          <p:cNvSpPr txBox="1"/>
          <p:nvPr/>
        </p:nvSpPr>
        <p:spPr>
          <a:xfrm>
            <a:off x="5440404" y="6392254"/>
            <a:ext cx="1681993" cy="369332"/>
          </a:xfrm>
          <a:prstGeom prst="rect">
            <a:avLst/>
          </a:prstGeom>
          <a:noFill/>
        </p:spPr>
        <p:txBody>
          <a:bodyPr wrap="square">
            <a:spAutoFit/>
          </a:bodyPr>
          <a:lstStyle/>
          <a:p>
            <a:r>
              <a:rPr lang="it-IT" b="1" dirty="0">
                <a:solidFill>
                  <a:srgbClr val="FF0000"/>
                </a:solidFill>
              </a:rPr>
              <a:t>C</a:t>
            </a:r>
            <a:r>
              <a:rPr lang="it-IT" b="1" baseline="-25000" dirty="0">
                <a:solidFill>
                  <a:srgbClr val="FF0000"/>
                </a:solidFill>
              </a:rPr>
              <a:t>1</a:t>
            </a:r>
            <a:r>
              <a:rPr lang="it-IT" b="1" dirty="0">
                <a:solidFill>
                  <a:srgbClr val="FF0000"/>
                </a:solidFill>
              </a:rPr>
              <a:t>*O = 0,21C*O </a:t>
            </a:r>
            <a:endParaRPr lang="it-IT" dirty="0"/>
          </a:p>
        </p:txBody>
      </p:sp>
      <p:graphicFrame>
        <p:nvGraphicFramePr>
          <p:cNvPr id="10" name="Group 123">
            <a:extLst>
              <a:ext uri="{FF2B5EF4-FFF2-40B4-BE49-F238E27FC236}">
                <a16:creationId xmlns:a16="http://schemas.microsoft.com/office/drawing/2014/main" id="{9C74A9E7-E399-4E0A-9DA5-DA883F0249A2}"/>
              </a:ext>
            </a:extLst>
          </p:cNvPr>
          <p:cNvGraphicFramePr>
            <a:graphicFrameLocks noGrp="1"/>
          </p:cNvGraphicFramePr>
          <p:nvPr>
            <p:extLst>
              <p:ext uri="{D42A27DB-BD31-4B8C-83A1-F6EECF244321}">
                <p14:modId xmlns:p14="http://schemas.microsoft.com/office/powerpoint/2010/main" val="489311709"/>
              </p:ext>
            </p:extLst>
          </p:nvPr>
        </p:nvGraphicFramePr>
        <p:xfrm>
          <a:off x="1620015" y="3687361"/>
          <a:ext cx="5553657" cy="2590800"/>
        </p:xfrm>
        <a:graphic>
          <a:graphicData uri="http://schemas.openxmlformats.org/drawingml/2006/table">
            <a:tbl>
              <a:tblPr/>
              <a:tblGrid>
                <a:gridCol w="1851219">
                  <a:extLst>
                    <a:ext uri="{9D8B030D-6E8A-4147-A177-3AD203B41FA5}">
                      <a16:colId xmlns:a16="http://schemas.microsoft.com/office/drawing/2014/main" val="20000"/>
                    </a:ext>
                  </a:extLst>
                </a:gridCol>
                <a:gridCol w="1851219">
                  <a:extLst>
                    <a:ext uri="{9D8B030D-6E8A-4147-A177-3AD203B41FA5}">
                      <a16:colId xmlns:a16="http://schemas.microsoft.com/office/drawing/2014/main" val="20001"/>
                    </a:ext>
                  </a:extLst>
                </a:gridCol>
                <a:gridCol w="1851219">
                  <a:extLst>
                    <a:ext uri="{9D8B030D-6E8A-4147-A177-3AD203B41FA5}">
                      <a16:colId xmlns:a16="http://schemas.microsoft.com/office/drawing/2014/main" val="20002"/>
                    </a:ext>
                  </a:extLst>
                </a:gridCol>
              </a:tblGrid>
              <a:tr h="426720">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de-DE" sz="1400" b="0" i="1" u="none" strike="noStrike" cap="none" normalizeH="0" baseline="0">
                          <a:ln>
                            <a:noFill/>
                          </a:ln>
                          <a:solidFill>
                            <a:schemeClr val="tx1"/>
                          </a:solidFill>
                          <a:effectLst/>
                          <a:latin typeface="Times New Roman" pitchFamily="18" charset="0"/>
                          <a:cs typeface="Times New Roman" pitchFamily="18" charset="0"/>
                        </a:rPr>
                        <a:t>NaCl, M</a:t>
                      </a:r>
                      <a:endParaRPr kumimoji="0" lang="de-DE" sz="24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it-IT" sz="1400" b="0" i="1" u="none" strike="noStrike" cap="none" normalizeH="0" baseline="0">
                          <a:ln>
                            <a:noFill/>
                          </a:ln>
                          <a:solidFill>
                            <a:schemeClr val="tx1"/>
                          </a:solidFill>
                          <a:effectLst/>
                          <a:latin typeface="Times New Roman" pitchFamily="18" charset="0"/>
                          <a:cs typeface="Times New Roman" pitchFamily="18" charset="0"/>
                        </a:rPr>
                        <a:t>C</a:t>
                      </a:r>
                      <a:r>
                        <a:rPr kumimoji="0" lang="it-IT" sz="1400" b="0" i="1" u="none" strike="noStrike" cap="none" normalizeH="0" baseline="30000">
                          <a:ln>
                            <a:noFill/>
                          </a:ln>
                          <a:solidFill>
                            <a:schemeClr val="tx1"/>
                          </a:solidFill>
                          <a:effectLst/>
                          <a:latin typeface="Times New Roman" pitchFamily="18" charset="0"/>
                          <a:cs typeface="Times New Roman" pitchFamily="18" charset="0"/>
                        </a:rPr>
                        <a:t>*</a:t>
                      </a:r>
                      <a:r>
                        <a:rPr kumimoji="0" lang="it-IT" sz="1400" b="0" i="1" u="none" strike="noStrike" cap="none" normalizeH="0" baseline="-30000">
                          <a:ln>
                            <a:noFill/>
                          </a:ln>
                          <a:solidFill>
                            <a:schemeClr val="tx1"/>
                          </a:solidFill>
                          <a:effectLst/>
                          <a:latin typeface="Times New Roman" pitchFamily="18" charset="0"/>
                          <a:cs typeface="Times New Roman" pitchFamily="18" charset="0"/>
                        </a:rPr>
                        <a:t>O</a:t>
                      </a:r>
                      <a:r>
                        <a:rPr kumimoji="0" lang="it-IT" sz="1400" b="0" i="1" u="none" strike="noStrike" cap="none" normalizeH="0" baseline="0">
                          <a:ln>
                            <a:noFill/>
                          </a:ln>
                          <a:solidFill>
                            <a:schemeClr val="tx1"/>
                          </a:solidFill>
                          <a:effectLst/>
                          <a:latin typeface="Times New Roman" pitchFamily="18" charset="0"/>
                          <a:cs typeface="Times New Roman" pitchFamily="18" charset="0"/>
                        </a:rPr>
                        <a:t>, mg/l,  usando ossigeno puro a 25 °C</a:t>
                      </a:r>
                      <a:endParaRPr kumimoji="0" lang="it-IT" sz="24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it-IT" sz="1400" b="0" i="1" u="none" strike="noStrike" cap="none" normalizeH="0" baseline="0">
                          <a:ln>
                            <a:noFill/>
                          </a:ln>
                          <a:solidFill>
                            <a:schemeClr val="tx1"/>
                          </a:solidFill>
                          <a:effectLst/>
                          <a:latin typeface="Times New Roman" pitchFamily="18" charset="0"/>
                          <a:cs typeface="Times New Roman" pitchFamily="18" charset="0"/>
                        </a:rPr>
                        <a:t>C</a:t>
                      </a:r>
                      <a:r>
                        <a:rPr kumimoji="0" lang="it-IT" sz="1400" b="0" i="1" u="none" strike="noStrike" cap="none" normalizeH="0" baseline="30000">
                          <a:ln>
                            <a:noFill/>
                          </a:ln>
                          <a:solidFill>
                            <a:schemeClr val="tx1"/>
                          </a:solidFill>
                          <a:effectLst/>
                          <a:latin typeface="Times New Roman" pitchFamily="18" charset="0"/>
                          <a:cs typeface="Times New Roman" pitchFamily="18" charset="0"/>
                        </a:rPr>
                        <a:t>*</a:t>
                      </a:r>
                      <a:r>
                        <a:rPr kumimoji="0" lang="it-IT" sz="1400" b="0" i="1" u="none" strike="noStrike" cap="none" normalizeH="0" baseline="-30000">
                          <a:ln>
                            <a:noFill/>
                          </a:ln>
                          <a:solidFill>
                            <a:schemeClr val="tx1"/>
                          </a:solidFill>
                          <a:effectLst/>
                          <a:latin typeface="Times New Roman" pitchFamily="18" charset="0"/>
                          <a:cs typeface="Times New Roman" pitchFamily="18" charset="0"/>
                        </a:rPr>
                        <a:t>O</a:t>
                      </a:r>
                      <a:r>
                        <a:rPr kumimoji="0" lang="it-IT" sz="1400" b="0" i="1" u="none" strike="noStrike" cap="none" normalizeH="0" baseline="0">
                          <a:ln>
                            <a:noFill/>
                          </a:ln>
                          <a:solidFill>
                            <a:schemeClr val="tx1"/>
                          </a:solidFill>
                          <a:effectLst/>
                          <a:latin typeface="Times New Roman" pitchFamily="18" charset="0"/>
                          <a:cs typeface="Times New Roman" pitchFamily="18" charset="0"/>
                        </a:rPr>
                        <a:t>,mg/l, usando aria </a:t>
                      </a:r>
                      <a:endParaRPr kumimoji="0" lang="it-IT" sz="1200" b="0" i="0" u="none" strike="noStrike" cap="none" normalizeH="0" baseline="0">
                        <a:ln>
                          <a:noFill/>
                        </a:ln>
                        <a:solidFill>
                          <a:schemeClr val="tx1"/>
                        </a:solidFill>
                        <a:effectLst/>
                        <a:latin typeface="Times New Roman" pitchFamily="18" charset="0"/>
                        <a:cs typeface="Times New Roman"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it-IT" sz="1400" b="0" i="1" u="none" strike="noStrike" cap="none" normalizeH="0" baseline="0">
                          <a:ln>
                            <a:noFill/>
                          </a:ln>
                          <a:solidFill>
                            <a:schemeClr val="tx1"/>
                          </a:solidFill>
                          <a:effectLst/>
                          <a:latin typeface="Times New Roman" pitchFamily="18" charset="0"/>
                          <a:cs typeface="Times New Roman" pitchFamily="18" charset="0"/>
                        </a:rPr>
                        <a:t>a 25 °C</a:t>
                      </a:r>
                      <a:endParaRPr kumimoji="0" lang="it-IT" sz="24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426720">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it-IT" sz="1400" b="0" i="1" u="none" strike="noStrike" cap="none" normalizeH="0" baseline="0">
                          <a:ln>
                            <a:noFill/>
                          </a:ln>
                          <a:solidFill>
                            <a:schemeClr val="tx1"/>
                          </a:solidFill>
                          <a:effectLst/>
                          <a:latin typeface="Times New Roman" pitchFamily="18" charset="0"/>
                          <a:cs typeface="Times New Roman" pitchFamily="18" charset="0"/>
                        </a:rPr>
                        <a:t>0</a:t>
                      </a:r>
                      <a:endParaRPr kumimoji="0" lang="it-IT" sz="24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it-IT" sz="1400" b="0" i="1" u="none" strike="noStrike" cap="none" normalizeH="0" baseline="0">
                          <a:ln>
                            <a:noFill/>
                          </a:ln>
                          <a:solidFill>
                            <a:schemeClr val="tx1"/>
                          </a:solidFill>
                          <a:effectLst/>
                          <a:latin typeface="Times New Roman" pitchFamily="18" charset="0"/>
                          <a:cs typeface="Times New Roman" pitchFamily="18" charset="0"/>
                        </a:rPr>
                        <a:t>40,32</a:t>
                      </a:r>
                      <a:endParaRPr kumimoji="0" lang="it-IT" sz="24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it-IT" sz="28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426720">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it-IT" sz="1400" b="0" i="1" u="none" strike="noStrike" cap="none" normalizeH="0" baseline="0">
                          <a:ln>
                            <a:noFill/>
                          </a:ln>
                          <a:solidFill>
                            <a:schemeClr val="tx1"/>
                          </a:solidFill>
                          <a:effectLst/>
                          <a:latin typeface="Times New Roman" pitchFamily="18" charset="0"/>
                          <a:cs typeface="Times New Roman" pitchFamily="18" charset="0"/>
                        </a:rPr>
                        <a:t>0,5</a:t>
                      </a:r>
                      <a:endParaRPr kumimoji="0" lang="it-IT" sz="24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it-IT" sz="1400" b="0" i="1" u="none" strike="noStrike" cap="none" normalizeH="0" baseline="0">
                          <a:ln>
                            <a:noFill/>
                          </a:ln>
                          <a:solidFill>
                            <a:schemeClr val="tx1"/>
                          </a:solidFill>
                          <a:effectLst/>
                          <a:latin typeface="Times New Roman" pitchFamily="18" charset="0"/>
                          <a:cs typeface="Times New Roman" pitchFamily="18" charset="0"/>
                        </a:rPr>
                        <a:t>34,24</a:t>
                      </a:r>
                      <a:endParaRPr kumimoji="0" lang="it-IT" sz="24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it-IT" sz="28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426720">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it-IT" sz="1400" b="0" i="1" u="none" strike="noStrike" cap="none" normalizeH="0" baseline="0">
                          <a:ln>
                            <a:noFill/>
                          </a:ln>
                          <a:solidFill>
                            <a:schemeClr val="tx1"/>
                          </a:solidFill>
                          <a:effectLst/>
                          <a:latin typeface="Times New Roman" pitchFamily="18" charset="0"/>
                          <a:cs typeface="Times New Roman" pitchFamily="18" charset="0"/>
                        </a:rPr>
                        <a:t>1</a:t>
                      </a:r>
                      <a:endParaRPr kumimoji="0" lang="it-IT" sz="24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it-IT" sz="1400" b="0" i="1" u="none" strike="noStrike" cap="none" normalizeH="0" baseline="0">
                          <a:ln>
                            <a:noFill/>
                          </a:ln>
                          <a:solidFill>
                            <a:schemeClr val="tx1"/>
                          </a:solidFill>
                          <a:effectLst/>
                          <a:latin typeface="Times New Roman" pitchFamily="18" charset="0"/>
                          <a:cs typeface="Times New Roman" pitchFamily="18" charset="0"/>
                        </a:rPr>
                        <a:t>28,48</a:t>
                      </a:r>
                      <a:endParaRPr kumimoji="0" lang="it-IT" sz="24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it-IT" sz="28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426720">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it-IT" sz="1400" b="0" i="1" u="none" strike="noStrike" cap="none" normalizeH="0" baseline="0">
                          <a:ln>
                            <a:noFill/>
                          </a:ln>
                          <a:solidFill>
                            <a:schemeClr val="tx1"/>
                          </a:solidFill>
                          <a:effectLst/>
                          <a:latin typeface="Times New Roman" pitchFamily="18" charset="0"/>
                          <a:cs typeface="Times New Roman" pitchFamily="18" charset="0"/>
                        </a:rPr>
                        <a:t>2</a:t>
                      </a:r>
                      <a:endParaRPr kumimoji="0" lang="it-IT" sz="24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it-IT" sz="1400" b="0" i="1" u="none" strike="noStrike" cap="none" normalizeH="0" baseline="0" dirty="0">
                          <a:ln>
                            <a:noFill/>
                          </a:ln>
                          <a:solidFill>
                            <a:schemeClr val="tx1"/>
                          </a:solidFill>
                          <a:effectLst/>
                          <a:latin typeface="Times New Roman" pitchFamily="18" charset="0"/>
                          <a:cs typeface="Times New Roman" pitchFamily="18" charset="0"/>
                        </a:rPr>
                        <a:t>22,72</a:t>
                      </a:r>
                      <a:endParaRPr kumimoji="0" lang="it-IT" sz="2400" b="0" i="0" u="none" strike="noStrike" cap="none" normalizeH="0" baseline="0" dirty="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it-IT" sz="2800" b="0" i="0" u="none" strike="noStrike" cap="none" normalizeH="0" baseline="0" dirty="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bl>
          </a:graphicData>
        </a:graphic>
      </p:graphicFrame>
      <p:sp>
        <p:nvSpPr>
          <p:cNvPr id="2" name="CasellaDiTesto 1">
            <a:extLst>
              <a:ext uri="{FF2B5EF4-FFF2-40B4-BE49-F238E27FC236}">
                <a16:creationId xmlns:a16="http://schemas.microsoft.com/office/drawing/2014/main" id="{F0170E8A-352B-B4EC-B08D-AE3AFA995977}"/>
              </a:ext>
            </a:extLst>
          </p:cNvPr>
          <p:cNvSpPr txBox="1"/>
          <p:nvPr/>
        </p:nvSpPr>
        <p:spPr>
          <a:xfrm>
            <a:off x="670250" y="918449"/>
            <a:ext cx="7854295" cy="923330"/>
          </a:xfrm>
          <a:prstGeom prst="rect">
            <a:avLst/>
          </a:prstGeom>
          <a:noFill/>
        </p:spPr>
        <p:txBody>
          <a:bodyPr wrap="square">
            <a:spAutoFit/>
          </a:bodyPr>
          <a:lstStyle/>
          <a:p>
            <a:pPr algn="ctr"/>
            <a:r>
              <a:rPr lang="it-IT" b="1" dirty="0" err="1"/>
              <a:t>dCO</a:t>
            </a:r>
            <a:r>
              <a:rPr lang="it-IT" b="1" dirty="0"/>
              <a:t>/</a:t>
            </a:r>
            <a:r>
              <a:rPr lang="it-IT" b="1" dirty="0" err="1"/>
              <a:t>dt</a:t>
            </a:r>
            <a:r>
              <a:rPr lang="it-IT" b="1" dirty="0"/>
              <a:t> = </a:t>
            </a:r>
            <a:r>
              <a:rPr lang="it-IT" b="1" dirty="0" err="1"/>
              <a:t>kL</a:t>
            </a:r>
            <a:r>
              <a:rPr lang="it-IT" b="1" dirty="0"/>
              <a:t> a (C*O – CO)</a:t>
            </a:r>
            <a:r>
              <a:rPr lang="it-IT" dirty="0"/>
              <a:t> (64)</a:t>
            </a:r>
          </a:p>
          <a:p>
            <a:pPr algn="ctr"/>
            <a:r>
              <a:rPr lang="it-IT" dirty="0"/>
              <a:t>          </a:t>
            </a:r>
          </a:p>
          <a:p>
            <a:pPr algn="ctr"/>
            <a:endParaRPr lang="it-IT" b="1" dirty="0"/>
          </a:p>
        </p:txBody>
      </p:sp>
    </p:spTree>
    <p:extLst>
      <p:ext uri="{BB962C8B-B14F-4D97-AF65-F5344CB8AC3E}">
        <p14:creationId xmlns:p14="http://schemas.microsoft.com/office/powerpoint/2010/main" val="44072296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4546" name="Text Box 2"/>
          <p:cNvSpPr txBox="1">
            <a:spLocks noChangeArrowheads="1"/>
          </p:cNvSpPr>
          <p:nvPr/>
        </p:nvSpPr>
        <p:spPr bwMode="auto">
          <a:xfrm>
            <a:off x="8459788" y="6400800"/>
            <a:ext cx="488950" cy="457200"/>
          </a:xfrm>
          <a:prstGeom prst="rect">
            <a:avLst/>
          </a:prstGeom>
          <a:noFill/>
          <a:ln w="9525">
            <a:noFill/>
            <a:miter lim="800000"/>
            <a:headEnd/>
            <a:tailEnd/>
          </a:ln>
          <a:effectLst/>
        </p:spPr>
        <p:txBody>
          <a:bodyPr wrap="none">
            <a:spAutoFit/>
          </a:bodyPr>
          <a:lstStyle/>
          <a:p>
            <a:fld id="{EE534D06-B153-416D-9DAB-F011EC35D83E}" type="slidenum">
              <a:rPr lang="it-IT"/>
              <a:pPr/>
              <a:t>10</a:t>
            </a:fld>
            <a:endParaRPr lang="it-IT"/>
          </a:p>
        </p:txBody>
      </p:sp>
      <p:sp>
        <p:nvSpPr>
          <p:cNvPr id="1004547" name="Rectangle 3"/>
          <p:cNvSpPr>
            <a:spLocks noChangeArrowheads="1"/>
          </p:cNvSpPr>
          <p:nvPr/>
        </p:nvSpPr>
        <p:spPr bwMode="auto">
          <a:xfrm>
            <a:off x="0" y="858996"/>
            <a:ext cx="9144000" cy="4176712"/>
          </a:xfrm>
          <a:prstGeom prst="rect">
            <a:avLst/>
          </a:prstGeom>
          <a:noFill/>
          <a:ln w="9525">
            <a:noFill/>
            <a:miter lim="800000"/>
            <a:headEnd/>
            <a:tailEnd/>
          </a:ln>
          <a:effectLst/>
        </p:spPr>
        <p:txBody>
          <a:bodyPr>
            <a:spAutoFit/>
          </a:bodyPr>
          <a:lstStyle/>
          <a:p>
            <a:pPr algn="just"/>
            <a:endParaRPr lang="it-IT" sz="800" b="1" dirty="0">
              <a:solidFill>
                <a:srgbClr val="000000"/>
              </a:solidFill>
              <a:cs typeface="Times New Roman" pitchFamily="18" charset="0"/>
            </a:endParaRPr>
          </a:p>
          <a:p>
            <a:pPr algn="just"/>
            <a:r>
              <a:rPr lang="it-IT" sz="2000" b="1" i="1" u="sng" dirty="0">
                <a:solidFill>
                  <a:srgbClr val="FF0000"/>
                </a:solidFill>
                <a:cs typeface="Times New Roman" pitchFamily="18" charset="0"/>
              </a:rPr>
              <a:t>Esercizio 59</a:t>
            </a:r>
            <a:r>
              <a:rPr lang="it-IT" sz="2000" i="1" dirty="0">
                <a:solidFill>
                  <a:srgbClr val="000000"/>
                </a:solidFill>
                <a:cs typeface="Times New Roman" pitchFamily="18" charset="0"/>
              </a:rPr>
              <a:t>. I seguenti dati mostrano la relazione tra la concentrazione di ossigeno disciolto e la velocità di crescita specifica di un ceppo di Pseudomonas aeruginosa.</a:t>
            </a:r>
          </a:p>
          <a:p>
            <a:pPr algn="just"/>
            <a:endParaRPr lang="it-IT" sz="2000" i="1" dirty="0">
              <a:solidFill>
                <a:srgbClr val="000000"/>
              </a:solidFill>
              <a:cs typeface="Times New Roman" pitchFamily="18" charset="0"/>
            </a:endParaRPr>
          </a:p>
          <a:p>
            <a:pPr algn="just"/>
            <a:endParaRPr lang="it-IT" sz="2000" i="1" dirty="0">
              <a:solidFill>
                <a:srgbClr val="000000"/>
              </a:solidFill>
              <a:cs typeface="Times New Roman" pitchFamily="18" charset="0"/>
            </a:endParaRPr>
          </a:p>
          <a:p>
            <a:pPr algn="just"/>
            <a:r>
              <a:rPr lang="it-IT" sz="2000" i="1" dirty="0">
                <a:solidFill>
                  <a:srgbClr val="000000"/>
                </a:solidFill>
                <a:cs typeface="Times New Roman" pitchFamily="18" charset="0"/>
              </a:rPr>
              <a:t> </a:t>
            </a:r>
            <a:endParaRPr lang="en-GB" sz="2000" i="1" dirty="0">
              <a:solidFill>
                <a:srgbClr val="000000"/>
              </a:solidFill>
              <a:cs typeface="Times New Roman" pitchFamily="18" charset="0"/>
            </a:endParaRPr>
          </a:p>
          <a:p>
            <a:pPr algn="just"/>
            <a:endParaRPr lang="it-IT" sz="2000" i="1" dirty="0">
              <a:solidFill>
                <a:srgbClr val="000000"/>
              </a:solidFill>
              <a:cs typeface="Times New Roman" pitchFamily="18" charset="0"/>
            </a:endParaRPr>
          </a:p>
          <a:p>
            <a:pPr algn="just"/>
            <a:endParaRPr lang="it-IT" sz="2000" i="1" dirty="0">
              <a:solidFill>
                <a:srgbClr val="000000"/>
              </a:solidFill>
              <a:cs typeface="Times New Roman" pitchFamily="18" charset="0"/>
            </a:endParaRPr>
          </a:p>
          <a:p>
            <a:pPr algn="just"/>
            <a:endParaRPr lang="it-IT" sz="2000" i="1" dirty="0">
              <a:solidFill>
                <a:srgbClr val="000000"/>
              </a:solidFill>
              <a:cs typeface="Times New Roman" pitchFamily="18" charset="0"/>
            </a:endParaRPr>
          </a:p>
          <a:p>
            <a:pPr algn="just"/>
            <a:endParaRPr lang="it-IT" sz="2000" i="1" dirty="0">
              <a:solidFill>
                <a:srgbClr val="000000"/>
              </a:solidFill>
              <a:cs typeface="Times New Roman" pitchFamily="18" charset="0"/>
            </a:endParaRPr>
          </a:p>
          <a:p>
            <a:pPr algn="just"/>
            <a:endParaRPr lang="it-IT" sz="2000" i="1" dirty="0">
              <a:solidFill>
                <a:srgbClr val="000000"/>
              </a:solidFill>
              <a:cs typeface="Times New Roman" pitchFamily="18" charset="0"/>
            </a:endParaRPr>
          </a:p>
          <a:p>
            <a:pPr algn="just"/>
            <a:endParaRPr lang="it-IT" sz="2000" i="1" dirty="0">
              <a:solidFill>
                <a:srgbClr val="000000"/>
              </a:solidFill>
              <a:cs typeface="Times New Roman" pitchFamily="18" charset="0"/>
            </a:endParaRPr>
          </a:p>
          <a:p>
            <a:pPr algn="just"/>
            <a:r>
              <a:rPr lang="it-IT" sz="2000" i="1" dirty="0">
                <a:solidFill>
                  <a:srgbClr val="000000"/>
                </a:solidFill>
                <a:cs typeface="Times New Roman" pitchFamily="18" charset="0"/>
              </a:rPr>
              <a:t>Calcolare la costante di </a:t>
            </a:r>
            <a:r>
              <a:rPr lang="it-IT" sz="2000" i="1" dirty="0" err="1">
                <a:solidFill>
                  <a:srgbClr val="000000"/>
                </a:solidFill>
                <a:cs typeface="Times New Roman" pitchFamily="18" charset="0"/>
              </a:rPr>
              <a:t>Monod</a:t>
            </a:r>
            <a:r>
              <a:rPr lang="it-IT" sz="2000" i="1" dirty="0">
                <a:solidFill>
                  <a:srgbClr val="000000"/>
                </a:solidFill>
                <a:cs typeface="Times New Roman" pitchFamily="18" charset="0"/>
              </a:rPr>
              <a:t> (K</a:t>
            </a:r>
            <a:r>
              <a:rPr lang="it-IT" sz="2000" i="1" baseline="-30000" dirty="0">
                <a:solidFill>
                  <a:srgbClr val="000000"/>
                </a:solidFill>
                <a:cs typeface="Times New Roman" pitchFamily="18" charset="0"/>
              </a:rPr>
              <a:t>O</a:t>
            </a:r>
            <a:r>
              <a:rPr lang="it-IT" sz="2000" i="1" dirty="0">
                <a:solidFill>
                  <a:srgbClr val="000000"/>
                </a:solidFill>
                <a:cs typeface="Times New Roman" pitchFamily="18" charset="0"/>
              </a:rPr>
              <a:t>)  per l’assunzione dell’ossigeno da parte della cellula e </a:t>
            </a:r>
            <a:r>
              <a:rPr lang="it-IT" sz="2000" i="1" dirty="0" err="1">
                <a:solidFill>
                  <a:srgbClr val="000000"/>
                </a:solidFill>
                <a:latin typeface="Symbol" pitchFamily="18" charset="2"/>
                <a:cs typeface="Times New Roman" pitchFamily="18" charset="0"/>
              </a:rPr>
              <a:t>m</a:t>
            </a:r>
            <a:r>
              <a:rPr lang="it-IT" sz="2000" i="1" baseline="-30000" dirty="0" err="1">
                <a:solidFill>
                  <a:srgbClr val="000000"/>
                </a:solidFill>
                <a:cs typeface="Times New Roman" pitchFamily="18" charset="0"/>
              </a:rPr>
              <a:t>max</a:t>
            </a:r>
            <a:r>
              <a:rPr lang="it-IT" sz="2000" i="1" dirty="0">
                <a:solidFill>
                  <a:srgbClr val="000000"/>
                </a:solidFill>
                <a:cs typeface="Times New Roman" pitchFamily="18" charset="0"/>
              </a:rPr>
              <a:t> quando l’ossigeno </a:t>
            </a:r>
            <a:r>
              <a:rPr lang="it-IT" sz="2000" i="1" dirty="0" err="1">
                <a:solidFill>
                  <a:srgbClr val="000000"/>
                </a:solidFill>
                <a:cs typeface="Times New Roman" pitchFamily="18" charset="0"/>
              </a:rPr>
              <a:t>é</a:t>
            </a:r>
            <a:r>
              <a:rPr lang="it-IT" sz="2000" i="1" dirty="0">
                <a:solidFill>
                  <a:srgbClr val="000000"/>
                </a:solidFill>
                <a:cs typeface="Times New Roman" pitchFamily="18" charset="0"/>
              </a:rPr>
              <a:t> il nutriente limitante.</a:t>
            </a:r>
          </a:p>
        </p:txBody>
      </p:sp>
      <p:sp>
        <p:nvSpPr>
          <p:cNvPr id="1004548" name="Text Box 4"/>
          <p:cNvSpPr txBox="1">
            <a:spLocks noChangeArrowheads="1"/>
          </p:cNvSpPr>
          <p:nvPr/>
        </p:nvSpPr>
        <p:spPr bwMode="auto">
          <a:xfrm>
            <a:off x="2232024" y="487364"/>
            <a:ext cx="4778375" cy="519112"/>
          </a:xfrm>
          <a:prstGeom prst="rect">
            <a:avLst/>
          </a:prstGeom>
          <a:noFill/>
          <a:ln w="9525">
            <a:noFill/>
            <a:miter lim="800000"/>
            <a:headEnd/>
            <a:tailEnd/>
          </a:ln>
          <a:effectLst/>
        </p:spPr>
        <p:txBody>
          <a:bodyPr wrap="none">
            <a:spAutoFit/>
          </a:bodyPr>
          <a:lstStyle/>
          <a:p>
            <a:pPr algn="ctr"/>
            <a:r>
              <a:rPr lang="it-IT" sz="2800" b="1" dirty="0">
                <a:solidFill>
                  <a:srgbClr val="FF0000"/>
                </a:solidFill>
                <a:cs typeface="Times New Roman" pitchFamily="18" charset="0"/>
              </a:rPr>
              <a:t>Analisi dello Stato Stazionario</a:t>
            </a:r>
            <a:endParaRPr lang="it-IT" sz="2800" b="1" baseline="-25000" dirty="0">
              <a:solidFill>
                <a:srgbClr val="FF0000"/>
              </a:solidFill>
            </a:endParaRPr>
          </a:p>
        </p:txBody>
      </p:sp>
      <p:sp>
        <p:nvSpPr>
          <p:cNvPr id="1004549" name="Rectangle 5"/>
          <p:cNvSpPr>
            <a:spLocks noChangeArrowheads="1"/>
          </p:cNvSpPr>
          <p:nvPr/>
        </p:nvSpPr>
        <p:spPr bwMode="auto">
          <a:xfrm>
            <a:off x="0" y="0"/>
            <a:ext cx="9144000" cy="0"/>
          </a:xfrm>
          <a:prstGeom prst="rect">
            <a:avLst/>
          </a:prstGeom>
          <a:noFill/>
          <a:ln w="9525">
            <a:noFill/>
            <a:miter lim="800000"/>
            <a:headEnd/>
            <a:tailEnd/>
          </a:ln>
          <a:effectLst/>
        </p:spPr>
        <p:txBody>
          <a:bodyPr wrap="none" anchor="ctr">
            <a:spAutoFit/>
          </a:bodyPr>
          <a:lstStyle/>
          <a:p>
            <a:endParaRPr lang="it-IT"/>
          </a:p>
        </p:txBody>
      </p:sp>
      <p:pic>
        <p:nvPicPr>
          <p:cNvPr id="5" name="Immagine 4">
            <a:extLst>
              <a:ext uri="{FF2B5EF4-FFF2-40B4-BE49-F238E27FC236}">
                <a16:creationId xmlns:a16="http://schemas.microsoft.com/office/drawing/2014/main" id="{14683522-A78F-4709-8E07-1165A7D401C4}"/>
              </a:ext>
            </a:extLst>
          </p:cNvPr>
          <p:cNvPicPr>
            <a:picLocks noChangeAspect="1"/>
          </p:cNvPicPr>
          <p:nvPr/>
        </p:nvPicPr>
        <p:blipFill>
          <a:blip r:embed="rId2"/>
          <a:stretch>
            <a:fillRect/>
          </a:stretch>
        </p:blipFill>
        <p:spPr>
          <a:xfrm>
            <a:off x="613423" y="1818222"/>
            <a:ext cx="3237203" cy="1948357"/>
          </a:xfrm>
          <a:prstGeom prst="rect">
            <a:avLst/>
          </a:prstGeom>
        </p:spPr>
      </p:pic>
      <p:sp>
        <p:nvSpPr>
          <p:cNvPr id="11" name="CasellaDiTesto 10">
            <a:extLst>
              <a:ext uri="{FF2B5EF4-FFF2-40B4-BE49-F238E27FC236}">
                <a16:creationId xmlns:a16="http://schemas.microsoft.com/office/drawing/2014/main" id="{604C18C8-EC85-418B-93E6-96D5901768C5}"/>
              </a:ext>
            </a:extLst>
          </p:cNvPr>
          <p:cNvSpPr txBox="1"/>
          <p:nvPr/>
        </p:nvSpPr>
        <p:spPr>
          <a:xfrm>
            <a:off x="373862" y="5285105"/>
            <a:ext cx="4680856" cy="369332"/>
          </a:xfrm>
          <a:prstGeom prst="rect">
            <a:avLst/>
          </a:prstGeom>
          <a:noFill/>
        </p:spPr>
        <p:txBody>
          <a:bodyPr wrap="square">
            <a:spAutoFit/>
          </a:bodyPr>
          <a:lstStyle/>
          <a:p>
            <a:r>
              <a:rPr lang="it-IT" b="1" dirty="0">
                <a:solidFill>
                  <a:srgbClr val="000000"/>
                </a:solidFill>
                <a:cs typeface="Times New Roman" pitchFamily="18" charset="0"/>
              </a:rPr>
              <a:t>1/µ</a:t>
            </a:r>
            <a:r>
              <a:rPr lang="en-GB" b="1" dirty="0">
                <a:solidFill>
                  <a:srgbClr val="000000"/>
                </a:solidFill>
                <a:latin typeface="Symbol" pitchFamily="18" charset="2"/>
                <a:cs typeface="Times New Roman" pitchFamily="18" charset="0"/>
              </a:rPr>
              <a:t> </a:t>
            </a:r>
            <a:r>
              <a:rPr lang="it-IT" b="1" dirty="0">
                <a:solidFill>
                  <a:srgbClr val="000000"/>
                </a:solidFill>
                <a:cs typeface="Times New Roman" pitchFamily="18" charset="0"/>
              </a:rPr>
              <a:t>= K</a:t>
            </a:r>
            <a:r>
              <a:rPr lang="it-IT" b="1" baseline="-30000" dirty="0">
                <a:solidFill>
                  <a:srgbClr val="000000"/>
                </a:solidFill>
                <a:cs typeface="Times New Roman" pitchFamily="18" charset="0"/>
              </a:rPr>
              <a:t>0</a:t>
            </a:r>
            <a:r>
              <a:rPr lang="it-IT" b="1" dirty="0">
                <a:solidFill>
                  <a:srgbClr val="000000"/>
                </a:solidFill>
                <a:cs typeface="Times New Roman" pitchFamily="18" charset="0"/>
              </a:rPr>
              <a:t>/(</a:t>
            </a:r>
            <a:r>
              <a:rPr lang="en-GB" b="1" dirty="0">
                <a:solidFill>
                  <a:srgbClr val="000000"/>
                </a:solidFill>
                <a:latin typeface="Symbol" pitchFamily="18" charset="2"/>
                <a:cs typeface="Times New Roman" pitchFamily="18" charset="0"/>
              </a:rPr>
              <a:t>m</a:t>
            </a:r>
            <a:r>
              <a:rPr lang="it-IT" b="1" baseline="-30000" dirty="0">
                <a:solidFill>
                  <a:srgbClr val="000000"/>
                </a:solidFill>
                <a:cs typeface="Times New Roman" pitchFamily="18" charset="0"/>
              </a:rPr>
              <a:t>max </a:t>
            </a:r>
            <a:r>
              <a:rPr lang="it-IT" b="1" dirty="0">
                <a:solidFill>
                  <a:srgbClr val="000000"/>
                </a:solidFill>
                <a:cs typeface="Times New Roman" pitchFamily="18" charset="0"/>
              </a:rPr>
              <a:t>[CO]) + 1/</a:t>
            </a:r>
            <a:r>
              <a:rPr lang="en-GB" b="1" dirty="0">
                <a:solidFill>
                  <a:srgbClr val="000000"/>
                </a:solidFill>
                <a:latin typeface="Symbol" pitchFamily="18" charset="2"/>
                <a:cs typeface="Times New Roman" pitchFamily="18" charset="0"/>
              </a:rPr>
              <a:t>m</a:t>
            </a:r>
            <a:r>
              <a:rPr lang="it-IT" b="1" baseline="-30000" dirty="0">
                <a:solidFill>
                  <a:srgbClr val="000000"/>
                </a:solidFill>
                <a:cs typeface="Times New Roman" pitchFamily="18" charset="0"/>
              </a:rPr>
              <a:t>max </a:t>
            </a:r>
            <a:endParaRPr lang="it-IT" dirty="0"/>
          </a:p>
        </p:txBody>
      </p:sp>
      <mc:AlternateContent xmlns:mc="http://schemas.openxmlformats.org/markup-compatibility/2006">
        <mc:Choice xmlns:a14="http://schemas.microsoft.com/office/drawing/2010/main" Requires="a14">
          <p:sp>
            <p:nvSpPr>
              <p:cNvPr id="13" name="CasellaDiTesto 12">
                <a:extLst>
                  <a:ext uri="{FF2B5EF4-FFF2-40B4-BE49-F238E27FC236}">
                    <a16:creationId xmlns:a16="http://schemas.microsoft.com/office/drawing/2014/main" id="{4DE32DF7-84A9-479F-8BF3-AA6464C28DDD}"/>
                  </a:ext>
                </a:extLst>
              </p:cNvPr>
              <p:cNvSpPr txBox="1"/>
              <p:nvPr/>
            </p:nvSpPr>
            <p:spPr>
              <a:xfrm>
                <a:off x="530604" y="5693116"/>
                <a:ext cx="3221000" cy="496546"/>
              </a:xfrm>
              <a:prstGeom prst="rect">
                <a:avLst/>
              </a:prstGeom>
              <a:noFill/>
            </p:spPr>
            <p:txBody>
              <a:bodyPr wrap="square">
                <a:spAutoFit/>
              </a:bodyPr>
              <a:lstStyle/>
              <a:p>
                <a:r>
                  <a:rPr lang="it-IT" dirty="0"/>
                  <a:t>Ko/</a:t>
                </a:r>
                <a:r>
                  <a:rPr lang="en-GB" b="1" dirty="0">
                    <a:solidFill>
                      <a:srgbClr val="000000"/>
                    </a:solidFill>
                    <a:latin typeface="Symbol" pitchFamily="18" charset="2"/>
                    <a:cs typeface="Times New Roman" pitchFamily="18" charset="0"/>
                  </a:rPr>
                  <a:t>m</a:t>
                </a:r>
                <a:r>
                  <a:rPr lang="it-IT" b="1" baseline="-30000" dirty="0">
                    <a:solidFill>
                      <a:srgbClr val="000000"/>
                    </a:solidFill>
                    <a:cs typeface="Times New Roman" pitchFamily="18" charset="0"/>
                  </a:rPr>
                  <a:t>max </a:t>
                </a:r>
                <a:r>
                  <a:rPr lang="it-IT" b="1" dirty="0">
                    <a:solidFill>
                      <a:srgbClr val="000000"/>
                    </a:solidFill>
                    <a:cs typeface="Times New Roman" pitchFamily="18" charset="0"/>
                  </a:rPr>
                  <a:t>= </a:t>
                </a:r>
                <a14:m>
                  <m:oMath xmlns:m="http://schemas.openxmlformats.org/officeDocument/2006/math">
                    <m:f>
                      <m:fPr>
                        <m:ctrlPr>
                          <a:rPr lang="it-IT" b="1" i="1" smtClean="0">
                            <a:solidFill>
                              <a:srgbClr val="000000"/>
                            </a:solidFill>
                            <a:latin typeface="Cambria Math" panose="02040503050406030204" pitchFamily="18" charset="0"/>
                            <a:cs typeface="Times New Roman" pitchFamily="18" charset="0"/>
                          </a:rPr>
                        </m:ctrlPr>
                      </m:fPr>
                      <m:num>
                        <m:r>
                          <a:rPr lang="it-IT" b="1" i="1" smtClean="0">
                            <a:solidFill>
                              <a:srgbClr val="000000"/>
                            </a:solidFill>
                            <a:latin typeface="Cambria Math" panose="02040503050406030204" pitchFamily="18" charset="0"/>
                            <a:cs typeface="Times New Roman" pitchFamily="18" charset="0"/>
                          </a:rPr>
                          <m:t>𝟐</m:t>
                        </m:r>
                        <m:r>
                          <a:rPr lang="it-IT" b="1" i="1" smtClean="0">
                            <a:solidFill>
                              <a:srgbClr val="000000"/>
                            </a:solidFill>
                            <a:latin typeface="Cambria Math" panose="02040503050406030204" pitchFamily="18" charset="0"/>
                            <a:cs typeface="Times New Roman" pitchFamily="18" charset="0"/>
                          </a:rPr>
                          <m:t>,</m:t>
                        </m:r>
                        <m:r>
                          <a:rPr lang="it-IT" b="1" i="1" smtClean="0">
                            <a:solidFill>
                              <a:srgbClr val="000000"/>
                            </a:solidFill>
                            <a:latin typeface="Cambria Math" panose="02040503050406030204" pitchFamily="18" charset="0"/>
                            <a:cs typeface="Times New Roman" pitchFamily="18" charset="0"/>
                          </a:rPr>
                          <m:t>𝟕𝟏</m:t>
                        </m:r>
                        <m:r>
                          <a:rPr lang="it-IT" b="1" i="1" smtClean="0">
                            <a:solidFill>
                              <a:srgbClr val="000000"/>
                            </a:solidFill>
                            <a:latin typeface="Cambria Math" panose="02040503050406030204" pitchFamily="18" charset="0"/>
                            <a:cs typeface="Times New Roman" pitchFamily="18" charset="0"/>
                          </a:rPr>
                          <m:t>−</m:t>
                        </m:r>
                        <m:r>
                          <a:rPr lang="it-IT" b="1" i="1" smtClean="0">
                            <a:solidFill>
                              <a:srgbClr val="000000"/>
                            </a:solidFill>
                            <a:latin typeface="Cambria Math" panose="02040503050406030204" pitchFamily="18" charset="0"/>
                            <a:cs typeface="Times New Roman" pitchFamily="18" charset="0"/>
                          </a:rPr>
                          <m:t>𝟏</m:t>
                        </m:r>
                        <m:r>
                          <a:rPr lang="it-IT" b="1" i="1" smtClean="0">
                            <a:solidFill>
                              <a:srgbClr val="000000"/>
                            </a:solidFill>
                            <a:latin typeface="Cambria Math" panose="02040503050406030204" pitchFamily="18" charset="0"/>
                            <a:cs typeface="Times New Roman" pitchFamily="18" charset="0"/>
                          </a:rPr>
                          <m:t>,</m:t>
                        </m:r>
                        <m:r>
                          <a:rPr lang="it-IT" b="1" i="1" smtClean="0">
                            <a:solidFill>
                              <a:srgbClr val="000000"/>
                            </a:solidFill>
                            <a:latin typeface="Cambria Math" panose="02040503050406030204" pitchFamily="18" charset="0"/>
                            <a:cs typeface="Times New Roman" pitchFamily="18" charset="0"/>
                          </a:rPr>
                          <m:t>𝟗𝟐</m:t>
                        </m:r>
                      </m:num>
                      <m:den>
                        <m:r>
                          <a:rPr lang="it-IT" b="1" i="1" smtClean="0">
                            <a:solidFill>
                              <a:srgbClr val="000000"/>
                            </a:solidFill>
                            <a:latin typeface="Cambria Math" panose="02040503050406030204" pitchFamily="18" charset="0"/>
                            <a:cs typeface="Times New Roman" pitchFamily="18" charset="0"/>
                          </a:rPr>
                          <m:t>𝟏𝟎</m:t>
                        </m:r>
                        <m:r>
                          <a:rPr lang="it-IT" b="1" i="1" smtClean="0">
                            <a:solidFill>
                              <a:srgbClr val="000000"/>
                            </a:solidFill>
                            <a:latin typeface="Cambria Math" panose="02040503050406030204" pitchFamily="18" charset="0"/>
                            <a:cs typeface="Times New Roman" pitchFamily="18" charset="0"/>
                          </a:rPr>
                          <m:t>−</m:t>
                        </m:r>
                        <m:r>
                          <a:rPr lang="it-IT" b="1" i="1" smtClean="0">
                            <a:solidFill>
                              <a:srgbClr val="000000"/>
                            </a:solidFill>
                            <a:latin typeface="Cambria Math" panose="02040503050406030204" pitchFamily="18" charset="0"/>
                            <a:cs typeface="Times New Roman" pitchFamily="18" charset="0"/>
                          </a:rPr>
                          <m:t>𝟓</m:t>
                        </m:r>
                      </m:den>
                    </m:f>
                  </m:oMath>
                </a14:m>
                <a:r>
                  <a:rPr lang="it-IT" b="1" dirty="0">
                    <a:solidFill>
                      <a:srgbClr val="000000"/>
                    </a:solidFill>
                    <a:cs typeface="Times New Roman" pitchFamily="18" charset="0"/>
                  </a:rPr>
                  <a:t> = 0,158</a:t>
                </a:r>
              </a:p>
            </p:txBody>
          </p:sp>
        </mc:Choice>
        <mc:Fallback>
          <p:sp>
            <p:nvSpPr>
              <p:cNvPr id="13" name="CasellaDiTesto 12">
                <a:extLst>
                  <a:ext uri="{FF2B5EF4-FFF2-40B4-BE49-F238E27FC236}">
                    <a16:creationId xmlns:a16="http://schemas.microsoft.com/office/drawing/2014/main" id="{4DE32DF7-84A9-479F-8BF3-AA6464C28DDD}"/>
                  </a:ext>
                </a:extLst>
              </p:cNvPr>
              <p:cNvSpPr txBox="1">
                <a:spLocks noRot="1" noChangeAspect="1" noMove="1" noResize="1" noEditPoints="1" noAdjustHandles="1" noChangeArrowheads="1" noChangeShapeType="1" noTextEdit="1"/>
              </p:cNvSpPr>
              <p:nvPr/>
            </p:nvSpPr>
            <p:spPr>
              <a:xfrm>
                <a:off x="530604" y="5693116"/>
                <a:ext cx="3221000" cy="496546"/>
              </a:xfrm>
              <a:prstGeom prst="rect">
                <a:avLst/>
              </a:prstGeom>
              <a:blipFill>
                <a:blip r:embed="rId3"/>
                <a:stretch>
                  <a:fillRect l="-1515" b="-7407"/>
                </a:stretch>
              </a:blipFill>
            </p:spPr>
            <p:txBody>
              <a:bodyPr/>
              <a:lstStyle/>
              <a:p>
                <a:r>
                  <a:rPr lang="it-IT">
                    <a:noFill/>
                  </a:rPr>
                  <a:t> </a:t>
                </a:r>
              </a:p>
            </p:txBody>
          </p:sp>
        </mc:Fallback>
      </mc:AlternateContent>
      <p:graphicFrame>
        <p:nvGraphicFramePr>
          <p:cNvPr id="7" name="Tabella 7">
            <a:extLst>
              <a:ext uri="{FF2B5EF4-FFF2-40B4-BE49-F238E27FC236}">
                <a16:creationId xmlns:a16="http://schemas.microsoft.com/office/drawing/2014/main" id="{8CDE4EEA-BE10-49CE-8FC6-65074DF37D0F}"/>
              </a:ext>
            </a:extLst>
          </p:cNvPr>
          <p:cNvGraphicFramePr>
            <a:graphicFrameLocks noGrp="1"/>
          </p:cNvGraphicFramePr>
          <p:nvPr/>
        </p:nvGraphicFramePr>
        <p:xfrm>
          <a:off x="4406610" y="1947922"/>
          <a:ext cx="3090834" cy="2277660"/>
        </p:xfrm>
        <a:graphic>
          <a:graphicData uri="http://schemas.openxmlformats.org/drawingml/2006/table">
            <a:tbl>
              <a:tblPr firstRow="1" bandRow="1">
                <a:tableStyleId>{5C22544A-7EE6-4342-B048-85BDC9FD1C3A}</a:tableStyleId>
              </a:tblPr>
              <a:tblGrid>
                <a:gridCol w="1545417">
                  <a:extLst>
                    <a:ext uri="{9D8B030D-6E8A-4147-A177-3AD203B41FA5}">
                      <a16:colId xmlns:a16="http://schemas.microsoft.com/office/drawing/2014/main" val="2768005782"/>
                    </a:ext>
                  </a:extLst>
                </a:gridCol>
                <a:gridCol w="1545417">
                  <a:extLst>
                    <a:ext uri="{9D8B030D-6E8A-4147-A177-3AD203B41FA5}">
                      <a16:colId xmlns:a16="http://schemas.microsoft.com/office/drawing/2014/main" val="3049617452"/>
                    </a:ext>
                  </a:extLst>
                </a:gridCol>
              </a:tblGrid>
              <a:tr h="318650">
                <a:tc>
                  <a:txBody>
                    <a:bodyPr/>
                    <a:lstStyle/>
                    <a:p>
                      <a:pPr algn="ctr"/>
                      <a:r>
                        <a:rPr lang="it-IT" dirty="0"/>
                        <a:t>1/CO</a:t>
                      </a:r>
                    </a:p>
                  </a:txBody>
                  <a:tcPr/>
                </a:tc>
                <a:tc>
                  <a:txBody>
                    <a:bodyPr/>
                    <a:lstStyle/>
                    <a:p>
                      <a:pPr algn="ctr"/>
                      <a:r>
                        <a:rPr lang="it-IT" dirty="0"/>
                        <a:t>1/µ</a:t>
                      </a:r>
                    </a:p>
                  </a:txBody>
                  <a:tcPr/>
                </a:tc>
                <a:extLst>
                  <a:ext uri="{0D108BD9-81ED-4DB2-BD59-A6C34878D82A}">
                    <a16:rowId xmlns:a16="http://schemas.microsoft.com/office/drawing/2014/main" val="89202890"/>
                  </a:ext>
                </a:extLst>
              </a:tr>
              <a:tr h="318650">
                <a:tc>
                  <a:txBody>
                    <a:bodyPr/>
                    <a:lstStyle/>
                    <a:p>
                      <a:pPr algn="ctr" fontAlgn="b"/>
                      <a:r>
                        <a:rPr lang="it-IT" sz="1800" b="0" i="0" u="none" strike="noStrike" dirty="0">
                          <a:solidFill>
                            <a:srgbClr val="000000"/>
                          </a:solidFill>
                          <a:effectLst/>
                          <a:latin typeface="Calibri" panose="020F0502020204030204" pitchFamily="34" charset="0"/>
                        </a:rPr>
                        <a:t>10</a:t>
                      </a:r>
                    </a:p>
                  </a:txBody>
                  <a:tcPr marL="9525" marR="9525" marT="9525" marB="0" anchor="b"/>
                </a:tc>
                <a:tc>
                  <a:txBody>
                    <a:bodyPr/>
                    <a:lstStyle/>
                    <a:p>
                      <a:pPr algn="ctr" rtl="0" fontAlgn="ctr"/>
                      <a:r>
                        <a:rPr lang="it-IT" sz="1800" b="0" i="1" u="none" strike="noStrike" dirty="0">
                          <a:solidFill>
                            <a:srgbClr val="000000"/>
                          </a:solidFill>
                          <a:effectLst/>
                          <a:latin typeface="+mn-lt"/>
                        </a:rPr>
                        <a:t>2,71</a:t>
                      </a:r>
                    </a:p>
                  </a:txBody>
                  <a:tcPr marL="9525" marR="9525" marT="9525" marB="0" anchor="ctr"/>
                </a:tc>
                <a:extLst>
                  <a:ext uri="{0D108BD9-81ED-4DB2-BD59-A6C34878D82A}">
                    <a16:rowId xmlns:a16="http://schemas.microsoft.com/office/drawing/2014/main" val="3089957081"/>
                  </a:ext>
                </a:extLst>
              </a:tr>
              <a:tr h="318650">
                <a:tc>
                  <a:txBody>
                    <a:bodyPr/>
                    <a:lstStyle/>
                    <a:p>
                      <a:pPr algn="ctr" fontAlgn="b"/>
                      <a:r>
                        <a:rPr lang="it-IT" sz="1800" b="0" i="0" u="none" strike="noStrike" dirty="0">
                          <a:solidFill>
                            <a:srgbClr val="000000"/>
                          </a:solidFill>
                          <a:effectLst/>
                          <a:latin typeface="Calibri" panose="020F0502020204030204" pitchFamily="34" charset="0"/>
                        </a:rPr>
                        <a:t>5</a:t>
                      </a:r>
                    </a:p>
                  </a:txBody>
                  <a:tcPr marL="9525" marR="9525" marT="9525" marB="0" anchor="b"/>
                </a:tc>
                <a:tc>
                  <a:txBody>
                    <a:bodyPr/>
                    <a:lstStyle/>
                    <a:p>
                      <a:pPr algn="ctr" rtl="0" fontAlgn="ctr"/>
                      <a:r>
                        <a:rPr lang="it-IT" sz="1800" b="0" i="1" u="none" strike="noStrike" dirty="0">
                          <a:solidFill>
                            <a:srgbClr val="000000"/>
                          </a:solidFill>
                          <a:effectLst/>
                          <a:latin typeface="+mn-lt"/>
                        </a:rPr>
                        <a:t>1,92</a:t>
                      </a:r>
                    </a:p>
                  </a:txBody>
                  <a:tcPr marL="9525" marR="9525" marT="9525" marB="0" anchor="ctr"/>
                </a:tc>
                <a:extLst>
                  <a:ext uri="{0D108BD9-81ED-4DB2-BD59-A6C34878D82A}">
                    <a16:rowId xmlns:a16="http://schemas.microsoft.com/office/drawing/2014/main" val="2842574660"/>
                  </a:ext>
                </a:extLst>
              </a:tr>
              <a:tr h="318650">
                <a:tc>
                  <a:txBody>
                    <a:bodyPr/>
                    <a:lstStyle/>
                    <a:p>
                      <a:pPr algn="ctr" fontAlgn="b"/>
                      <a:r>
                        <a:rPr lang="it-IT" sz="1800" b="0" i="0" u="none" strike="noStrike" dirty="0">
                          <a:solidFill>
                            <a:srgbClr val="000000"/>
                          </a:solidFill>
                          <a:effectLst/>
                          <a:latin typeface="Calibri" panose="020F0502020204030204" pitchFamily="34" charset="0"/>
                        </a:rPr>
                        <a:t>3,3</a:t>
                      </a:r>
                    </a:p>
                  </a:txBody>
                  <a:tcPr marL="9525" marR="9525" marT="9525" marB="0" anchor="b"/>
                </a:tc>
                <a:tc>
                  <a:txBody>
                    <a:bodyPr/>
                    <a:lstStyle/>
                    <a:p>
                      <a:pPr algn="ctr" rtl="0" fontAlgn="ctr"/>
                      <a:r>
                        <a:rPr lang="it-IT" sz="1800" b="0" i="1" u="none" strike="noStrike">
                          <a:solidFill>
                            <a:srgbClr val="000000"/>
                          </a:solidFill>
                          <a:effectLst/>
                          <a:latin typeface="+mn-lt"/>
                        </a:rPr>
                        <a:t>1,64</a:t>
                      </a:r>
                    </a:p>
                  </a:txBody>
                  <a:tcPr marL="9525" marR="9525" marT="9525" marB="0" anchor="ctr"/>
                </a:tc>
                <a:extLst>
                  <a:ext uri="{0D108BD9-81ED-4DB2-BD59-A6C34878D82A}">
                    <a16:rowId xmlns:a16="http://schemas.microsoft.com/office/drawing/2014/main" val="2982520177"/>
                  </a:ext>
                </a:extLst>
              </a:tr>
              <a:tr h="318650">
                <a:tc>
                  <a:txBody>
                    <a:bodyPr/>
                    <a:lstStyle/>
                    <a:p>
                      <a:pPr algn="ctr" fontAlgn="b"/>
                      <a:r>
                        <a:rPr lang="it-IT" sz="1800" b="0" i="0" u="none" strike="noStrike" dirty="0">
                          <a:solidFill>
                            <a:srgbClr val="000000"/>
                          </a:solidFill>
                          <a:effectLst/>
                          <a:latin typeface="Calibri" panose="020F0502020204030204" pitchFamily="34" charset="0"/>
                        </a:rPr>
                        <a:t>2</a:t>
                      </a:r>
                    </a:p>
                  </a:txBody>
                  <a:tcPr marL="9525" marR="9525" marT="9525" marB="0" anchor="b"/>
                </a:tc>
                <a:tc>
                  <a:txBody>
                    <a:bodyPr/>
                    <a:lstStyle/>
                    <a:p>
                      <a:pPr algn="ctr" rtl="0" fontAlgn="ctr"/>
                      <a:r>
                        <a:rPr lang="it-IT" sz="1800" b="0" i="1" u="none" strike="noStrike" dirty="0">
                          <a:solidFill>
                            <a:srgbClr val="000000"/>
                          </a:solidFill>
                          <a:effectLst/>
                          <a:latin typeface="+mn-lt"/>
                        </a:rPr>
                        <a:t>1,43</a:t>
                      </a:r>
                    </a:p>
                  </a:txBody>
                  <a:tcPr marL="9525" marR="9525" marT="9525" marB="0" anchor="ctr"/>
                </a:tc>
                <a:extLst>
                  <a:ext uri="{0D108BD9-81ED-4DB2-BD59-A6C34878D82A}">
                    <a16:rowId xmlns:a16="http://schemas.microsoft.com/office/drawing/2014/main" val="819758925"/>
                  </a:ext>
                </a:extLst>
              </a:tr>
              <a:tr h="318650">
                <a:tc>
                  <a:txBody>
                    <a:bodyPr/>
                    <a:lstStyle/>
                    <a:p>
                      <a:pPr algn="ctr" fontAlgn="b"/>
                      <a:r>
                        <a:rPr lang="it-IT" sz="1800" b="0" i="0" u="none" strike="noStrike" dirty="0">
                          <a:solidFill>
                            <a:srgbClr val="000000"/>
                          </a:solidFill>
                          <a:effectLst/>
                          <a:latin typeface="Calibri" panose="020F0502020204030204" pitchFamily="34" charset="0"/>
                        </a:rPr>
                        <a:t>1</a:t>
                      </a:r>
                    </a:p>
                  </a:txBody>
                  <a:tcPr marL="9525" marR="9525" marT="9525" marB="0" anchor="b"/>
                </a:tc>
                <a:tc>
                  <a:txBody>
                    <a:bodyPr/>
                    <a:lstStyle/>
                    <a:p>
                      <a:pPr algn="ctr" rtl="0" fontAlgn="ctr"/>
                      <a:r>
                        <a:rPr lang="it-IT" sz="1800" b="0" i="1" u="none" strike="noStrike" dirty="0">
                          <a:solidFill>
                            <a:srgbClr val="000000"/>
                          </a:solidFill>
                          <a:effectLst/>
                          <a:latin typeface="+mn-lt"/>
                        </a:rPr>
                        <a:t>1,25</a:t>
                      </a:r>
                    </a:p>
                  </a:txBody>
                  <a:tcPr marL="9525" marR="9525" marT="9525" marB="0" anchor="ctr"/>
                </a:tc>
                <a:extLst>
                  <a:ext uri="{0D108BD9-81ED-4DB2-BD59-A6C34878D82A}">
                    <a16:rowId xmlns:a16="http://schemas.microsoft.com/office/drawing/2014/main" val="204900680"/>
                  </a:ext>
                </a:extLst>
              </a:tr>
              <a:tr h="318650">
                <a:tc>
                  <a:txBody>
                    <a:bodyPr/>
                    <a:lstStyle/>
                    <a:p>
                      <a:pPr algn="ctr" fontAlgn="b"/>
                      <a:r>
                        <a:rPr lang="it-IT" sz="1800" b="0" i="0" u="none" strike="noStrike" dirty="0">
                          <a:solidFill>
                            <a:srgbClr val="000000"/>
                          </a:solidFill>
                          <a:effectLst/>
                          <a:latin typeface="Calibri" panose="020F0502020204030204" pitchFamily="34" charset="0"/>
                        </a:rPr>
                        <a:t>0,17</a:t>
                      </a:r>
                    </a:p>
                  </a:txBody>
                  <a:tcPr marL="9525" marR="9525" marT="9525" marB="0" anchor="b"/>
                </a:tc>
                <a:tc>
                  <a:txBody>
                    <a:bodyPr/>
                    <a:lstStyle/>
                    <a:p>
                      <a:pPr algn="ctr" rtl="0" fontAlgn="ctr"/>
                      <a:r>
                        <a:rPr lang="it-IT" sz="1800" b="0" i="1" u="none" strike="noStrike" dirty="0">
                          <a:solidFill>
                            <a:srgbClr val="000000"/>
                          </a:solidFill>
                          <a:effectLst/>
                          <a:latin typeface="+mn-lt"/>
                        </a:rPr>
                        <a:t>1,12</a:t>
                      </a:r>
                    </a:p>
                  </a:txBody>
                  <a:tcPr marL="9525" marR="9525" marT="9525" marB="0" anchor="ctr"/>
                </a:tc>
                <a:extLst>
                  <a:ext uri="{0D108BD9-81ED-4DB2-BD59-A6C34878D82A}">
                    <a16:rowId xmlns:a16="http://schemas.microsoft.com/office/drawing/2014/main" val="1779514913"/>
                  </a:ext>
                </a:extLst>
              </a:tr>
            </a:tbl>
          </a:graphicData>
        </a:graphic>
      </p:graphicFrame>
      <p:sp>
        <p:nvSpPr>
          <p:cNvPr id="10" name="CasellaDiTesto 9">
            <a:extLst>
              <a:ext uri="{FF2B5EF4-FFF2-40B4-BE49-F238E27FC236}">
                <a16:creationId xmlns:a16="http://schemas.microsoft.com/office/drawing/2014/main" id="{A2074C86-0C61-4C79-9CC3-278EEA10DE6F}"/>
              </a:ext>
            </a:extLst>
          </p:cNvPr>
          <p:cNvSpPr txBox="1"/>
          <p:nvPr/>
        </p:nvSpPr>
        <p:spPr>
          <a:xfrm>
            <a:off x="4404219" y="4972501"/>
            <a:ext cx="4582088" cy="1846659"/>
          </a:xfrm>
          <a:prstGeom prst="rect">
            <a:avLst/>
          </a:prstGeom>
          <a:noFill/>
        </p:spPr>
        <p:txBody>
          <a:bodyPr wrap="none" rtlCol="0">
            <a:spAutoFit/>
          </a:bodyPr>
          <a:lstStyle/>
          <a:p>
            <a:r>
              <a:rPr lang="it-IT" dirty="0"/>
              <a:t> </a:t>
            </a:r>
            <a:r>
              <a:rPr lang="it-IT" b="1" dirty="0">
                <a:solidFill>
                  <a:srgbClr val="000000"/>
                </a:solidFill>
                <a:latin typeface="Symbol" pitchFamily="18" charset="2"/>
                <a:cs typeface="Times New Roman" pitchFamily="18" charset="0"/>
              </a:rPr>
              <a:t>2,71</a:t>
            </a:r>
            <a:r>
              <a:rPr lang="en-GB" b="1" dirty="0">
                <a:solidFill>
                  <a:srgbClr val="000000"/>
                </a:solidFill>
                <a:latin typeface="Symbol" pitchFamily="18" charset="2"/>
                <a:cs typeface="Times New Roman" pitchFamily="18" charset="0"/>
              </a:rPr>
              <a:t> </a:t>
            </a:r>
            <a:r>
              <a:rPr lang="it-IT" b="1" dirty="0">
                <a:solidFill>
                  <a:srgbClr val="000000"/>
                </a:solidFill>
                <a:cs typeface="Times New Roman" pitchFamily="18" charset="0"/>
              </a:rPr>
              <a:t>= 0,158*1/</a:t>
            </a:r>
            <a:r>
              <a:rPr lang="it-IT" b="1" baseline="-30000" dirty="0">
                <a:solidFill>
                  <a:srgbClr val="000000"/>
                </a:solidFill>
                <a:cs typeface="Times New Roman" pitchFamily="18" charset="0"/>
              </a:rPr>
              <a:t> </a:t>
            </a:r>
            <a:r>
              <a:rPr lang="it-IT" b="1" dirty="0">
                <a:solidFill>
                  <a:srgbClr val="000000"/>
                </a:solidFill>
                <a:cs typeface="Times New Roman" pitchFamily="18" charset="0"/>
              </a:rPr>
              <a:t>[CO] + 1/</a:t>
            </a:r>
            <a:r>
              <a:rPr lang="en-GB" b="1" dirty="0">
                <a:solidFill>
                  <a:srgbClr val="000000"/>
                </a:solidFill>
                <a:latin typeface="Symbol" pitchFamily="18" charset="2"/>
                <a:cs typeface="Times New Roman" pitchFamily="18" charset="0"/>
              </a:rPr>
              <a:t>m</a:t>
            </a:r>
            <a:r>
              <a:rPr lang="it-IT" b="1" baseline="-30000" dirty="0">
                <a:solidFill>
                  <a:srgbClr val="000000"/>
                </a:solidFill>
                <a:cs typeface="Times New Roman" pitchFamily="18" charset="0"/>
              </a:rPr>
              <a:t>max</a:t>
            </a:r>
          </a:p>
          <a:p>
            <a:endParaRPr lang="it-IT" b="1" baseline="-30000" dirty="0">
              <a:solidFill>
                <a:srgbClr val="000000"/>
              </a:solidFill>
              <a:cs typeface="Times New Roman" pitchFamily="18" charset="0"/>
            </a:endParaRPr>
          </a:p>
          <a:p>
            <a:r>
              <a:rPr lang="it-IT" b="1" dirty="0">
                <a:solidFill>
                  <a:srgbClr val="000000"/>
                </a:solidFill>
                <a:cs typeface="Times New Roman" pitchFamily="18" charset="0"/>
              </a:rPr>
              <a:t>2,71 = 0,158 * 10 + 1/</a:t>
            </a:r>
            <a:r>
              <a:rPr lang="en-GB" b="1" dirty="0">
                <a:solidFill>
                  <a:srgbClr val="000000"/>
                </a:solidFill>
                <a:latin typeface="Symbol" pitchFamily="18" charset="2"/>
                <a:cs typeface="Times New Roman" pitchFamily="18" charset="0"/>
              </a:rPr>
              <a:t>m</a:t>
            </a:r>
            <a:r>
              <a:rPr lang="it-IT" b="1" baseline="-30000" dirty="0">
                <a:solidFill>
                  <a:srgbClr val="000000"/>
                </a:solidFill>
                <a:cs typeface="Times New Roman" pitchFamily="18" charset="0"/>
              </a:rPr>
              <a:t>max</a:t>
            </a:r>
          </a:p>
          <a:p>
            <a:endParaRPr lang="it-IT" b="1" baseline="-30000" dirty="0">
              <a:solidFill>
                <a:srgbClr val="000000"/>
              </a:solidFill>
              <a:cs typeface="Times New Roman" pitchFamily="18" charset="0"/>
            </a:endParaRPr>
          </a:p>
          <a:p>
            <a:r>
              <a:rPr lang="it-IT" b="1" dirty="0">
                <a:solidFill>
                  <a:srgbClr val="000000"/>
                </a:solidFill>
                <a:cs typeface="Times New Roman" pitchFamily="18" charset="0"/>
              </a:rPr>
              <a:t>1/</a:t>
            </a:r>
            <a:r>
              <a:rPr lang="en-GB" b="1" dirty="0">
                <a:solidFill>
                  <a:srgbClr val="000000"/>
                </a:solidFill>
                <a:latin typeface="Symbol" pitchFamily="18" charset="2"/>
                <a:cs typeface="Times New Roman" pitchFamily="18" charset="0"/>
              </a:rPr>
              <a:t>m</a:t>
            </a:r>
            <a:r>
              <a:rPr lang="it-IT" b="1" baseline="-30000" dirty="0">
                <a:solidFill>
                  <a:srgbClr val="000000"/>
                </a:solidFill>
                <a:cs typeface="Times New Roman" pitchFamily="18" charset="0"/>
              </a:rPr>
              <a:t>max </a:t>
            </a:r>
            <a:r>
              <a:rPr lang="it-IT" b="1" dirty="0">
                <a:solidFill>
                  <a:srgbClr val="000000"/>
                </a:solidFill>
                <a:cs typeface="Times New Roman" pitchFamily="18" charset="0"/>
              </a:rPr>
              <a:t>=</a:t>
            </a:r>
            <a:r>
              <a:rPr lang="it-IT" b="1" baseline="-30000" dirty="0">
                <a:solidFill>
                  <a:srgbClr val="000000"/>
                </a:solidFill>
                <a:cs typeface="Times New Roman" pitchFamily="18" charset="0"/>
              </a:rPr>
              <a:t> </a:t>
            </a:r>
            <a:r>
              <a:rPr lang="it-IT" b="1" dirty="0">
                <a:solidFill>
                  <a:srgbClr val="000000"/>
                </a:solidFill>
                <a:cs typeface="Times New Roman" pitchFamily="18" charset="0"/>
              </a:rPr>
              <a:t>2,71-1,58 = 1,13; </a:t>
            </a:r>
            <a:r>
              <a:rPr lang="en-GB" b="1" dirty="0">
                <a:solidFill>
                  <a:srgbClr val="000000"/>
                </a:solidFill>
                <a:latin typeface="Symbol" pitchFamily="18" charset="2"/>
                <a:cs typeface="Times New Roman" pitchFamily="18" charset="0"/>
              </a:rPr>
              <a:t>m</a:t>
            </a:r>
            <a:r>
              <a:rPr lang="it-IT" b="1" baseline="-30000" dirty="0">
                <a:solidFill>
                  <a:srgbClr val="000000"/>
                </a:solidFill>
                <a:cs typeface="Times New Roman" pitchFamily="18" charset="0"/>
              </a:rPr>
              <a:t>max </a:t>
            </a:r>
            <a:r>
              <a:rPr lang="it-IT" b="1" dirty="0">
                <a:solidFill>
                  <a:srgbClr val="000000"/>
                </a:solidFill>
                <a:cs typeface="Times New Roman" pitchFamily="18" charset="0"/>
              </a:rPr>
              <a:t>= 1/1,13 = 0,88 </a:t>
            </a:r>
            <a:r>
              <a:rPr lang="it-IT" b="1" baseline="-30000" dirty="0">
                <a:solidFill>
                  <a:srgbClr val="000000"/>
                </a:solidFill>
                <a:cs typeface="Times New Roman" pitchFamily="18" charset="0"/>
              </a:rPr>
              <a:t> </a:t>
            </a:r>
            <a:endParaRPr lang="it-IT" b="1" dirty="0">
              <a:solidFill>
                <a:srgbClr val="000000"/>
              </a:solidFill>
              <a:cs typeface="Times New Roman" pitchFamily="18" charset="0"/>
            </a:endParaRPr>
          </a:p>
          <a:p>
            <a:endParaRPr lang="it-IT" b="1" dirty="0">
              <a:solidFill>
                <a:srgbClr val="000000"/>
              </a:solidFill>
              <a:cs typeface="Times New Roman" pitchFamily="18" charset="0"/>
            </a:endParaRPr>
          </a:p>
          <a:p>
            <a:r>
              <a:rPr lang="it-IT" b="1" dirty="0">
                <a:solidFill>
                  <a:srgbClr val="000000"/>
                </a:solidFill>
                <a:cs typeface="Times New Roman" pitchFamily="18" charset="0"/>
              </a:rPr>
              <a:t>Ko =   0,158 * 0,88 = 0,14</a:t>
            </a:r>
            <a:endParaRPr lang="it-IT" dirty="0"/>
          </a:p>
        </p:txBody>
      </p:sp>
    </p:spTree>
    <p:extLst>
      <p:ext uri="{BB962C8B-B14F-4D97-AF65-F5344CB8AC3E}">
        <p14:creationId xmlns:p14="http://schemas.microsoft.com/office/powerpoint/2010/main" val="29827925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fade">
                                      <p:cBhvr>
                                        <p:cTn id="7" dur="500"/>
                                        <p:tgtEl>
                                          <p:spTgt spid="11"/>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3">
                                            <p:txEl>
                                              <p:pRg st="0" end="0"/>
                                            </p:txEl>
                                          </p:spTgt>
                                        </p:tgtEl>
                                        <p:attrNameLst>
                                          <p:attrName>style.visibility</p:attrName>
                                        </p:attrNameLst>
                                      </p:cBhvr>
                                      <p:to>
                                        <p:strVal val="visible"/>
                                      </p:to>
                                    </p:set>
                                    <p:animEffect transition="in" filter="fade">
                                      <p:cBhvr>
                                        <p:cTn id="12" dur="500"/>
                                        <p:tgtEl>
                                          <p:spTgt spid="1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fade">
                                      <p:cBhvr>
                                        <p:cTn id="17" dur="500"/>
                                        <p:tgtEl>
                                          <p:spTgt spid="7"/>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5"/>
                                        </p:tgtEl>
                                        <p:attrNameLst>
                                          <p:attrName>style.visibility</p:attrName>
                                        </p:attrNameLst>
                                      </p:cBhvr>
                                      <p:to>
                                        <p:strVal val="visible"/>
                                      </p:to>
                                    </p:set>
                                    <p:animEffect transition="in" filter="fade">
                                      <p:cBhvr>
                                        <p:cTn id="22" dur="500"/>
                                        <p:tgtEl>
                                          <p:spTgt spid="5"/>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10"/>
                                        </p:tgtEl>
                                        <p:attrNameLst>
                                          <p:attrName>style.visibility</p:attrName>
                                        </p:attrNameLst>
                                      </p:cBhvr>
                                      <p:to>
                                        <p:strVal val="visible"/>
                                      </p:to>
                                    </p:set>
                                    <p:animEffect transition="in" filter="fade">
                                      <p:cBhvr>
                                        <p:cTn id="27"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10"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5570" name="Text Box 2"/>
          <p:cNvSpPr txBox="1">
            <a:spLocks noChangeArrowheads="1"/>
          </p:cNvSpPr>
          <p:nvPr/>
        </p:nvSpPr>
        <p:spPr bwMode="auto">
          <a:xfrm>
            <a:off x="8459788" y="6400800"/>
            <a:ext cx="488950" cy="457200"/>
          </a:xfrm>
          <a:prstGeom prst="rect">
            <a:avLst/>
          </a:prstGeom>
          <a:noFill/>
          <a:ln w="9525">
            <a:noFill/>
            <a:miter lim="800000"/>
            <a:headEnd/>
            <a:tailEnd/>
          </a:ln>
          <a:effectLst/>
        </p:spPr>
        <p:txBody>
          <a:bodyPr wrap="none">
            <a:spAutoFit/>
          </a:bodyPr>
          <a:lstStyle/>
          <a:p>
            <a:fld id="{9A43309F-D8DD-40E0-BE52-A3893ABA771B}" type="slidenum">
              <a:rPr lang="it-IT"/>
              <a:pPr/>
              <a:t>11</a:t>
            </a:fld>
            <a:endParaRPr lang="it-IT"/>
          </a:p>
        </p:txBody>
      </p:sp>
      <p:sp>
        <p:nvSpPr>
          <p:cNvPr id="1005571" name="Rectangle 3"/>
          <p:cNvSpPr>
            <a:spLocks noChangeArrowheads="1"/>
          </p:cNvSpPr>
          <p:nvPr/>
        </p:nvSpPr>
        <p:spPr bwMode="auto">
          <a:xfrm>
            <a:off x="161956" y="566202"/>
            <a:ext cx="8542307" cy="6063198"/>
          </a:xfrm>
          <a:prstGeom prst="rect">
            <a:avLst/>
          </a:prstGeom>
          <a:noFill/>
          <a:ln w="9525">
            <a:noFill/>
            <a:miter lim="800000"/>
            <a:headEnd/>
            <a:tailEnd/>
          </a:ln>
          <a:effectLst/>
        </p:spPr>
        <p:txBody>
          <a:bodyPr wrap="square">
            <a:spAutoFit/>
          </a:bodyPr>
          <a:lstStyle/>
          <a:p>
            <a:pPr algn="just"/>
            <a:endParaRPr lang="it-IT" sz="800" b="1" dirty="0">
              <a:solidFill>
                <a:srgbClr val="000000"/>
              </a:solidFill>
              <a:cs typeface="Times New Roman" pitchFamily="18" charset="0"/>
            </a:endParaRPr>
          </a:p>
          <a:p>
            <a:pPr algn="just"/>
            <a:r>
              <a:rPr lang="it-IT" sz="2000" i="1" u="sng" dirty="0">
                <a:solidFill>
                  <a:srgbClr val="FF0000"/>
                </a:solidFill>
                <a:cs typeface="Times New Roman" pitchFamily="18" charset="0"/>
              </a:rPr>
              <a:t>Esercizio 59 bis</a:t>
            </a:r>
            <a:r>
              <a:rPr lang="it-IT" sz="2000" i="1" dirty="0">
                <a:solidFill>
                  <a:srgbClr val="000000"/>
                </a:solidFill>
                <a:cs typeface="Times New Roman" pitchFamily="18" charset="0"/>
              </a:rPr>
              <a:t>. </a:t>
            </a:r>
          </a:p>
          <a:p>
            <a:pPr algn="just"/>
            <a:endParaRPr lang="it-IT" sz="2000" i="1" dirty="0">
              <a:solidFill>
                <a:srgbClr val="000000"/>
              </a:solidFill>
              <a:cs typeface="Times New Roman" pitchFamily="18" charset="0"/>
            </a:endParaRPr>
          </a:p>
          <a:p>
            <a:pPr algn="just"/>
            <a:r>
              <a:rPr lang="it-IT" sz="2000" i="1" dirty="0">
                <a:solidFill>
                  <a:srgbClr val="000000"/>
                </a:solidFill>
                <a:cs typeface="Times New Roman" pitchFamily="18" charset="0"/>
              </a:rPr>
              <a:t>Supponiamo un sistema costituito da olio disperso in acqua, e di voler depurare l’acqua dalle  chiazze di olio. </a:t>
            </a:r>
          </a:p>
          <a:p>
            <a:pPr algn="just"/>
            <a:r>
              <a:rPr lang="it-IT" sz="2000" i="1" dirty="0">
                <a:solidFill>
                  <a:srgbClr val="000000"/>
                </a:solidFill>
                <a:cs typeface="Times New Roman" pitchFamily="18" charset="0"/>
              </a:rPr>
              <a:t>Si aggiungeranno alla fase acquosa enzimi che metabolizzano l’olio.  </a:t>
            </a:r>
          </a:p>
          <a:p>
            <a:pPr algn="just"/>
            <a:r>
              <a:rPr lang="it-IT" sz="2000" i="1" dirty="0">
                <a:solidFill>
                  <a:srgbClr val="000000"/>
                </a:solidFill>
                <a:cs typeface="Times New Roman" pitchFamily="18" charset="0"/>
              </a:rPr>
              <a:t>Poiché il sistema è costituito da due fasi, l’acqua e l’olio, si vuole impostare un esperimento per determinare quando la cinetica della reazione biochimica non è limitata dal trasferimento di massa. </a:t>
            </a:r>
          </a:p>
          <a:p>
            <a:pPr algn="just"/>
            <a:r>
              <a:rPr lang="it-IT" sz="2000" i="1" dirty="0">
                <a:solidFill>
                  <a:srgbClr val="000000"/>
                </a:solidFill>
                <a:cs typeface="Times New Roman" pitchFamily="18" charset="0"/>
              </a:rPr>
              <a:t>Assumiamo che la cinetica del processo sia data dall’equazione </a:t>
            </a:r>
          </a:p>
          <a:p>
            <a:pPr algn="just"/>
            <a:endParaRPr lang="it-IT" sz="2000" i="1" dirty="0">
              <a:solidFill>
                <a:srgbClr val="000000"/>
              </a:solidFill>
              <a:cs typeface="Times New Roman" pitchFamily="18" charset="0"/>
            </a:endParaRPr>
          </a:p>
          <a:p>
            <a:pPr algn="just"/>
            <a:r>
              <a:rPr lang="it-IT" sz="2000" i="1" dirty="0" err="1">
                <a:solidFill>
                  <a:srgbClr val="000000"/>
                </a:solidFill>
                <a:cs typeface="Times New Roman" pitchFamily="18" charset="0"/>
              </a:rPr>
              <a:t>dC</a:t>
            </a:r>
            <a:r>
              <a:rPr lang="it-IT" sz="2000" i="1" baseline="-30000" dirty="0" err="1">
                <a:solidFill>
                  <a:srgbClr val="000000"/>
                </a:solidFill>
                <a:cs typeface="Times New Roman" pitchFamily="18" charset="0"/>
              </a:rPr>
              <a:t>S</a:t>
            </a:r>
            <a:r>
              <a:rPr lang="it-IT" sz="2000" i="1" dirty="0">
                <a:solidFill>
                  <a:srgbClr val="000000"/>
                </a:solidFill>
                <a:cs typeface="Times New Roman" pitchFamily="18" charset="0"/>
              </a:rPr>
              <a:t>/</a:t>
            </a:r>
            <a:r>
              <a:rPr lang="it-IT" sz="2000" i="1" dirty="0" err="1">
                <a:solidFill>
                  <a:srgbClr val="000000"/>
                </a:solidFill>
                <a:cs typeface="Times New Roman" pitchFamily="18" charset="0"/>
              </a:rPr>
              <a:t>dt</a:t>
            </a:r>
            <a:r>
              <a:rPr lang="it-IT" sz="2000" i="1" dirty="0">
                <a:solidFill>
                  <a:srgbClr val="000000"/>
                </a:solidFill>
                <a:cs typeface="Times New Roman" pitchFamily="18" charset="0"/>
              </a:rPr>
              <a:t> = k A (C</a:t>
            </a:r>
            <a:r>
              <a:rPr lang="it-IT" sz="2000" i="1" baseline="30000" dirty="0">
                <a:solidFill>
                  <a:srgbClr val="000000"/>
                </a:solidFill>
                <a:cs typeface="Times New Roman" pitchFamily="18" charset="0"/>
              </a:rPr>
              <a:t>*</a:t>
            </a:r>
            <a:r>
              <a:rPr lang="it-IT" sz="2000" i="1" baseline="-30000" dirty="0">
                <a:solidFill>
                  <a:srgbClr val="000000"/>
                </a:solidFill>
                <a:cs typeface="Times New Roman" pitchFamily="18" charset="0"/>
              </a:rPr>
              <a:t>S</a:t>
            </a:r>
            <a:r>
              <a:rPr lang="it-IT" sz="2000" i="1" dirty="0">
                <a:solidFill>
                  <a:srgbClr val="000000"/>
                </a:solidFill>
                <a:cs typeface="Times New Roman" pitchFamily="18" charset="0"/>
              </a:rPr>
              <a:t> – C</a:t>
            </a:r>
            <a:r>
              <a:rPr lang="it-IT" sz="2000" i="1" baseline="-30000" dirty="0">
                <a:solidFill>
                  <a:srgbClr val="000000"/>
                </a:solidFill>
                <a:cs typeface="Times New Roman" pitchFamily="18" charset="0"/>
              </a:rPr>
              <a:t>S</a:t>
            </a:r>
            <a:r>
              <a:rPr lang="it-IT" sz="2000" i="1" dirty="0">
                <a:solidFill>
                  <a:srgbClr val="000000"/>
                </a:solidFill>
                <a:cs typeface="Times New Roman" pitchFamily="18" charset="0"/>
              </a:rPr>
              <a:t>) (63), </a:t>
            </a:r>
          </a:p>
          <a:p>
            <a:pPr algn="just"/>
            <a:endParaRPr lang="it-IT" sz="2000" i="1" dirty="0">
              <a:solidFill>
                <a:srgbClr val="000000"/>
              </a:solidFill>
              <a:cs typeface="Times New Roman" pitchFamily="18" charset="0"/>
            </a:endParaRPr>
          </a:p>
          <a:p>
            <a:pPr algn="just"/>
            <a:r>
              <a:rPr lang="it-IT" sz="2000" i="1" dirty="0">
                <a:solidFill>
                  <a:srgbClr val="000000"/>
                </a:solidFill>
                <a:cs typeface="Times New Roman" pitchFamily="18" charset="0"/>
              </a:rPr>
              <a:t>ove C</a:t>
            </a:r>
            <a:r>
              <a:rPr lang="it-IT" sz="2000" i="1" baseline="30000" dirty="0">
                <a:solidFill>
                  <a:srgbClr val="000000"/>
                </a:solidFill>
                <a:cs typeface="Times New Roman" pitchFamily="18" charset="0"/>
              </a:rPr>
              <a:t>*</a:t>
            </a:r>
            <a:r>
              <a:rPr lang="it-IT" sz="2000" i="1" baseline="-30000" dirty="0">
                <a:solidFill>
                  <a:srgbClr val="000000"/>
                </a:solidFill>
                <a:cs typeface="Times New Roman" pitchFamily="18" charset="0"/>
              </a:rPr>
              <a:t>S</a:t>
            </a:r>
            <a:r>
              <a:rPr lang="it-IT" sz="2000" i="1" dirty="0">
                <a:solidFill>
                  <a:srgbClr val="000000"/>
                </a:solidFill>
                <a:cs typeface="Times New Roman" pitchFamily="18" charset="0"/>
              </a:rPr>
              <a:t> (g/l) è la concentrazione del soluto all’interfaccia olio-acqua, C</a:t>
            </a:r>
            <a:r>
              <a:rPr lang="it-IT" sz="2000" i="1" baseline="-30000" dirty="0">
                <a:solidFill>
                  <a:srgbClr val="000000"/>
                </a:solidFill>
                <a:cs typeface="Times New Roman" pitchFamily="18" charset="0"/>
              </a:rPr>
              <a:t>S</a:t>
            </a:r>
            <a:r>
              <a:rPr lang="it-IT" sz="2000" i="1" dirty="0">
                <a:solidFill>
                  <a:srgbClr val="000000"/>
                </a:solidFill>
                <a:cs typeface="Times New Roman" pitchFamily="18" charset="0"/>
              </a:rPr>
              <a:t> (g/l) è la concentrazione di olio nella fase acquosa, k è il coefficiente di trasferimento di massa del soluto attraverso l’interfaccia (ore</a:t>
            </a:r>
            <a:r>
              <a:rPr lang="it-IT" sz="2000" i="1" baseline="30000" dirty="0">
                <a:solidFill>
                  <a:srgbClr val="000000"/>
                </a:solidFill>
                <a:cs typeface="Times New Roman" pitchFamily="18" charset="0"/>
              </a:rPr>
              <a:t>-1 </a:t>
            </a:r>
            <a:r>
              <a:rPr lang="it-IT" sz="2000" i="1" dirty="0">
                <a:solidFill>
                  <a:srgbClr val="000000"/>
                </a:solidFill>
                <a:cs typeface="Times New Roman" pitchFamily="18" charset="0"/>
              </a:rPr>
              <a:t>m</a:t>
            </a:r>
            <a:r>
              <a:rPr lang="it-IT" sz="2000" i="1" baseline="30000" dirty="0">
                <a:solidFill>
                  <a:srgbClr val="000000"/>
                </a:solidFill>
                <a:cs typeface="Times New Roman" pitchFamily="18" charset="0"/>
              </a:rPr>
              <a:t>-2</a:t>
            </a:r>
            <a:r>
              <a:rPr lang="it-IT" sz="2000" i="1" dirty="0">
                <a:solidFill>
                  <a:srgbClr val="000000"/>
                </a:solidFill>
                <a:cs typeface="Times New Roman" pitchFamily="18" charset="0"/>
              </a:rPr>
              <a:t>), A (m</a:t>
            </a:r>
            <a:r>
              <a:rPr lang="it-IT" sz="2000" i="1" baseline="30000" dirty="0">
                <a:solidFill>
                  <a:srgbClr val="000000"/>
                </a:solidFill>
                <a:cs typeface="Times New Roman" pitchFamily="18" charset="0"/>
              </a:rPr>
              <a:t>2</a:t>
            </a:r>
            <a:r>
              <a:rPr lang="it-IT" sz="2000" i="1" dirty="0">
                <a:solidFill>
                  <a:srgbClr val="000000"/>
                </a:solidFill>
                <a:cs typeface="Times New Roman" pitchFamily="18" charset="0"/>
              </a:rPr>
              <a:t>) è l’area totale dell’interfaccia. </a:t>
            </a:r>
          </a:p>
          <a:p>
            <a:pPr algn="just"/>
            <a:endParaRPr lang="it-IT" sz="2000" i="1" dirty="0">
              <a:solidFill>
                <a:srgbClr val="000000"/>
              </a:solidFill>
              <a:cs typeface="Times New Roman" pitchFamily="18" charset="0"/>
            </a:endParaRPr>
          </a:p>
          <a:p>
            <a:pPr algn="just"/>
            <a:r>
              <a:rPr lang="it-IT" sz="2000" i="1" dirty="0">
                <a:solidFill>
                  <a:srgbClr val="000000"/>
                </a:solidFill>
                <a:cs typeface="Times New Roman" pitchFamily="18" charset="0"/>
              </a:rPr>
              <a:t>Descrivere l’esperimento, i dati che si vogliono ottenere e l’elaborazione matematica dei dati.</a:t>
            </a:r>
          </a:p>
        </p:txBody>
      </p:sp>
      <p:sp>
        <p:nvSpPr>
          <p:cNvPr id="1005572" name="Text Box 4"/>
          <p:cNvSpPr txBox="1">
            <a:spLocks noChangeArrowheads="1"/>
          </p:cNvSpPr>
          <p:nvPr/>
        </p:nvSpPr>
        <p:spPr bwMode="auto">
          <a:xfrm>
            <a:off x="2273970" y="150617"/>
            <a:ext cx="4778375" cy="519112"/>
          </a:xfrm>
          <a:prstGeom prst="rect">
            <a:avLst/>
          </a:prstGeom>
          <a:noFill/>
          <a:ln w="9525">
            <a:noFill/>
            <a:miter lim="800000"/>
            <a:headEnd/>
            <a:tailEnd/>
          </a:ln>
          <a:effectLst/>
        </p:spPr>
        <p:txBody>
          <a:bodyPr wrap="none">
            <a:spAutoFit/>
          </a:bodyPr>
          <a:lstStyle/>
          <a:p>
            <a:pPr algn="ctr"/>
            <a:r>
              <a:rPr lang="it-IT" sz="2800" b="1" dirty="0">
                <a:solidFill>
                  <a:srgbClr val="FF0000"/>
                </a:solidFill>
                <a:cs typeface="Times New Roman" pitchFamily="18" charset="0"/>
              </a:rPr>
              <a:t>Analisi dello Stato Stazionario</a:t>
            </a:r>
            <a:endParaRPr lang="it-IT" sz="2800" b="1" baseline="-25000" dirty="0">
              <a:solidFill>
                <a:srgbClr val="FF0000"/>
              </a:solidFill>
            </a:endParaRPr>
          </a:p>
        </p:txBody>
      </p:sp>
      <p:sp>
        <p:nvSpPr>
          <p:cNvPr id="1005573" name="Rectangle 5"/>
          <p:cNvSpPr>
            <a:spLocks noChangeArrowheads="1"/>
          </p:cNvSpPr>
          <p:nvPr/>
        </p:nvSpPr>
        <p:spPr bwMode="auto">
          <a:xfrm>
            <a:off x="0" y="0"/>
            <a:ext cx="9144000" cy="0"/>
          </a:xfrm>
          <a:prstGeom prst="rect">
            <a:avLst/>
          </a:prstGeom>
          <a:noFill/>
          <a:ln w="9525">
            <a:noFill/>
            <a:miter lim="800000"/>
            <a:headEnd/>
            <a:tailEnd/>
          </a:ln>
          <a:effectLst/>
        </p:spPr>
        <p:txBody>
          <a:bodyPr wrap="none" anchor="ctr">
            <a:spAutoFit/>
          </a:bodyPr>
          <a:lstStyle/>
          <a:p>
            <a:endParaRPr lang="it-IT"/>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asellaDiTesto 3">
            <a:extLst>
              <a:ext uri="{FF2B5EF4-FFF2-40B4-BE49-F238E27FC236}">
                <a16:creationId xmlns:a16="http://schemas.microsoft.com/office/drawing/2014/main" id="{7A7E7172-C654-4AA3-9E90-F64DCEF5C579}"/>
              </a:ext>
            </a:extLst>
          </p:cNvPr>
          <p:cNvSpPr txBox="1"/>
          <p:nvPr/>
        </p:nvSpPr>
        <p:spPr>
          <a:xfrm>
            <a:off x="583035" y="473557"/>
            <a:ext cx="7589066" cy="1754326"/>
          </a:xfrm>
          <a:prstGeom prst="rect">
            <a:avLst/>
          </a:prstGeom>
          <a:noFill/>
        </p:spPr>
        <p:txBody>
          <a:bodyPr wrap="square">
            <a:spAutoFit/>
          </a:bodyPr>
          <a:lstStyle/>
          <a:p>
            <a:r>
              <a:rPr lang="it-IT" sz="1800" dirty="0">
                <a:solidFill>
                  <a:srgbClr val="000000"/>
                </a:solidFill>
                <a:cs typeface="Times New Roman" pitchFamily="18" charset="0"/>
              </a:rPr>
              <a:t>Si eseguono esperimenti a varie velocità di agitazione, misurando C</a:t>
            </a:r>
            <a:r>
              <a:rPr lang="it-IT" sz="1800" baseline="-30000" dirty="0">
                <a:solidFill>
                  <a:srgbClr val="000000"/>
                </a:solidFill>
                <a:cs typeface="Times New Roman" pitchFamily="18" charset="0"/>
              </a:rPr>
              <a:t>S</a:t>
            </a:r>
            <a:r>
              <a:rPr lang="it-IT" sz="1800" dirty="0">
                <a:solidFill>
                  <a:srgbClr val="000000"/>
                </a:solidFill>
                <a:cs typeface="Times New Roman" pitchFamily="18" charset="0"/>
              </a:rPr>
              <a:t> (</a:t>
            </a:r>
            <a:r>
              <a:rPr lang="it-IT" sz="1800" i="1" dirty="0">
                <a:solidFill>
                  <a:srgbClr val="000000"/>
                </a:solidFill>
                <a:cs typeface="Times New Roman" pitchFamily="18" charset="0"/>
              </a:rPr>
              <a:t>concentrazione di olio nella fase acquosa ) </a:t>
            </a:r>
            <a:r>
              <a:rPr lang="it-IT" sz="1800" dirty="0">
                <a:solidFill>
                  <a:srgbClr val="000000"/>
                </a:solidFill>
                <a:cs typeface="Times New Roman" pitchFamily="18" charset="0"/>
              </a:rPr>
              <a:t>al variare del tempo per ogni valore della velocità di agitazione. </a:t>
            </a:r>
          </a:p>
          <a:p>
            <a:r>
              <a:rPr lang="it-IT" sz="1800" dirty="0">
                <a:solidFill>
                  <a:srgbClr val="000000"/>
                </a:solidFill>
                <a:cs typeface="Times New Roman" pitchFamily="18" charset="0"/>
              </a:rPr>
              <a:t>Si calcola la velocità di reazione dai dati sperimentali. </a:t>
            </a:r>
          </a:p>
          <a:p>
            <a:endParaRPr lang="it-IT" dirty="0">
              <a:solidFill>
                <a:srgbClr val="000000"/>
              </a:solidFill>
              <a:cs typeface="Times New Roman" pitchFamily="18" charset="0"/>
            </a:endParaRPr>
          </a:p>
          <a:p>
            <a:r>
              <a:rPr lang="it-IT" sz="1800" dirty="0">
                <a:solidFill>
                  <a:srgbClr val="000000"/>
                </a:solidFill>
                <a:cs typeface="Times New Roman" pitchFamily="18" charset="0"/>
              </a:rPr>
              <a:t>Si riportano i dati in un grafico come il seguente</a:t>
            </a:r>
            <a:endParaRPr lang="it-IT" dirty="0"/>
          </a:p>
        </p:txBody>
      </p:sp>
      <p:graphicFrame>
        <p:nvGraphicFramePr>
          <p:cNvPr id="7" name="Group 406">
            <a:extLst>
              <a:ext uri="{FF2B5EF4-FFF2-40B4-BE49-F238E27FC236}">
                <a16:creationId xmlns:a16="http://schemas.microsoft.com/office/drawing/2014/main" id="{3463D264-8141-4AF3-AF6C-E7F5029F3286}"/>
              </a:ext>
            </a:extLst>
          </p:cNvPr>
          <p:cNvGraphicFramePr>
            <a:graphicFrameLocks noGrp="1"/>
          </p:cNvGraphicFramePr>
          <p:nvPr/>
        </p:nvGraphicFramePr>
        <p:xfrm>
          <a:off x="1466850" y="2521731"/>
          <a:ext cx="5655402" cy="3749040"/>
        </p:xfrm>
        <a:graphic>
          <a:graphicData uri="http://schemas.openxmlformats.org/drawingml/2006/table">
            <a:tbl>
              <a:tblPr/>
              <a:tblGrid>
                <a:gridCol w="1885134">
                  <a:extLst>
                    <a:ext uri="{9D8B030D-6E8A-4147-A177-3AD203B41FA5}">
                      <a16:colId xmlns:a16="http://schemas.microsoft.com/office/drawing/2014/main" val="20000"/>
                    </a:ext>
                  </a:extLst>
                </a:gridCol>
                <a:gridCol w="1885134">
                  <a:extLst>
                    <a:ext uri="{9D8B030D-6E8A-4147-A177-3AD203B41FA5}">
                      <a16:colId xmlns:a16="http://schemas.microsoft.com/office/drawing/2014/main" val="20001"/>
                    </a:ext>
                  </a:extLst>
                </a:gridCol>
                <a:gridCol w="1885134">
                  <a:extLst>
                    <a:ext uri="{9D8B030D-6E8A-4147-A177-3AD203B41FA5}">
                      <a16:colId xmlns:a16="http://schemas.microsoft.com/office/drawing/2014/main" val="20002"/>
                    </a:ext>
                  </a:extLst>
                </a:gridCol>
              </a:tblGrid>
              <a:tr h="409662">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it-IT" sz="1200" b="0" i="0" u="none" strike="noStrike" cap="none" normalizeH="0" baseline="0">
                          <a:ln>
                            <a:noFill/>
                          </a:ln>
                          <a:solidFill>
                            <a:schemeClr val="tx1"/>
                          </a:solidFill>
                          <a:effectLst/>
                          <a:latin typeface="Times New Roman" pitchFamily="18" charset="0"/>
                          <a:cs typeface="Times New Roman" pitchFamily="18" charset="0"/>
                        </a:rPr>
                        <a:t>Velocità di agitazione, giri/min</a:t>
                      </a:r>
                      <a:endParaRPr kumimoji="0" lang="it-IT" sz="12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it-IT" sz="1200" b="0" i="0" u="none" strike="noStrike" cap="none" normalizeH="0" baseline="0">
                          <a:ln>
                            <a:noFill/>
                          </a:ln>
                          <a:solidFill>
                            <a:schemeClr val="tx1"/>
                          </a:solidFill>
                          <a:effectLst/>
                          <a:latin typeface="Times New Roman" pitchFamily="18" charset="0"/>
                          <a:cs typeface="Times New Roman" pitchFamily="18" charset="0"/>
                        </a:rPr>
                        <a:t>Concentrazione iniziale di olio, g/l</a:t>
                      </a:r>
                      <a:endParaRPr kumimoji="0" lang="it-IT" sz="12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it-IT" sz="1200" b="0" i="0" u="none" strike="noStrike" cap="none" normalizeH="0" baseline="0" dirty="0">
                          <a:ln>
                            <a:noFill/>
                          </a:ln>
                          <a:solidFill>
                            <a:schemeClr val="tx1"/>
                          </a:solidFill>
                          <a:effectLst/>
                          <a:latin typeface="Times New Roman" pitchFamily="18" charset="0"/>
                          <a:cs typeface="Times New Roman" pitchFamily="18" charset="0"/>
                        </a:rPr>
                        <a:t>V, </a:t>
                      </a:r>
                      <a:r>
                        <a:rPr kumimoji="0" lang="it-IT" sz="1200" b="0" i="0" u="none" strike="noStrike" cap="none" normalizeH="0" baseline="0" dirty="0" err="1">
                          <a:ln>
                            <a:noFill/>
                          </a:ln>
                          <a:solidFill>
                            <a:schemeClr val="tx1"/>
                          </a:solidFill>
                          <a:effectLst/>
                          <a:latin typeface="Times New Roman" pitchFamily="18" charset="0"/>
                          <a:cs typeface="Times New Roman" pitchFamily="18" charset="0"/>
                        </a:rPr>
                        <a:t>mmoli</a:t>
                      </a:r>
                      <a:r>
                        <a:rPr kumimoji="0" lang="it-IT" sz="1200" b="0" i="0" u="none" strike="noStrike" cap="none" normalizeH="0" baseline="0" dirty="0">
                          <a:ln>
                            <a:noFill/>
                          </a:ln>
                          <a:solidFill>
                            <a:schemeClr val="tx1"/>
                          </a:solidFill>
                          <a:effectLst/>
                          <a:latin typeface="Times New Roman" pitchFamily="18" charset="0"/>
                          <a:cs typeface="Times New Roman" pitchFamily="18" charset="0"/>
                        </a:rPr>
                        <a:t> di H</a:t>
                      </a:r>
                      <a:r>
                        <a:rPr kumimoji="0" lang="it-IT" sz="1200" b="0" i="0" u="none" strike="noStrike" cap="none" normalizeH="0" baseline="30000" dirty="0">
                          <a:ln>
                            <a:noFill/>
                          </a:ln>
                          <a:solidFill>
                            <a:schemeClr val="tx1"/>
                          </a:solidFill>
                          <a:effectLst/>
                          <a:latin typeface="Times New Roman" pitchFamily="18" charset="0"/>
                          <a:cs typeface="Times New Roman" pitchFamily="18" charset="0"/>
                        </a:rPr>
                        <a:t>+</a:t>
                      </a:r>
                      <a:r>
                        <a:rPr kumimoji="0" lang="it-IT" sz="1200" b="0" i="0" u="none" strike="noStrike" cap="none" normalizeH="0" baseline="0" dirty="0">
                          <a:ln>
                            <a:noFill/>
                          </a:ln>
                          <a:solidFill>
                            <a:schemeClr val="tx1"/>
                          </a:solidFill>
                          <a:effectLst/>
                          <a:latin typeface="Times New Roman" pitchFamily="18" charset="0"/>
                          <a:cs typeface="Times New Roman" pitchFamily="18" charset="0"/>
                        </a:rPr>
                        <a:t>/(min x mg lipasi)</a:t>
                      </a:r>
                      <a:endParaRPr kumimoji="0" lang="it-IT" sz="1200" b="0" i="0" u="none" strike="noStrike" cap="none" normalizeH="0" baseline="0" dirty="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273108">
                <a:tc>
                  <a:txBody>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it-IT" sz="1200" b="0" i="0" u="none" strike="noStrike" cap="none" normalizeH="0" baseline="0" dirty="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it-IT" sz="12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it-IT" sz="12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273108">
                <a:tc>
                  <a:txBody>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it-IT" sz="1200" b="0" i="0" u="none" strike="noStrike" cap="none" normalizeH="0" baseline="0" dirty="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it-IT" sz="1200" b="0" i="0" u="none" strike="noStrike" cap="none" normalizeH="0" baseline="0" dirty="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it-IT" sz="12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273108">
                <a:tc>
                  <a:txBody>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it-IT" sz="12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it-IT" sz="1200" b="0" i="0" u="none" strike="noStrike" cap="none" normalizeH="0" baseline="0" dirty="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it-IT" sz="1200" b="0" i="0" u="none" strike="noStrike" cap="none" normalizeH="0" baseline="0" dirty="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273108">
                <a:tc>
                  <a:txBody>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it-IT" sz="12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it-IT" sz="12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it-IT" sz="1200" b="0" i="0" u="none" strike="noStrike" cap="none" normalizeH="0" baseline="0" dirty="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273108">
                <a:tc>
                  <a:txBody>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it-IT" sz="12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it-IT" sz="12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it-IT" sz="1200" b="0" i="0" u="none" strike="noStrike" cap="none" normalizeH="0" baseline="0" dirty="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r h="273108">
                <a:tc>
                  <a:txBody>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it-IT" sz="12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it-IT" sz="12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it-IT" sz="1200" b="0" i="0" u="none" strike="noStrike" cap="none" normalizeH="0" baseline="0" dirty="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6"/>
                  </a:ext>
                </a:extLst>
              </a:tr>
              <a:tr h="273108">
                <a:tc>
                  <a:txBody>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it-IT" sz="12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it-IT" sz="12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it-IT" sz="1200" b="0" i="0" u="none" strike="noStrike" cap="none" normalizeH="0" baseline="0" dirty="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7"/>
                  </a:ext>
                </a:extLst>
              </a:tr>
              <a:tr h="273108">
                <a:tc>
                  <a:txBody>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it-IT" sz="12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it-IT" sz="12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it-IT" sz="1200" b="0" i="0" u="none" strike="noStrike" cap="none" normalizeH="0" baseline="0" dirty="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8"/>
                  </a:ext>
                </a:extLst>
              </a:tr>
              <a:tr h="273108">
                <a:tc>
                  <a:txBody>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it-IT" sz="12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it-IT" sz="12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it-IT" sz="1200" b="0" i="0" u="none" strike="noStrike" cap="none" normalizeH="0" baseline="0" dirty="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9"/>
                  </a:ext>
                </a:extLst>
              </a:tr>
              <a:tr h="273108">
                <a:tc>
                  <a:txBody>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it-IT" sz="12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it-IT" sz="12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it-IT" sz="1200" b="0" i="0" u="none" strike="noStrike" cap="none" normalizeH="0" baseline="0" dirty="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10"/>
                  </a:ext>
                </a:extLst>
              </a:tr>
              <a:tr h="273108">
                <a:tc>
                  <a:txBody>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it-IT" sz="12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it-IT" sz="12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it-IT" sz="1200" b="0" i="0" u="none" strike="noStrike" cap="none" normalizeH="0" baseline="0" dirty="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11"/>
                  </a:ext>
                </a:extLst>
              </a:tr>
              <a:tr h="273108">
                <a:tc>
                  <a:txBody>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it-IT" sz="12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it-IT" sz="12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it-IT" sz="1200" b="0" i="0" u="none" strike="noStrike" cap="none" normalizeH="0" baseline="0" dirty="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12"/>
                  </a:ext>
                </a:extLst>
              </a:tr>
            </a:tbl>
          </a:graphicData>
        </a:graphic>
      </p:graphicFrame>
    </p:spTree>
    <p:extLst>
      <p:ext uri="{BB962C8B-B14F-4D97-AF65-F5344CB8AC3E}">
        <p14:creationId xmlns:p14="http://schemas.microsoft.com/office/powerpoint/2010/main" val="213476528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7">
            <a:extLst>
              <a:ext uri="{FF2B5EF4-FFF2-40B4-BE49-F238E27FC236}">
                <a16:creationId xmlns:a16="http://schemas.microsoft.com/office/drawing/2014/main" id="{556E7337-B037-4728-9F8F-ABCF3D1C571E}"/>
              </a:ext>
            </a:extLst>
          </p:cNvPr>
          <p:cNvSpPr>
            <a:spLocks noChangeArrowheads="1"/>
          </p:cNvSpPr>
          <p:nvPr/>
        </p:nvSpPr>
        <p:spPr bwMode="auto">
          <a:xfrm>
            <a:off x="319687" y="2814827"/>
            <a:ext cx="3372096" cy="2782668"/>
          </a:xfrm>
          <a:prstGeom prst="rect">
            <a:avLst/>
          </a:prstGeom>
        </p:spPr>
        <p:txBody>
          <a:bodyPr vert="horz" lIns="91440" tIns="45720" rIns="91440" bIns="45720" rtlCol="0">
            <a:normAutofit/>
          </a:bodyPr>
          <a:lstStyle/>
          <a:p>
            <a:pPr indent="-228600" defTabSz="914400">
              <a:lnSpc>
                <a:spcPct val="90000"/>
              </a:lnSpc>
              <a:spcAft>
                <a:spcPts val="600"/>
              </a:spcAft>
              <a:buFont typeface="Arial" panose="020B0604020202020204" pitchFamily="34" charset="0"/>
              <a:buChar char="•"/>
            </a:pPr>
            <a:r>
              <a:rPr lang="en-US" sz="1700" dirty="0"/>
              <a:t>In </a:t>
            </a:r>
            <a:r>
              <a:rPr lang="en-US" sz="1700" dirty="0" err="1"/>
              <a:t>ascissa</a:t>
            </a:r>
            <a:r>
              <a:rPr lang="en-US" sz="1700" dirty="0"/>
              <a:t> è </a:t>
            </a:r>
            <a:r>
              <a:rPr lang="en-US" sz="1700" dirty="0" err="1"/>
              <a:t>riportata</a:t>
            </a:r>
            <a:r>
              <a:rPr lang="en-US" sz="1700" dirty="0"/>
              <a:t> la </a:t>
            </a:r>
            <a:r>
              <a:rPr lang="en-US" sz="1700" dirty="0" err="1"/>
              <a:t>velocità</a:t>
            </a:r>
            <a:r>
              <a:rPr lang="en-US" sz="1700" dirty="0"/>
              <a:t> di </a:t>
            </a:r>
            <a:r>
              <a:rPr lang="en-US" sz="1700" dirty="0" err="1"/>
              <a:t>agitazione</a:t>
            </a:r>
            <a:r>
              <a:rPr lang="en-US" sz="1700" dirty="0"/>
              <a:t> (</a:t>
            </a:r>
            <a:r>
              <a:rPr lang="en-US" sz="1700" dirty="0" err="1"/>
              <a:t>giri</a:t>
            </a:r>
            <a:r>
              <a:rPr lang="en-US" sz="1700" dirty="0"/>
              <a:t>/min), in </a:t>
            </a:r>
            <a:r>
              <a:rPr lang="en-US" sz="1700" dirty="0" err="1"/>
              <a:t>ordinata</a:t>
            </a:r>
            <a:r>
              <a:rPr lang="en-US" sz="1700" dirty="0"/>
              <a:t> è </a:t>
            </a:r>
            <a:r>
              <a:rPr lang="en-US" sz="1700" dirty="0" err="1"/>
              <a:t>riportata</a:t>
            </a:r>
            <a:r>
              <a:rPr lang="en-US" sz="1700" dirty="0"/>
              <a:t> la </a:t>
            </a:r>
            <a:r>
              <a:rPr lang="en-US" sz="1700" dirty="0" err="1"/>
              <a:t>velocità</a:t>
            </a:r>
            <a:r>
              <a:rPr lang="en-US" sz="1700" dirty="0"/>
              <a:t> di </a:t>
            </a:r>
            <a:r>
              <a:rPr lang="en-US" sz="1700" dirty="0" err="1"/>
              <a:t>reazione</a:t>
            </a:r>
            <a:r>
              <a:rPr lang="en-US" sz="1700" dirty="0"/>
              <a:t>. </a:t>
            </a:r>
            <a:r>
              <a:rPr lang="en-US" sz="1700" dirty="0" err="1"/>
              <a:t>Quando</a:t>
            </a:r>
            <a:r>
              <a:rPr lang="en-US" sz="1700" dirty="0"/>
              <a:t> la </a:t>
            </a:r>
            <a:r>
              <a:rPr lang="en-US" sz="1700" dirty="0" err="1"/>
              <a:t>velocità</a:t>
            </a:r>
            <a:r>
              <a:rPr lang="en-US" sz="1700" dirty="0"/>
              <a:t> </a:t>
            </a:r>
            <a:r>
              <a:rPr lang="en-US" sz="1700" dirty="0" err="1"/>
              <a:t>della</a:t>
            </a:r>
            <a:r>
              <a:rPr lang="en-US" sz="1700" dirty="0"/>
              <a:t> </a:t>
            </a:r>
            <a:r>
              <a:rPr lang="en-US" sz="1700" dirty="0" err="1"/>
              <a:t>reazione</a:t>
            </a:r>
            <a:r>
              <a:rPr lang="en-US" sz="1700" dirty="0"/>
              <a:t> non </a:t>
            </a:r>
            <a:r>
              <a:rPr lang="en-US" sz="1700" dirty="0" err="1"/>
              <a:t>aumenta</a:t>
            </a:r>
            <a:r>
              <a:rPr lang="en-US" sz="1700" dirty="0"/>
              <a:t> </a:t>
            </a:r>
            <a:r>
              <a:rPr lang="en-US" sz="1700" dirty="0" err="1"/>
              <a:t>più</a:t>
            </a:r>
            <a:r>
              <a:rPr lang="en-US" sz="1700" dirty="0"/>
              <a:t>, </a:t>
            </a:r>
            <a:r>
              <a:rPr lang="en-US" sz="1700" dirty="0" err="1"/>
              <a:t>all’aumentare</a:t>
            </a:r>
            <a:r>
              <a:rPr lang="en-US" sz="1700" dirty="0"/>
              <a:t> </a:t>
            </a:r>
            <a:r>
              <a:rPr lang="en-US" sz="1700" dirty="0" err="1"/>
              <a:t>della</a:t>
            </a:r>
            <a:r>
              <a:rPr lang="en-US" sz="1700" dirty="0"/>
              <a:t> </a:t>
            </a:r>
            <a:r>
              <a:rPr lang="en-US" sz="1700" dirty="0" err="1"/>
              <a:t>velocità</a:t>
            </a:r>
            <a:r>
              <a:rPr lang="en-US" sz="1700" dirty="0"/>
              <a:t> di </a:t>
            </a:r>
            <a:r>
              <a:rPr lang="en-US" sz="1700" dirty="0" err="1"/>
              <a:t>agitazione</a:t>
            </a:r>
            <a:r>
              <a:rPr lang="en-US" sz="1700" dirty="0"/>
              <a:t>, la </a:t>
            </a:r>
            <a:r>
              <a:rPr lang="en-US" sz="1700" dirty="0" err="1"/>
              <a:t>cinetica</a:t>
            </a:r>
            <a:r>
              <a:rPr lang="en-US" sz="1700" dirty="0"/>
              <a:t> del </a:t>
            </a:r>
            <a:r>
              <a:rPr lang="en-US" sz="1700" dirty="0" err="1"/>
              <a:t>processo</a:t>
            </a:r>
            <a:r>
              <a:rPr lang="en-US" sz="1700" dirty="0"/>
              <a:t> non </a:t>
            </a:r>
            <a:r>
              <a:rPr lang="en-US" sz="1700" dirty="0" err="1"/>
              <a:t>sarà</a:t>
            </a:r>
            <a:r>
              <a:rPr lang="en-US" sz="1700" dirty="0"/>
              <a:t> </a:t>
            </a:r>
            <a:r>
              <a:rPr lang="en-US" sz="1700" dirty="0" err="1"/>
              <a:t>più</a:t>
            </a:r>
            <a:r>
              <a:rPr lang="en-US" sz="1700" dirty="0"/>
              <a:t> </a:t>
            </a:r>
            <a:r>
              <a:rPr lang="en-US" sz="1700" dirty="0" err="1"/>
              <a:t>limitata</a:t>
            </a:r>
            <a:r>
              <a:rPr lang="en-US" sz="1700" dirty="0"/>
              <a:t> </a:t>
            </a:r>
            <a:r>
              <a:rPr lang="en-US" sz="1700" dirty="0" err="1"/>
              <a:t>dalla</a:t>
            </a:r>
            <a:r>
              <a:rPr lang="en-US" sz="1700" dirty="0"/>
              <a:t> </a:t>
            </a:r>
            <a:r>
              <a:rPr lang="en-US" sz="1700" dirty="0" err="1"/>
              <a:t>cinetica</a:t>
            </a:r>
            <a:r>
              <a:rPr lang="en-US" sz="1700" dirty="0"/>
              <a:t> di </a:t>
            </a:r>
            <a:r>
              <a:rPr lang="en-US" sz="1700" dirty="0" err="1"/>
              <a:t>diffusione</a:t>
            </a:r>
            <a:r>
              <a:rPr lang="en-US" sz="1700" dirty="0"/>
              <a:t> di </a:t>
            </a:r>
            <a:r>
              <a:rPr lang="en-US" sz="1700" dirty="0" err="1"/>
              <a:t>massa</a:t>
            </a:r>
            <a:r>
              <a:rPr lang="en-US" sz="1700" dirty="0"/>
              <a:t>  (</a:t>
            </a:r>
            <a:r>
              <a:rPr lang="en-US" sz="1700" dirty="0" err="1"/>
              <a:t>K</a:t>
            </a:r>
            <a:r>
              <a:rPr lang="en-US" sz="1700" baseline="-30000" dirty="0" err="1"/>
              <a:t>d</a:t>
            </a:r>
            <a:r>
              <a:rPr lang="en-US" sz="1700" dirty="0"/>
              <a:t> &gt; &gt; </a:t>
            </a:r>
            <a:r>
              <a:rPr lang="en-US" sz="1700" dirty="0" err="1"/>
              <a:t>K</a:t>
            </a:r>
            <a:r>
              <a:rPr lang="en-US" sz="1700" baseline="-30000" dirty="0" err="1"/>
              <a:t>b</a:t>
            </a:r>
            <a:r>
              <a:rPr lang="en-US" sz="1700" dirty="0"/>
              <a:t>). </a:t>
            </a:r>
          </a:p>
        </p:txBody>
      </p:sp>
      <p:pic>
        <p:nvPicPr>
          <p:cNvPr id="2" name="Picture 5" descr="impianti biochimici 1">
            <a:extLst>
              <a:ext uri="{FF2B5EF4-FFF2-40B4-BE49-F238E27FC236}">
                <a16:creationId xmlns:a16="http://schemas.microsoft.com/office/drawing/2014/main" id="{E00BB453-D828-4840-AD12-72A69DC43D28}"/>
              </a:ext>
            </a:extLst>
          </p:cNvPr>
          <p:cNvPicPr>
            <a:picLocks noChangeAspect="1" noChangeArrowheads="1"/>
          </p:cNvPicPr>
          <p:nvPr/>
        </p:nvPicPr>
        <p:blipFill>
          <a:blip r:embed="rId2" cstate="print"/>
          <a:stretch>
            <a:fillRect/>
          </a:stretch>
        </p:blipFill>
        <p:spPr bwMode="auto">
          <a:xfrm>
            <a:off x="4330590" y="2332139"/>
            <a:ext cx="4330809" cy="3558649"/>
          </a:xfrm>
          <a:prstGeom prst="rect">
            <a:avLst/>
          </a:prstGeom>
          <a:noFill/>
        </p:spPr>
      </p:pic>
      <p:sp>
        <p:nvSpPr>
          <p:cNvPr id="17" name="CasellaDiTesto 16">
            <a:extLst>
              <a:ext uri="{FF2B5EF4-FFF2-40B4-BE49-F238E27FC236}">
                <a16:creationId xmlns:a16="http://schemas.microsoft.com/office/drawing/2014/main" id="{923F7F39-E364-49FB-9324-F87341B661CC}"/>
              </a:ext>
            </a:extLst>
          </p:cNvPr>
          <p:cNvSpPr txBox="1"/>
          <p:nvPr/>
        </p:nvSpPr>
        <p:spPr>
          <a:xfrm>
            <a:off x="319687" y="509548"/>
            <a:ext cx="7888279" cy="1754326"/>
          </a:xfrm>
          <a:prstGeom prst="rect">
            <a:avLst/>
          </a:prstGeom>
          <a:noFill/>
        </p:spPr>
        <p:txBody>
          <a:bodyPr wrap="square">
            <a:spAutoFit/>
          </a:bodyPr>
          <a:lstStyle/>
          <a:p>
            <a:r>
              <a:rPr lang="it-IT" sz="1800" dirty="0">
                <a:solidFill>
                  <a:srgbClr val="000000"/>
                </a:solidFill>
                <a:cs typeface="Times New Roman" pitchFamily="18" charset="0"/>
              </a:rPr>
              <a:t>Si eseguono esperimenti a varie velocità di agitazione, misurando C</a:t>
            </a:r>
            <a:r>
              <a:rPr lang="it-IT" sz="1800" baseline="-30000" dirty="0">
                <a:solidFill>
                  <a:srgbClr val="000000"/>
                </a:solidFill>
                <a:cs typeface="Times New Roman" pitchFamily="18" charset="0"/>
              </a:rPr>
              <a:t>S</a:t>
            </a:r>
            <a:r>
              <a:rPr lang="it-IT" sz="1800" dirty="0">
                <a:solidFill>
                  <a:srgbClr val="000000"/>
                </a:solidFill>
                <a:cs typeface="Times New Roman" pitchFamily="18" charset="0"/>
              </a:rPr>
              <a:t> (</a:t>
            </a:r>
            <a:r>
              <a:rPr lang="it-IT" sz="1800" i="1" dirty="0">
                <a:solidFill>
                  <a:srgbClr val="000000"/>
                </a:solidFill>
                <a:cs typeface="Times New Roman" pitchFamily="18" charset="0"/>
              </a:rPr>
              <a:t>concentrazione di olio nella fase acquosa ) </a:t>
            </a:r>
            <a:r>
              <a:rPr lang="it-IT" sz="1800" dirty="0">
                <a:solidFill>
                  <a:srgbClr val="000000"/>
                </a:solidFill>
                <a:cs typeface="Times New Roman" pitchFamily="18" charset="0"/>
              </a:rPr>
              <a:t>al variare del tempo per ogni valore della velocità di agitazione. </a:t>
            </a:r>
          </a:p>
          <a:p>
            <a:r>
              <a:rPr lang="it-IT" sz="1800" dirty="0">
                <a:solidFill>
                  <a:srgbClr val="000000"/>
                </a:solidFill>
                <a:cs typeface="Times New Roman" pitchFamily="18" charset="0"/>
              </a:rPr>
              <a:t>Si calcola la velocità di reazione dai dati sperimentali. </a:t>
            </a:r>
          </a:p>
          <a:p>
            <a:endParaRPr lang="it-IT" dirty="0">
              <a:solidFill>
                <a:srgbClr val="000000"/>
              </a:solidFill>
              <a:cs typeface="Times New Roman" pitchFamily="18" charset="0"/>
            </a:endParaRPr>
          </a:p>
          <a:p>
            <a:r>
              <a:rPr lang="it-IT" sz="1800" dirty="0">
                <a:solidFill>
                  <a:srgbClr val="000000"/>
                </a:solidFill>
                <a:cs typeface="Times New Roman" pitchFamily="18" charset="0"/>
              </a:rPr>
              <a:t>Si riportano i dati in un grafico come il seguente</a:t>
            </a:r>
            <a:endParaRPr lang="it-IT" dirty="0"/>
          </a:p>
        </p:txBody>
      </p:sp>
    </p:spTree>
    <p:extLst>
      <p:ext uri="{BB962C8B-B14F-4D97-AF65-F5344CB8AC3E}">
        <p14:creationId xmlns:p14="http://schemas.microsoft.com/office/powerpoint/2010/main" val="39715046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ext Box 2"/>
          <p:cNvSpPr txBox="1">
            <a:spLocks noChangeArrowheads="1"/>
          </p:cNvSpPr>
          <p:nvPr/>
        </p:nvSpPr>
        <p:spPr bwMode="auto">
          <a:xfrm>
            <a:off x="8459788" y="6400800"/>
            <a:ext cx="488950" cy="457200"/>
          </a:xfrm>
          <a:prstGeom prst="rect">
            <a:avLst/>
          </a:prstGeom>
          <a:noFill/>
          <a:ln w="9525">
            <a:noFill/>
            <a:miter lim="800000"/>
            <a:headEnd/>
            <a:tailEnd/>
          </a:ln>
        </p:spPr>
        <p:txBody>
          <a:bodyPr wrap="none">
            <a:spAutoFit/>
          </a:bodyPr>
          <a:lstStyle/>
          <a:p>
            <a:fld id="{FD909137-CB89-45F1-947C-4FEEF8C64322}" type="slidenum">
              <a:rPr lang="it-IT"/>
              <a:pPr/>
              <a:t>14</a:t>
            </a:fld>
            <a:endParaRPr lang="it-IT"/>
          </a:p>
        </p:txBody>
      </p:sp>
      <p:sp>
        <p:nvSpPr>
          <p:cNvPr id="29699" name="Text Box 5"/>
          <p:cNvSpPr txBox="1">
            <a:spLocks noChangeArrowheads="1"/>
          </p:cNvSpPr>
          <p:nvPr/>
        </p:nvSpPr>
        <p:spPr bwMode="auto">
          <a:xfrm>
            <a:off x="2522319" y="117112"/>
            <a:ext cx="3968750" cy="488950"/>
          </a:xfrm>
          <a:prstGeom prst="rect">
            <a:avLst/>
          </a:prstGeom>
          <a:noFill/>
          <a:ln w="9525">
            <a:noFill/>
            <a:miter lim="800000"/>
            <a:headEnd/>
            <a:tailEnd/>
          </a:ln>
        </p:spPr>
        <p:txBody>
          <a:bodyPr wrap="none">
            <a:spAutoFit/>
          </a:bodyPr>
          <a:lstStyle/>
          <a:p>
            <a:r>
              <a:rPr lang="it-IT" sz="2600" b="1" dirty="0">
                <a:solidFill>
                  <a:srgbClr val="FF0000"/>
                </a:solidFill>
              </a:rPr>
              <a:t>Rapporto altezza/diametro</a:t>
            </a:r>
          </a:p>
        </p:txBody>
      </p:sp>
      <p:sp>
        <p:nvSpPr>
          <p:cNvPr id="29700" name="Rectangle 4"/>
          <p:cNvSpPr>
            <a:spLocks noChangeArrowheads="1"/>
          </p:cNvSpPr>
          <p:nvPr/>
        </p:nvSpPr>
        <p:spPr bwMode="auto">
          <a:xfrm>
            <a:off x="0" y="678475"/>
            <a:ext cx="9144000" cy="1015663"/>
          </a:xfrm>
          <a:prstGeom prst="rect">
            <a:avLst/>
          </a:prstGeom>
          <a:noFill/>
          <a:ln w="9525">
            <a:noFill/>
            <a:miter lim="800000"/>
            <a:headEnd/>
            <a:tailEnd/>
          </a:ln>
          <a:effectLst/>
        </p:spPr>
        <p:txBody>
          <a:bodyPr>
            <a:spAutoFit/>
          </a:bodyPr>
          <a:lstStyle/>
          <a:p>
            <a:pPr algn="just"/>
            <a:r>
              <a:rPr lang="it-IT" sz="2000" b="1" dirty="0">
                <a:solidFill>
                  <a:srgbClr val="000000"/>
                </a:solidFill>
                <a:cs typeface="Times New Roman" pitchFamily="18" charset="0"/>
              </a:rPr>
              <a:t>Esercizio 61.</a:t>
            </a:r>
            <a:r>
              <a:rPr lang="it-IT" sz="2000" i="1" dirty="0">
                <a:solidFill>
                  <a:srgbClr val="000000"/>
                </a:solidFill>
                <a:cs typeface="Times New Roman" pitchFamily="18" charset="0"/>
              </a:rPr>
              <a:t> Qual è la differenza tra la solubilità dell’ossigeno nel mezzo liquido e la concentrazione di ossigeno nel mezzo liquido?</a:t>
            </a:r>
          </a:p>
          <a:p>
            <a:pPr algn="just"/>
            <a:endParaRPr lang="it-IT" sz="2000" i="1" u="sng" dirty="0">
              <a:solidFill>
                <a:srgbClr val="000000"/>
              </a:solidFill>
              <a:cs typeface="Times New Roman" pitchFamily="18" charset="0"/>
            </a:endParaRPr>
          </a:p>
        </p:txBody>
      </p:sp>
      <p:sp>
        <p:nvSpPr>
          <p:cNvPr id="29703" name="Rectangle 7"/>
          <p:cNvSpPr>
            <a:spLocks noChangeArrowheads="1"/>
          </p:cNvSpPr>
          <p:nvPr/>
        </p:nvSpPr>
        <p:spPr bwMode="auto">
          <a:xfrm>
            <a:off x="0" y="1035050"/>
            <a:ext cx="9144000" cy="0"/>
          </a:xfrm>
          <a:prstGeom prst="rect">
            <a:avLst/>
          </a:prstGeom>
          <a:noFill/>
          <a:ln w="9525">
            <a:noFill/>
            <a:miter lim="800000"/>
            <a:headEnd/>
            <a:tailEnd/>
          </a:ln>
          <a:effectLst/>
        </p:spPr>
        <p:txBody>
          <a:bodyPr wrap="none" anchor="ctr">
            <a:spAutoFit/>
          </a:bodyPr>
          <a:lstStyle/>
          <a:p>
            <a:endParaRPr lang="it-IT"/>
          </a:p>
        </p:txBody>
      </p:sp>
      <p:pic>
        <p:nvPicPr>
          <p:cNvPr id="2" name="Immagine 1">
            <a:extLst>
              <a:ext uri="{FF2B5EF4-FFF2-40B4-BE49-F238E27FC236}">
                <a16:creationId xmlns:a16="http://schemas.microsoft.com/office/drawing/2014/main" id="{81B6D803-1635-DAE3-F2F8-C14E16691230}"/>
              </a:ext>
            </a:extLst>
          </p:cNvPr>
          <p:cNvPicPr>
            <a:picLocks noChangeAspect="1"/>
          </p:cNvPicPr>
          <p:nvPr/>
        </p:nvPicPr>
        <p:blipFill>
          <a:blip r:embed="rId2"/>
          <a:stretch>
            <a:fillRect/>
          </a:stretch>
        </p:blipFill>
        <p:spPr>
          <a:xfrm>
            <a:off x="2233981" y="1880207"/>
            <a:ext cx="4676037" cy="2359356"/>
          </a:xfrm>
          <a:prstGeom prst="rect">
            <a:avLst/>
          </a:prstGeom>
        </p:spPr>
      </p:pic>
      <p:sp>
        <p:nvSpPr>
          <p:cNvPr id="4" name="CasellaDiTesto 3">
            <a:extLst>
              <a:ext uri="{FF2B5EF4-FFF2-40B4-BE49-F238E27FC236}">
                <a16:creationId xmlns:a16="http://schemas.microsoft.com/office/drawing/2014/main" id="{FDBFA5C3-131E-3C6B-C20E-4493E6498CFE}"/>
              </a:ext>
            </a:extLst>
          </p:cNvPr>
          <p:cNvSpPr txBox="1"/>
          <p:nvPr/>
        </p:nvSpPr>
        <p:spPr>
          <a:xfrm>
            <a:off x="387264" y="4574060"/>
            <a:ext cx="8072524" cy="1477328"/>
          </a:xfrm>
          <a:prstGeom prst="rect">
            <a:avLst/>
          </a:prstGeom>
          <a:noFill/>
        </p:spPr>
        <p:txBody>
          <a:bodyPr wrap="square">
            <a:spAutoFit/>
          </a:bodyPr>
          <a:lstStyle/>
          <a:p>
            <a:pPr algn="just"/>
            <a:r>
              <a:rPr lang="it-IT" sz="1800" b="1" dirty="0">
                <a:solidFill>
                  <a:srgbClr val="000000"/>
                </a:solidFill>
                <a:cs typeface="Times New Roman" pitchFamily="18" charset="0"/>
              </a:rPr>
              <a:t>C</a:t>
            </a:r>
            <a:r>
              <a:rPr lang="it-IT" sz="1800" b="1" baseline="30000" dirty="0">
                <a:solidFill>
                  <a:srgbClr val="000000"/>
                </a:solidFill>
                <a:cs typeface="Times New Roman" pitchFamily="18" charset="0"/>
              </a:rPr>
              <a:t>*</a:t>
            </a:r>
            <a:r>
              <a:rPr lang="it-IT" sz="1800" b="1" baseline="-30000" dirty="0">
                <a:solidFill>
                  <a:srgbClr val="000000"/>
                </a:solidFill>
                <a:cs typeface="Times New Roman" pitchFamily="18" charset="0"/>
              </a:rPr>
              <a:t>O</a:t>
            </a:r>
            <a:r>
              <a:rPr lang="it-IT" sz="1800" b="1" dirty="0">
                <a:solidFill>
                  <a:srgbClr val="000000"/>
                </a:solidFill>
                <a:cs typeface="Times New Roman" pitchFamily="18" charset="0"/>
              </a:rPr>
              <a:t> </a:t>
            </a:r>
            <a:r>
              <a:rPr lang="it-IT" sz="1800" dirty="0">
                <a:solidFill>
                  <a:srgbClr val="000000"/>
                </a:solidFill>
                <a:cs typeface="Times New Roman" pitchFamily="18" charset="0"/>
              </a:rPr>
              <a:t>(g/l):</a:t>
            </a:r>
            <a:r>
              <a:rPr lang="it-IT" sz="1800" b="1" dirty="0">
                <a:solidFill>
                  <a:srgbClr val="000000"/>
                </a:solidFill>
                <a:cs typeface="Times New Roman" pitchFamily="18" charset="0"/>
              </a:rPr>
              <a:t> </a:t>
            </a:r>
            <a:r>
              <a:rPr lang="it-IT" sz="1800" dirty="0">
                <a:solidFill>
                  <a:srgbClr val="000000"/>
                </a:solidFill>
                <a:cs typeface="Times New Roman" pitchFamily="18" charset="0"/>
              </a:rPr>
              <a:t>concentrazione di O</a:t>
            </a:r>
            <a:r>
              <a:rPr lang="it-IT" sz="1800" baseline="-30000" dirty="0">
                <a:solidFill>
                  <a:srgbClr val="000000"/>
                </a:solidFill>
                <a:cs typeface="Times New Roman" pitchFamily="18" charset="0"/>
              </a:rPr>
              <a:t>2</a:t>
            </a:r>
            <a:r>
              <a:rPr lang="it-IT" sz="1800" dirty="0">
                <a:solidFill>
                  <a:srgbClr val="000000"/>
                </a:solidFill>
                <a:cs typeface="Times New Roman" pitchFamily="18" charset="0"/>
              </a:rPr>
              <a:t> nell’interfaccia, uguale alla concentrazione di saturazione (la concentrazione o </a:t>
            </a:r>
            <a:r>
              <a:rPr lang="it-IT" sz="1800" b="1" u="sng" dirty="0">
                <a:solidFill>
                  <a:srgbClr val="000000"/>
                </a:solidFill>
                <a:cs typeface="Times New Roman" pitchFamily="18" charset="0"/>
              </a:rPr>
              <a:t>solubilità massima</a:t>
            </a:r>
            <a:r>
              <a:rPr lang="it-IT" sz="1800" dirty="0">
                <a:solidFill>
                  <a:srgbClr val="000000"/>
                </a:solidFill>
                <a:cs typeface="Times New Roman" pitchFamily="18" charset="0"/>
              </a:rPr>
              <a:t>) di  O</a:t>
            </a:r>
            <a:r>
              <a:rPr lang="it-IT" sz="1800" baseline="-30000" dirty="0">
                <a:solidFill>
                  <a:srgbClr val="000000"/>
                </a:solidFill>
                <a:cs typeface="Times New Roman" pitchFamily="18" charset="0"/>
              </a:rPr>
              <a:t>2</a:t>
            </a:r>
            <a:r>
              <a:rPr lang="it-IT" sz="1800" dirty="0">
                <a:solidFill>
                  <a:srgbClr val="000000"/>
                </a:solidFill>
                <a:cs typeface="Times New Roman" pitchFamily="18" charset="0"/>
              </a:rPr>
              <a:t> </a:t>
            </a:r>
            <a:r>
              <a:rPr lang="it-IT" sz="1800" b="1" dirty="0">
                <a:solidFill>
                  <a:srgbClr val="000000"/>
                </a:solidFill>
                <a:cs typeface="Times New Roman" pitchFamily="18" charset="0"/>
              </a:rPr>
              <a:t>nella fase acquosa</a:t>
            </a:r>
            <a:endParaRPr lang="it-IT" sz="1800" dirty="0">
              <a:solidFill>
                <a:srgbClr val="000000"/>
              </a:solidFill>
              <a:cs typeface="Times New Roman" pitchFamily="18" charset="0"/>
            </a:endParaRPr>
          </a:p>
          <a:p>
            <a:pPr algn="just"/>
            <a:r>
              <a:rPr lang="it-IT" sz="1800" b="1" dirty="0">
                <a:solidFill>
                  <a:srgbClr val="000000"/>
                </a:solidFill>
                <a:cs typeface="Times New Roman" pitchFamily="18" charset="0"/>
              </a:rPr>
              <a:t>C</a:t>
            </a:r>
            <a:r>
              <a:rPr lang="it-IT" sz="1800" b="1" baseline="-30000" dirty="0">
                <a:solidFill>
                  <a:srgbClr val="000000"/>
                </a:solidFill>
                <a:cs typeface="Times New Roman" pitchFamily="18" charset="0"/>
              </a:rPr>
              <a:t>O</a:t>
            </a:r>
            <a:r>
              <a:rPr lang="it-IT" sz="1800" dirty="0">
                <a:solidFill>
                  <a:srgbClr val="000000"/>
                </a:solidFill>
                <a:cs typeface="Times New Roman" pitchFamily="18" charset="0"/>
              </a:rPr>
              <a:t> (g/l) è la concentrazione di O</a:t>
            </a:r>
            <a:r>
              <a:rPr lang="it-IT" sz="1800" baseline="-30000" dirty="0">
                <a:solidFill>
                  <a:srgbClr val="000000"/>
                </a:solidFill>
                <a:cs typeface="Times New Roman" pitchFamily="18" charset="0"/>
              </a:rPr>
              <a:t>2</a:t>
            </a:r>
            <a:r>
              <a:rPr lang="it-IT" sz="1800" dirty="0">
                <a:solidFill>
                  <a:srgbClr val="000000"/>
                </a:solidFill>
                <a:cs typeface="Times New Roman" pitchFamily="18" charset="0"/>
              </a:rPr>
              <a:t> nella fase acquosa, cioè la </a:t>
            </a:r>
            <a:r>
              <a:rPr lang="it-IT" sz="1800" b="1" dirty="0">
                <a:solidFill>
                  <a:srgbClr val="000000"/>
                </a:solidFill>
                <a:cs typeface="Times New Roman" pitchFamily="18" charset="0"/>
              </a:rPr>
              <a:t>concentrazione di ossigeno disciolto nella fase acquosa</a:t>
            </a:r>
            <a:r>
              <a:rPr lang="it-IT" sz="1800" dirty="0">
                <a:solidFill>
                  <a:srgbClr val="000000"/>
                </a:solidFill>
                <a:cs typeface="Times New Roman" pitchFamily="18" charset="0"/>
              </a:rPr>
              <a:t> (è implicito dalla definizione data per C</a:t>
            </a:r>
            <a:r>
              <a:rPr lang="it-IT" sz="1800" baseline="30000" dirty="0">
                <a:solidFill>
                  <a:srgbClr val="000000"/>
                </a:solidFill>
                <a:cs typeface="Times New Roman" pitchFamily="18" charset="0"/>
              </a:rPr>
              <a:t>*</a:t>
            </a:r>
            <a:r>
              <a:rPr lang="it-IT" sz="1800" baseline="-30000" dirty="0">
                <a:solidFill>
                  <a:srgbClr val="000000"/>
                </a:solidFill>
                <a:cs typeface="Times New Roman" pitchFamily="18" charset="0"/>
              </a:rPr>
              <a:t>O</a:t>
            </a:r>
            <a:r>
              <a:rPr lang="it-IT" sz="1800" dirty="0">
                <a:solidFill>
                  <a:srgbClr val="000000"/>
                </a:solidFill>
                <a:cs typeface="Times New Roman" pitchFamily="18" charset="0"/>
              </a:rPr>
              <a:t>  che C</a:t>
            </a:r>
            <a:r>
              <a:rPr lang="it-IT" sz="1800" baseline="-30000" dirty="0">
                <a:solidFill>
                  <a:srgbClr val="000000"/>
                </a:solidFill>
                <a:cs typeface="Times New Roman" pitchFamily="18" charset="0"/>
              </a:rPr>
              <a:t>O</a:t>
            </a:r>
            <a:r>
              <a:rPr lang="it-IT" sz="1800" dirty="0">
                <a:solidFill>
                  <a:srgbClr val="000000"/>
                </a:solidFill>
                <a:cs typeface="Times New Roman" pitchFamily="18" charset="0"/>
              </a:rPr>
              <a:t> non potrà mai superare C</a:t>
            </a:r>
            <a:r>
              <a:rPr lang="it-IT" sz="1800" baseline="30000" dirty="0">
                <a:solidFill>
                  <a:srgbClr val="000000"/>
                </a:solidFill>
                <a:cs typeface="Times New Roman" pitchFamily="18" charset="0"/>
              </a:rPr>
              <a:t>*</a:t>
            </a:r>
            <a:r>
              <a:rPr lang="it-IT" sz="1800" baseline="-30000" dirty="0">
                <a:solidFill>
                  <a:srgbClr val="000000"/>
                </a:solidFill>
                <a:cs typeface="Times New Roman" pitchFamily="18" charset="0"/>
              </a:rPr>
              <a:t>O</a:t>
            </a:r>
            <a:r>
              <a:rPr lang="it-IT" sz="1800" dirty="0">
                <a:solidFill>
                  <a:srgbClr val="000000"/>
                </a:solidFill>
                <a:cs typeface="Times New Roman" pitchFamily="18" charset="0"/>
              </a:rPr>
              <a:t>)</a:t>
            </a:r>
          </a:p>
        </p:txBody>
      </p:sp>
    </p:spTree>
    <p:extLst>
      <p:ext uri="{BB962C8B-B14F-4D97-AF65-F5344CB8AC3E}">
        <p14:creationId xmlns:p14="http://schemas.microsoft.com/office/powerpoint/2010/main" val="36434767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fade">
                                      <p:cBhvr>
                                        <p:cTn id="12"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ext Box 2"/>
          <p:cNvSpPr txBox="1">
            <a:spLocks noChangeArrowheads="1"/>
          </p:cNvSpPr>
          <p:nvPr/>
        </p:nvSpPr>
        <p:spPr bwMode="auto">
          <a:xfrm>
            <a:off x="8459788" y="6400800"/>
            <a:ext cx="488950" cy="457200"/>
          </a:xfrm>
          <a:prstGeom prst="rect">
            <a:avLst/>
          </a:prstGeom>
          <a:noFill/>
          <a:ln w="9525">
            <a:noFill/>
            <a:miter lim="800000"/>
            <a:headEnd/>
            <a:tailEnd/>
          </a:ln>
        </p:spPr>
        <p:txBody>
          <a:bodyPr wrap="none">
            <a:spAutoFit/>
          </a:bodyPr>
          <a:lstStyle/>
          <a:p>
            <a:fld id="{FD909137-CB89-45F1-947C-4FEEF8C64322}" type="slidenum">
              <a:rPr lang="it-IT"/>
              <a:pPr/>
              <a:t>15</a:t>
            </a:fld>
            <a:endParaRPr lang="it-IT"/>
          </a:p>
        </p:txBody>
      </p:sp>
      <p:sp>
        <p:nvSpPr>
          <p:cNvPr id="29699" name="Text Box 5"/>
          <p:cNvSpPr txBox="1">
            <a:spLocks noChangeArrowheads="1"/>
          </p:cNvSpPr>
          <p:nvPr/>
        </p:nvSpPr>
        <p:spPr bwMode="auto">
          <a:xfrm>
            <a:off x="2522319" y="117112"/>
            <a:ext cx="3968750" cy="488950"/>
          </a:xfrm>
          <a:prstGeom prst="rect">
            <a:avLst/>
          </a:prstGeom>
          <a:noFill/>
          <a:ln w="9525">
            <a:noFill/>
            <a:miter lim="800000"/>
            <a:headEnd/>
            <a:tailEnd/>
          </a:ln>
        </p:spPr>
        <p:txBody>
          <a:bodyPr wrap="none">
            <a:spAutoFit/>
          </a:bodyPr>
          <a:lstStyle/>
          <a:p>
            <a:r>
              <a:rPr lang="it-IT" sz="2600" b="1" dirty="0">
                <a:solidFill>
                  <a:srgbClr val="FF0000"/>
                </a:solidFill>
              </a:rPr>
              <a:t>Rapporto altezza/diametro</a:t>
            </a:r>
          </a:p>
        </p:txBody>
      </p:sp>
      <p:sp>
        <p:nvSpPr>
          <p:cNvPr id="29700" name="Rectangle 4"/>
          <p:cNvSpPr>
            <a:spLocks noChangeArrowheads="1"/>
          </p:cNvSpPr>
          <p:nvPr/>
        </p:nvSpPr>
        <p:spPr bwMode="auto">
          <a:xfrm>
            <a:off x="0" y="678475"/>
            <a:ext cx="9144000" cy="1323439"/>
          </a:xfrm>
          <a:prstGeom prst="rect">
            <a:avLst/>
          </a:prstGeom>
          <a:noFill/>
          <a:ln w="9525">
            <a:noFill/>
            <a:miter lim="800000"/>
            <a:headEnd/>
            <a:tailEnd/>
          </a:ln>
          <a:effectLst/>
        </p:spPr>
        <p:txBody>
          <a:bodyPr>
            <a:spAutoFit/>
          </a:bodyPr>
          <a:lstStyle/>
          <a:p>
            <a:pPr algn="just"/>
            <a:endParaRPr lang="it-IT" sz="2000" i="1" u="sng" dirty="0">
              <a:solidFill>
                <a:srgbClr val="000000"/>
              </a:solidFill>
              <a:cs typeface="Times New Roman" pitchFamily="18" charset="0"/>
            </a:endParaRPr>
          </a:p>
          <a:p>
            <a:pPr algn="just"/>
            <a:r>
              <a:rPr lang="it-IT" sz="2000" b="1" dirty="0">
                <a:solidFill>
                  <a:srgbClr val="000000"/>
                </a:solidFill>
                <a:cs typeface="Times New Roman" pitchFamily="18" charset="0"/>
              </a:rPr>
              <a:t>Esercizio 62.</a:t>
            </a:r>
            <a:r>
              <a:rPr lang="it-IT" sz="2000" i="1" dirty="0">
                <a:solidFill>
                  <a:srgbClr val="000000"/>
                </a:solidFill>
                <a:cs typeface="Times New Roman" pitchFamily="18" charset="0"/>
              </a:rPr>
              <a:t> Calcolare la velocità superficiale del gas nella zona di liberazione delle bolle gassose dal liquido e nel tubo di ricircolo di un reattore air lift disponendo dei seguenti dati per un reattore cilindrico:</a:t>
            </a:r>
          </a:p>
        </p:txBody>
      </p:sp>
      <p:sp>
        <p:nvSpPr>
          <p:cNvPr id="29703" name="Rectangle 7"/>
          <p:cNvSpPr>
            <a:spLocks noChangeArrowheads="1"/>
          </p:cNvSpPr>
          <p:nvPr/>
        </p:nvSpPr>
        <p:spPr bwMode="auto">
          <a:xfrm>
            <a:off x="0" y="1035050"/>
            <a:ext cx="9144000" cy="0"/>
          </a:xfrm>
          <a:prstGeom prst="rect">
            <a:avLst/>
          </a:prstGeom>
          <a:noFill/>
          <a:ln w="9525">
            <a:noFill/>
            <a:miter lim="800000"/>
            <a:headEnd/>
            <a:tailEnd/>
          </a:ln>
          <a:effectLst/>
        </p:spPr>
        <p:txBody>
          <a:bodyPr wrap="none" anchor="ctr">
            <a:spAutoFit/>
          </a:bodyPr>
          <a:lstStyle/>
          <a:p>
            <a:endParaRPr lang="it-IT"/>
          </a:p>
        </p:txBody>
      </p:sp>
      <p:pic>
        <p:nvPicPr>
          <p:cNvPr id="29702" name="Picture 6" descr="C:\WINDOWS\Desktop\Testi Enzo\impianti biochimici 1.jpg"/>
          <p:cNvPicPr>
            <a:picLocks noChangeAspect="1" noChangeArrowheads="1"/>
          </p:cNvPicPr>
          <p:nvPr/>
        </p:nvPicPr>
        <p:blipFill>
          <a:blip r:embed="rId2" r:link="rId3" cstate="print"/>
          <a:srcRect/>
          <a:stretch>
            <a:fillRect/>
          </a:stretch>
        </p:blipFill>
        <p:spPr bwMode="auto">
          <a:xfrm>
            <a:off x="0" y="2358489"/>
            <a:ext cx="1503363" cy="4016375"/>
          </a:xfrm>
          <a:prstGeom prst="rect">
            <a:avLst/>
          </a:prstGeom>
          <a:noFill/>
        </p:spPr>
      </p:pic>
      <p:sp>
        <p:nvSpPr>
          <p:cNvPr id="29704" name="Rectangle 8"/>
          <p:cNvSpPr>
            <a:spLocks noChangeArrowheads="1"/>
          </p:cNvSpPr>
          <p:nvPr/>
        </p:nvSpPr>
        <p:spPr bwMode="auto">
          <a:xfrm>
            <a:off x="1547812" y="2516532"/>
            <a:ext cx="7596187" cy="2014537"/>
          </a:xfrm>
          <a:prstGeom prst="rect">
            <a:avLst/>
          </a:prstGeom>
          <a:noFill/>
          <a:ln w="9525">
            <a:noFill/>
            <a:miter lim="800000"/>
            <a:headEnd/>
            <a:tailEnd/>
          </a:ln>
          <a:effectLst/>
        </p:spPr>
        <p:txBody>
          <a:bodyPr anchor="ctr">
            <a:spAutoFit/>
          </a:bodyPr>
          <a:lstStyle/>
          <a:p>
            <a:r>
              <a:rPr lang="it-IT" sz="1800" dirty="0">
                <a:cs typeface="Times New Roman" pitchFamily="18" charset="0"/>
              </a:rPr>
              <a:t>Volume del liquido </a:t>
            </a:r>
            <a:r>
              <a:rPr lang="it-IT" sz="1800" b="1" dirty="0">
                <a:cs typeface="Times New Roman" pitchFamily="18" charset="0"/>
              </a:rPr>
              <a:t>V</a:t>
            </a:r>
            <a:r>
              <a:rPr lang="it-IT" sz="1800" b="1" baseline="-30000" dirty="0">
                <a:cs typeface="Times New Roman" pitchFamily="18" charset="0"/>
              </a:rPr>
              <a:t>L</a:t>
            </a:r>
            <a:r>
              <a:rPr lang="it-IT" sz="1800" b="1" dirty="0">
                <a:cs typeface="Times New Roman" pitchFamily="18" charset="0"/>
              </a:rPr>
              <a:t> =</a:t>
            </a:r>
            <a:r>
              <a:rPr lang="it-IT" sz="1800" dirty="0">
                <a:cs typeface="Times New Roman" pitchFamily="18" charset="0"/>
              </a:rPr>
              <a:t> 50 m</a:t>
            </a:r>
            <a:r>
              <a:rPr lang="it-IT" sz="1800" baseline="30000" dirty="0">
                <a:cs typeface="Times New Roman" pitchFamily="18" charset="0"/>
              </a:rPr>
              <a:t>3</a:t>
            </a:r>
            <a:endParaRPr lang="it-IT" sz="1800" dirty="0">
              <a:cs typeface="Times New Roman" pitchFamily="18" charset="0"/>
            </a:endParaRPr>
          </a:p>
          <a:p>
            <a:r>
              <a:rPr lang="it-IT" sz="1800" dirty="0">
                <a:cs typeface="Times New Roman" pitchFamily="18" charset="0"/>
              </a:rPr>
              <a:t>Flusso di aria </a:t>
            </a:r>
            <a:r>
              <a:rPr lang="it-IT" sz="1800" dirty="0" err="1">
                <a:cs typeface="Times New Roman" pitchFamily="18" charset="0"/>
              </a:rPr>
              <a:t>F</a:t>
            </a:r>
            <a:r>
              <a:rPr lang="it-IT" sz="1800" baseline="-30000" dirty="0" err="1">
                <a:cs typeface="Times New Roman" pitchFamily="18" charset="0"/>
              </a:rPr>
              <a:t>vvm</a:t>
            </a:r>
            <a:r>
              <a:rPr lang="it-IT" sz="1800" dirty="0">
                <a:cs typeface="Times New Roman" pitchFamily="18" charset="0"/>
              </a:rPr>
              <a:t> = 1 </a:t>
            </a:r>
            <a:r>
              <a:rPr lang="it-IT" sz="1800" dirty="0" err="1">
                <a:cs typeface="Times New Roman" pitchFamily="18" charset="0"/>
              </a:rPr>
              <a:t>vvm</a:t>
            </a:r>
            <a:r>
              <a:rPr lang="it-IT" sz="1800" dirty="0">
                <a:cs typeface="Times New Roman" pitchFamily="18" charset="0"/>
              </a:rPr>
              <a:t>, </a:t>
            </a:r>
            <a:r>
              <a:rPr lang="it-IT" sz="1800" dirty="0" err="1">
                <a:cs typeface="Times New Roman" pitchFamily="18" charset="0"/>
              </a:rPr>
              <a:t>vvm</a:t>
            </a:r>
            <a:r>
              <a:rPr lang="it-IT" sz="1800" dirty="0">
                <a:cs typeface="Times New Roman" pitchFamily="18" charset="0"/>
              </a:rPr>
              <a:t> = volume al minuto per volume unitario di liquido = F/</a:t>
            </a:r>
            <a:r>
              <a:rPr lang="it-IT" sz="1800" b="1" dirty="0">
                <a:cs typeface="Times New Roman" pitchFamily="18" charset="0"/>
              </a:rPr>
              <a:t> V</a:t>
            </a:r>
            <a:r>
              <a:rPr lang="it-IT" sz="1800" b="1" baseline="-30000" dirty="0">
                <a:cs typeface="Times New Roman" pitchFamily="18" charset="0"/>
              </a:rPr>
              <a:t>L</a:t>
            </a:r>
            <a:r>
              <a:rPr lang="it-IT" sz="1800" b="1" dirty="0">
                <a:cs typeface="Times New Roman" pitchFamily="18" charset="0"/>
              </a:rPr>
              <a:t>;</a:t>
            </a:r>
            <a:endParaRPr lang="it-IT" sz="1800" dirty="0">
              <a:cs typeface="Times New Roman" pitchFamily="18" charset="0"/>
            </a:endParaRPr>
          </a:p>
          <a:p>
            <a:r>
              <a:rPr lang="it-IT" sz="1800" b="1" dirty="0">
                <a:cs typeface="Times New Roman" pitchFamily="18" charset="0"/>
              </a:rPr>
              <a:t>F =  </a:t>
            </a:r>
            <a:r>
              <a:rPr lang="it-IT" sz="1800" dirty="0">
                <a:cs typeface="Times New Roman" pitchFamily="18" charset="0"/>
              </a:rPr>
              <a:t>50 m</a:t>
            </a:r>
            <a:r>
              <a:rPr lang="it-IT" sz="1800" baseline="30000" dirty="0">
                <a:cs typeface="Times New Roman" pitchFamily="18" charset="0"/>
              </a:rPr>
              <a:t>3</a:t>
            </a:r>
            <a:r>
              <a:rPr lang="it-IT" sz="1800" dirty="0">
                <a:cs typeface="Times New Roman" pitchFamily="18" charset="0"/>
              </a:rPr>
              <a:t>/min</a:t>
            </a:r>
          </a:p>
          <a:p>
            <a:r>
              <a:rPr lang="it-IT" sz="1800" dirty="0" err="1">
                <a:cs typeface="Times New Roman" pitchFamily="18" charset="0"/>
              </a:rPr>
              <a:t>D</a:t>
            </a:r>
            <a:r>
              <a:rPr lang="it-IT" sz="1800" baseline="-30000" dirty="0" err="1">
                <a:cs typeface="Times New Roman" pitchFamily="18" charset="0"/>
              </a:rPr>
              <a:t>d</a:t>
            </a:r>
            <a:r>
              <a:rPr lang="it-IT" sz="1800" dirty="0">
                <a:cs typeface="Times New Roman" pitchFamily="18" charset="0"/>
              </a:rPr>
              <a:t> = diametro testa = 2 m </a:t>
            </a:r>
          </a:p>
          <a:p>
            <a:r>
              <a:rPr lang="it-IT" sz="1800" dirty="0">
                <a:cs typeface="Times New Roman" pitchFamily="18" charset="0"/>
              </a:rPr>
              <a:t>A</a:t>
            </a:r>
            <a:r>
              <a:rPr lang="it-IT" sz="1800" baseline="-30000" dirty="0">
                <a:cs typeface="Times New Roman" pitchFamily="18" charset="0"/>
              </a:rPr>
              <a:t>d</a:t>
            </a:r>
            <a:r>
              <a:rPr lang="it-IT" sz="1800" dirty="0">
                <a:cs typeface="Times New Roman" pitchFamily="18" charset="0"/>
              </a:rPr>
              <a:t> = area della sezione alla testa del reattore = 6,28 m</a:t>
            </a:r>
            <a:r>
              <a:rPr lang="it-IT" sz="1800" baseline="30000" dirty="0">
                <a:cs typeface="Times New Roman" pitchFamily="18" charset="0"/>
              </a:rPr>
              <a:t>2</a:t>
            </a:r>
            <a:endParaRPr lang="it-IT" sz="1800" dirty="0">
              <a:cs typeface="Times New Roman" pitchFamily="18" charset="0"/>
            </a:endParaRPr>
          </a:p>
          <a:p>
            <a:r>
              <a:rPr lang="it-IT" sz="1800" dirty="0" err="1">
                <a:solidFill>
                  <a:srgbClr val="FF0000"/>
                </a:solidFill>
                <a:cs typeface="Times New Roman" pitchFamily="18" charset="0"/>
              </a:rPr>
              <a:t>v</a:t>
            </a:r>
            <a:r>
              <a:rPr lang="it-IT" sz="1800" baseline="-30000" dirty="0" err="1">
                <a:solidFill>
                  <a:srgbClr val="FF0000"/>
                </a:solidFill>
                <a:cs typeface="Times New Roman" pitchFamily="18" charset="0"/>
              </a:rPr>
              <a:t>S</a:t>
            </a:r>
            <a:r>
              <a:rPr lang="it-IT" sz="1800" dirty="0">
                <a:solidFill>
                  <a:srgbClr val="FF0000"/>
                </a:solidFill>
                <a:cs typeface="Times New Roman" pitchFamily="18" charset="0"/>
              </a:rPr>
              <a:t> = F/A</a:t>
            </a:r>
            <a:r>
              <a:rPr lang="it-IT" sz="1800" baseline="-30000" dirty="0">
                <a:solidFill>
                  <a:srgbClr val="FF0000"/>
                </a:solidFill>
                <a:cs typeface="Times New Roman" pitchFamily="18" charset="0"/>
              </a:rPr>
              <a:t>d</a:t>
            </a:r>
            <a:r>
              <a:rPr lang="it-IT" sz="1800" dirty="0">
                <a:solidFill>
                  <a:srgbClr val="FF0000"/>
                </a:solidFill>
                <a:cs typeface="Times New Roman" pitchFamily="18" charset="0"/>
              </a:rPr>
              <a:t> = 7,97 m/min</a:t>
            </a:r>
            <a:r>
              <a:rPr lang="it-IT" sz="1800" dirty="0">
                <a:solidFill>
                  <a:srgbClr val="FF0000"/>
                </a:solidFill>
              </a:rPr>
              <a:t> </a:t>
            </a:r>
          </a:p>
        </p:txBody>
      </p:sp>
      <p:sp>
        <p:nvSpPr>
          <p:cNvPr id="29706" name="Rectangle 10"/>
          <p:cNvSpPr>
            <a:spLocks noChangeArrowheads="1"/>
          </p:cNvSpPr>
          <p:nvPr/>
        </p:nvSpPr>
        <p:spPr bwMode="auto">
          <a:xfrm>
            <a:off x="1620042" y="4802407"/>
            <a:ext cx="7451725" cy="1739900"/>
          </a:xfrm>
          <a:prstGeom prst="rect">
            <a:avLst/>
          </a:prstGeom>
          <a:noFill/>
          <a:ln w="9525">
            <a:noFill/>
            <a:miter lim="800000"/>
            <a:headEnd/>
            <a:tailEnd/>
          </a:ln>
          <a:effectLst/>
        </p:spPr>
        <p:txBody>
          <a:bodyPr anchor="ctr">
            <a:spAutoFit/>
          </a:bodyPr>
          <a:lstStyle/>
          <a:p>
            <a:r>
              <a:rPr lang="it-IT" sz="1800" dirty="0" err="1">
                <a:cs typeface="Times New Roman" pitchFamily="18" charset="0"/>
              </a:rPr>
              <a:t>D</a:t>
            </a:r>
            <a:r>
              <a:rPr lang="it-IT" sz="1800" baseline="-30000" dirty="0" err="1">
                <a:cs typeface="Times New Roman" pitchFamily="18" charset="0"/>
              </a:rPr>
              <a:t>t</a:t>
            </a:r>
            <a:r>
              <a:rPr lang="it-IT" sz="1800" dirty="0">
                <a:cs typeface="Times New Roman" pitchFamily="18" charset="0"/>
              </a:rPr>
              <a:t> = diametro base = 1 m </a:t>
            </a:r>
          </a:p>
          <a:p>
            <a:r>
              <a:rPr lang="it-IT" sz="1800" dirty="0">
                <a:cs typeface="Times New Roman" pitchFamily="18" charset="0"/>
              </a:rPr>
              <a:t>A</a:t>
            </a:r>
            <a:r>
              <a:rPr lang="it-IT" sz="1800" baseline="-30000" dirty="0">
                <a:cs typeface="Times New Roman" pitchFamily="18" charset="0"/>
              </a:rPr>
              <a:t>t </a:t>
            </a:r>
            <a:r>
              <a:rPr lang="it-IT" sz="1800" dirty="0">
                <a:cs typeface="Times New Roman" pitchFamily="18" charset="0"/>
              </a:rPr>
              <a:t>= area della base del reattore = 0,78 m</a:t>
            </a:r>
            <a:r>
              <a:rPr lang="it-IT" sz="1800" baseline="30000" dirty="0">
                <a:cs typeface="Times New Roman" pitchFamily="18" charset="0"/>
              </a:rPr>
              <a:t>2</a:t>
            </a:r>
            <a:endParaRPr lang="it-IT" sz="1800" dirty="0">
              <a:cs typeface="Times New Roman" pitchFamily="18" charset="0"/>
            </a:endParaRPr>
          </a:p>
          <a:p>
            <a:r>
              <a:rPr lang="it-IT" sz="1800" dirty="0" err="1">
                <a:solidFill>
                  <a:srgbClr val="FF0000"/>
                </a:solidFill>
                <a:cs typeface="Times New Roman" pitchFamily="18" charset="0"/>
              </a:rPr>
              <a:t>v</a:t>
            </a:r>
            <a:r>
              <a:rPr lang="it-IT" sz="1800" baseline="-30000" dirty="0" err="1">
                <a:solidFill>
                  <a:srgbClr val="FF0000"/>
                </a:solidFill>
                <a:cs typeface="Times New Roman" pitchFamily="18" charset="0"/>
              </a:rPr>
              <a:t>S</a:t>
            </a:r>
            <a:r>
              <a:rPr lang="it-IT" sz="1800" dirty="0">
                <a:solidFill>
                  <a:srgbClr val="FF0000"/>
                </a:solidFill>
                <a:cs typeface="Times New Roman" pitchFamily="18" charset="0"/>
              </a:rPr>
              <a:t> = F/A</a:t>
            </a:r>
            <a:r>
              <a:rPr lang="it-IT" sz="1800" baseline="-30000" dirty="0">
                <a:solidFill>
                  <a:srgbClr val="FF0000"/>
                </a:solidFill>
                <a:cs typeface="Times New Roman" pitchFamily="18" charset="0"/>
              </a:rPr>
              <a:t>t</a:t>
            </a:r>
            <a:r>
              <a:rPr lang="it-IT" sz="1800" dirty="0">
                <a:solidFill>
                  <a:srgbClr val="FF0000"/>
                </a:solidFill>
                <a:cs typeface="Times New Roman" pitchFamily="18" charset="0"/>
              </a:rPr>
              <a:t> =  64,1 m/min</a:t>
            </a:r>
          </a:p>
          <a:p>
            <a:endParaRPr lang="it-IT" sz="1800" dirty="0">
              <a:cs typeface="Times New Roman" pitchFamily="18" charset="0"/>
            </a:endParaRPr>
          </a:p>
          <a:p>
            <a:r>
              <a:rPr lang="it-IT" sz="1800" dirty="0">
                <a:solidFill>
                  <a:srgbClr val="000000"/>
                </a:solidFill>
                <a:cs typeface="Times New Roman" pitchFamily="18" charset="0"/>
              </a:rPr>
              <a:t>L’ esempio mostra che  la velocità superficiale del gas diminuisce notevolmente in testa al reattore.</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ext Box 2"/>
          <p:cNvSpPr txBox="1">
            <a:spLocks noChangeArrowheads="1"/>
          </p:cNvSpPr>
          <p:nvPr/>
        </p:nvSpPr>
        <p:spPr bwMode="auto">
          <a:xfrm>
            <a:off x="2286641" y="319088"/>
            <a:ext cx="4965700" cy="488950"/>
          </a:xfrm>
          <a:prstGeom prst="rect">
            <a:avLst/>
          </a:prstGeom>
          <a:noFill/>
          <a:ln w="9525">
            <a:noFill/>
            <a:miter lim="800000"/>
            <a:headEnd/>
            <a:tailEnd/>
          </a:ln>
        </p:spPr>
        <p:txBody>
          <a:bodyPr wrap="none">
            <a:spAutoFit/>
          </a:bodyPr>
          <a:lstStyle/>
          <a:p>
            <a:r>
              <a:rPr lang="it-IT" sz="2600" b="1" dirty="0">
                <a:solidFill>
                  <a:srgbClr val="FF0000"/>
                </a:solidFill>
              </a:rPr>
              <a:t>REATTORE AGITATO A PALE</a:t>
            </a:r>
          </a:p>
        </p:txBody>
      </p:sp>
      <p:sp>
        <p:nvSpPr>
          <p:cNvPr id="22531" name="Text Box 3"/>
          <p:cNvSpPr txBox="1">
            <a:spLocks noChangeArrowheads="1"/>
          </p:cNvSpPr>
          <p:nvPr/>
        </p:nvSpPr>
        <p:spPr bwMode="auto">
          <a:xfrm>
            <a:off x="8459788" y="6400800"/>
            <a:ext cx="336550" cy="457200"/>
          </a:xfrm>
          <a:prstGeom prst="rect">
            <a:avLst/>
          </a:prstGeom>
          <a:noFill/>
          <a:ln w="9525">
            <a:noFill/>
            <a:miter lim="800000"/>
            <a:headEnd/>
            <a:tailEnd/>
          </a:ln>
        </p:spPr>
        <p:txBody>
          <a:bodyPr wrap="none">
            <a:spAutoFit/>
          </a:bodyPr>
          <a:lstStyle/>
          <a:p>
            <a:fld id="{2172E220-0E5E-4288-8C8D-3F99A1CEFDFB}" type="slidenum">
              <a:rPr lang="it-IT"/>
              <a:pPr/>
              <a:t>16</a:t>
            </a:fld>
            <a:endParaRPr lang="it-IT"/>
          </a:p>
        </p:txBody>
      </p:sp>
      <p:sp>
        <p:nvSpPr>
          <p:cNvPr id="22532" name="Rectangle 17"/>
          <p:cNvSpPr>
            <a:spLocks noChangeArrowheads="1"/>
          </p:cNvSpPr>
          <p:nvPr/>
        </p:nvSpPr>
        <p:spPr bwMode="auto">
          <a:xfrm>
            <a:off x="332554" y="1328266"/>
            <a:ext cx="8347046" cy="2800767"/>
          </a:xfrm>
          <a:prstGeom prst="rect">
            <a:avLst/>
          </a:prstGeom>
          <a:noFill/>
          <a:ln w="9525">
            <a:noFill/>
            <a:miter lim="800000"/>
            <a:headEnd/>
            <a:tailEnd/>
          </a:ln>
        </p:spPr>
        <p:txBody>
          <a:bodyPr wrap="square" anchor="ctr">
            <a:spAutoFit/>
          </a:bodyPr>
          <a:lstStyle/>
          <a:p>
            <a:pPr algn="just"/>
            <a:r>
              <a:rPr lang="it-IT" sz="2200" b="1" i="1" u="sng" dirty="0">
                <a:solidFill>
                  <a:srgbClr val="000000"/>
                </a:solidFill>
                <a:cs typeface="Times New Roman" pitchFamily="18" charset="0"/>
              </a:rPr>
              <a:t>Esercizio 64</a:t>
            </a:r>
            <a:r>
              <a:rPr lang="it-IT" sz="2000" b="1" u="sng" dirty="0">
                <a:solidFill>
                  <a:srgbClr val="000000"/>
                </a:solidFill>
                <a:cs typeface="Times New Roman" pitchFamily="18" charset="0"/>
              </a:rPr>
              <a:t>.</a:t>
            </a:r>
            <a:r>
              <a:rPr lang="it-IT" sz="2000" dirty="0">
                <a:solidFill>
                  <a:srgbClr val="000000"/>
                </a:solidFill>
                <a:cs typeface="Times New Roman" pitchFamily="18" charset="0"/>
              </a:rPr>
              <a:t> </a:t>
            </a:r>
            <a:r>
              <a:rPr lang="it-IT" sz="2200" i="1" dirty="0">
                <a:solidFill>
                  <a:srgbClr val="000000"/>
                </a:solidFill>
                <a:cs typeface="Times New Roman" pitchFamily="18" charset="0"/>
              </a:rPr>
              <a:t>Un reattore approssimativamente cilindrico</a:t>
            </a:r>
            <a:r>
              <a:rPr lang="it-IT" sz="2000" i="1" dirty="0">
                <a:solidFill>
                  <a:srgbClr val="000000"/>
                </a:solidFill>
                <a:cs typeface="Times New Roman" pitchFamily="18" charset="0"/>
              </a:rPr>
              <a:t> ha un volume (</a:t>
            </a:r>
            <a:r>
              <a:rPr lang="it-IT" sz="2000" i="1" dirty="0" err="1">
                <a:solidFill>
                  <a:srgbClr val="000000"/>
                </a:solidFill>
                <a:cs typeface="Times New Roman" pitchFamily="18" charset="0"/>
              </a:rPr>
              <a:t>V</a:t>
            </a:r>
            <a:r>
              <a:rPr lang="it-IT" sz="2000" i="1" baseline="-30000" dirty="0" err="1">
                <a:solidFill>
                  <a:srgbClr val="000000"/>
                </a:solidFill>
                <a:cs typeface="Times New Roman" pitchFamily="18" charset="0"/>
              </a:rPr>
              <a:t>t</a:t>
            </a:r>
            <a:r>
              <a:rPr lang="it-IT" sz="2000" i="1" dirty="0">
                <a:solidFill>
                  <a:srgbClr val="000000"/>
                </a:solidFill>
                <a:cs typeface="Times New Roman" pitchFamily="18" charset="0"/>
              </a:rPr>
              <a:t>) di 100000 </a:t>
            </a:r>
            <a:r>
              <a:rPr lang="it-IT" sz="2200" i="1" dirty="0">
                <a:solidFill>
                  <a:srgbClr val="000000"/>
                </a:solidFill>
                <a:cs typeface="Times New Roman" pitchFamily="18" charset="0"/>
              </a:rPr>
              <a:t>litri.</a:t>
            </a:r>
          </a:p>
          <a:p>
            <a:pPr algn="just"/>
            <a:r>
              <a:rPr lang="it-IT" sz="2200" i="1" dirty="0">
                <a:solidFill>
                  <a:srgbClr val="000000"/>
                </a:solidFill>
                <a:cs typeface="Times New Roman" pitchFamily="18" charset="0"/>
              </a:rPr>
              <a:t>La geometria del reattore è definita dai seguenti rapporti: </a:t>
            </a:r>
          </a:p>
          <a:p>
            <a:pPr algn="just"/>
            <a:r>
              <a:rPr lang="it-IT" sz="2200" i="1" dirty="0" err="1">
                <a:solidFill>
                  <a:srgbClr val="000000"/>
                </a:solidFill>
                <a:cs typeface="Times New Roman" pitchFamily="18" charset="0"/>
              </a:rPr>
              <a:t>D</a:t>
            </a:r>
            <a:r>
              <a:rPr lang="it-IT" sz="2200" i="1" baseline="-30000" dirty="0" err="1">
                <a:solidFill>
                  <a:srgbClr val="000000"/>
                </a:solidFill>
                <a:cs typeface="Times New Roman" pitchFamily="18" charset="0"/>
              </a:rPr>
              <a:t>t</a:t>
            </a:r>
            <a:r>
              <a:rPr lang="it-IT" sz="2200" i="1" dirty="0">
                <a:solidFill>
                  <a:srgbClr val="000000"/>
                </a:solidFill>
                <a:cs typeface="Times New Roman" pitchFamily="18" charset="0"/>
              </a:rPr>
              <a:t>/</a:t>
            </a:r>
            <a:r>
              <a:rPr lang="it-IT" sz="2200" i="1" dirty="0" err="1">
                <a:solidFill>
                  <a:srgbClr val="000000"/>
                </a:solidFill>
                <a:cs typeface="Times New Roman" pitchFamily="18" charset="0"/>
              </a:rPr>
              <a:t>H</a:t>
            </a:r>
            <a:r>
              <a:rPr lang="it-IT" sz="2200" i="1" baseline="-30000" dirty="0" err="1">
                <a:solidFill>
                  <a:srgbClr val="000000"/>
                </a:solidFill>
                <a:cs typeface="Times New Roman" pitchFamily="18" charset="0"/>
              </a:rPr>
              <a:t>t</a:t>
            </a:r>
            <a:r>
              <a:rPr lang="it-IT" sz="2200" i="1" dirty="0">
                <a:solidFill>
                  <a:srgbClr val="000000"/>
                </a:solidFill>
                <a:cs typeface="Times New Roman" pitchFamily="18" charset="0"/>
              </a:rPr>
              <a:t> = 0,5, D</a:t>
            </a:r>
            <a:r>
              <a:rPr lang="it-IT" sz="2200" i="1" baseline="-30000" dirty="0">
                <a:solidFill>
                  <a:srgbClr val="000000"/>
                </a:solidFill>
                <a:cs typeface="Times New Roman" pitchFamily="18" charset="0"/>
              </a:rPr>
              <a:t>a</a:t>
            </a:r>
            <a:r>
              <a:rPr lang="it-IT" sz="2200" i="1" dirty="0">
                <a:solidFill>
                  <a:srgbClr val="000000"/>
                </a:solidFill>
                <a:cs typeface="Times New Roman" pitchFamily="18" charset="0"/>
              </a:rPr>
              <a:t>/</a:t>
            </a:r>
            <a:r>
              <a:rPr lang="it-IT" sz="2200" i="1" dirty="0" err="1">
                <a:solidFill>
                  <a:srgbClr val="000000"/>
                </a:solidFill>
                <a:cs typeface="Times New Roman" pitchFamily="18" charset="0"/>
              </a:rPr>
              <a:t>H</a:t>
            </a:r>
            <a:r>
              <a:rPr lang="it-IT" sz="2200" i="1" baseline="-30000" dirty="0" err="1">
                <a:solidFill>
                  <a:srgbClr val="000000"/>
                </a:solidFill>
                <a:cs typeface="Times New Roman" pitchFamily="18" charset="0"/>
              </a:rPr>
              <a:t>t</a:t>
            </a:r>
            <a:r>
              <a:rPr lang="it-IT" sz="2200" i="1" dirty="0">
                <a:solidFill>
                  <a:srgbClr val="000000"/>
                </a:solidFill>
                <a:cs typeface="Times New Roman" pitchFamily="18" charset="0"/>
              </a:rPr>
              <a:t> = 0,33, </a:t>
            </a:r>
            <a:r>
              <a:rPr lang="it-IT" sz="2200" i="1" dirty="0" err="1">
                <a:solidFill>
                  <a:srgbClr val="000000"/>
                </a:solidFill>
                <a:cs typeface="Times New Roman" pitchFamily="18" charset="0"/>
              </a:rPr>
              <a:t>D</a:t>
            </a:r>
            <a:r>
              <a:rPr lang="it-IT" sz="2200" i="1" baseline="-30000" dirty="0" err="1">
                <a:solidFill>
                  <a:srgbClr val="000000"/>
                </a:solidFill>
                <a:cs typeface="Times New Roman" pitchFamily="18" charset="0"/>
              </a:rPr>
              <a:t>b</a:t>
            </a:r>
            <a:r>
              <a:rPr lang="it-IT" sz="2200" i="1" dirty="0">
                <a:solidFill>
                  <a:srgbClr val="000000"/>
                </a:solidFill>
                <a:cs typeface="Times New Roman" pitchFamily="18" charset="0"/>
              </a:rPr>
              <a:t>/</a:t>
            </a:r>
            <a:r>
              <a:rPr lang="it-IT" sz="2200" i="1" dirty="0" err="1">
                <a:solidFill>
                  <a:srgbClr val="000000"/>
                </a:solidFill>
                <a:cs typeface="Times New Roman" pitchFamily="18" charset="0"/>
              </a:rPr>
              <a:t>H</a:t>
            </a:r>
            <a:r>
              <a:rPr lang="it-IT" sz="2200" i="1" baseline="-30000" dirty="0" err="1">
                <a:solidFill>
                  <a:srgbClr val="000000"/>
                </a:solidFill>
                <a:cs typeface="Times New Roman" pitchFamily="18" charset="0"/>
              </a:rPr>
              <a:t>t</a:t>
            </a:r>
            <a:r>
              <a:rPr lang="it-IT" sz="2200" i="1" dirty="0">
                <a:solidFill>
                  <a:srgbClr val="000000"/>
                </a:solidFill>
                <a:cs typeface="Times New Roman" pitchFamily="18" charset="0"/>
              </a:rPr>
              <a:t> = 0,1. </a:t>
            </a:r>
          </a:p>
          <a:p>
            <a:pPr algn="just"/>
            <a:endParaRPr lang="it-IT" sz="2200" i="1" dirty="0">
              <a:solidFill>
                <a:srgbClr val="000000"/>
              </a:solidFill>
              <a:cs typeface="Times New Roman" pitchFamily="18" charset="0"/>
            </a:endParaRPr>
          </a:p>
          <a:p>
            <a:pPr algn="just"/>
            <a:r>
              <a:rPr lang="it-IT" sz="2200" i="1" dirty="0">
                <a:solidFill>
                  <a:srgbClr val="000000"/>
                </a:solidFill>
                <a:cs typeface="Times New Roman" pitchFamily="18" charset="0"/>
              </a:rPr>
              <a:t>Calcolare le dimensioni del reattore: </a:t>
            </a:r>
            <a:r>
              <a:rPr lang="it-IT" sz="2200" i="1" dirty="0" err="1">
                <a:solidFill>
                  <a:srgbClr val="000000"/>
                </a:solidFill>
                <a:cs typeface="Times New Roman" pitchFamily="18" charset="0"/>
              </a:rPr>
              <a:t>D</a:t>
            </a:r>
            <a:r>
              <a:rPr lang="it-IT" sz="2200" i="1" baseline="-30000" dirty="0" err="1">
                <a:solidFill>
                  <a:srgbClr val="000000"/>
                </a:solidFill>
                <a:cs typeface="Times New Roman" pitchFamily="18" charset="0"/>
              </a:rPr>
              <a:t>t</a:t>
            </a:r>
            <a:r>
              <a:rPr lang="it-IT" sz="2200" i="1" dirty="0">
                <a:solidFill>
                  <a:srgbClr val="000000"/>
                </a:solidFill>
                <a:cs typeface="Times New Roman" pitchFamily="18" charset="0"/>
              </a:rPr>
              <a:t>, </a:t>
            </a:r>
            <a:r>
              <a:rPr lang="it-IT" sz="2200" i="1" dirty="0" err="1">
                <a:solidFill>
                  <a:srgbClr val="000000"/>
                </a:solidFill>
                <a:cs typeface="Times New Roman" pitchFamily="18" charset="0"/>
              </a:rPr>
              <a:t>H</a:t>
            </a:r>
            <a:r>
              <a:rPr lang="it-IT" sz="2200" i="1" baseline="-30000" dirty="0" err="1">
                <a:solidFill>
                  <a:srgbClr val="000000"/>
                </a:solidFill>
                <a:cs typeface="Times New Roman" pitchFamily="18" charset="0"/>
              </a:rPr>
              <a:t>t</a:t>
            </a:r>
            <a:r>
              <a:rPr lang="it-IT" sz="2200" i="1" dirty="0">
                <a:solidFill>
                  <a:srgbClr val="000000"/>
                </a:solidFill>
                <a:cs typeface="Times New Roman" pitchFamily="18" charset="0"/>
              </a:rPr>
              <a:t>, D</a:t>
            </a:r>
            <a:r>
              <a:rPr lang="it-IT" sz="2200" i="1" baseline="-30000" dirty="0">
                <a:solidFill>
                  <a:srgbClr val="000000"/>
                </a:solidFill>
                <a:cs typeface="Times New Roman" pitchFamily="18" charset="0"/>
              </a:rPr>
              <a:t>a</a:t>
            </a:r>
            <a:r>
              <a:rPr lang="it-IT" sz="2200" i="1" dirty="0">
                <a:solidFill>
                  <a:srgbClr val="000000"/>
                </a:solidFill>
                <a:cs typeface="Times New Roman" pitchFamily="18" charset="0"/>
              </a:rPr>
              <a:t>, </a:t>
            </a:r>
            <a:r>
              <a:rPr lang="it-IT" sz="2200" i="1" dirty="0" err="1">
                <a:solidFill>
                  <a:srgbClr val="000000"/>
                </a:solidFill>
                <a:cs typeface="Times New Roman" pitchFamily="18" charset="0"/>
              </a:rPr>
              <a:t>D</a:t>
            </a:r>
            <a:r>
              <a:rPr lang="it-IT" sz="2200" i="1" baseline="-30000" dirty="0" err="1">
                <a:solidFill>
                  <a:srgbClr val="000000"/>
                </a:solidFill>
                <a:cs typeface="Times New Roman" pitchFamily="18" charset="0"/>
              </a:rPr>
              <a:t>b</a:t>
            </a:r>
            <a:r>
              <a:rPr lang="it-IT" sz="2200" i="1" dirty="0">
                <a:solidFill>
                  <a:srgbClr val="000000"/>
                </a:solidFill>
                <a:cs typeface="Times New Roman" pitchFamily="18" charset="0"/>
              </a:rPr>
              <a:t>.</a:t>
            </a:r>
          </a:p>
          <a:p>
            <a:pPr algn="just"/>
            <a:endParaRPr lang="it-IT" sz="2200" b="1" i="1" u="sng" dirty="0">
              <a:solidFill>
                <a:srgbClr val="000000"/>
              </a:solidFill>
              <a:cs typeface="Times New Roman" pitchFamily="18" charset="0"/>
            </a:endParaRPr>
          </a:p>
          <a:p>
            <a:pPr algn="just"/>
            <a:endParaRPr lang="it-IT" sz="2200" b="1" i="1" u="sng" dirty="0">
              <a:solidFill>
                <a:srgbClr val="000000"/>
              </a:solidFill>
              <a:cs typeface="Times New Roman" pitchFamily="18" charset="0"/>
            </a:endParaRPr>
          </a:p>
        </p:txBody>
      </p:sp>
      <p:sp>
        <p:nvSpPr>
          <p:cNvPr id="22535" name="Rectangle 7"/>
          <p:cNvSpPr>
            <a:spLocks noChangeArrowheads="1"/>
          </p:cNvSpPr>
          <p:nvPr/>
        </p:nvSpPr>
        <p:spPr bwMode="auto">
          <a:xfrm>
            <a:off x="0" y="563563"/>
            <a:ext cx="9144000" cy="0"/>
          </a:xfrm>
          <a:prstGeom prst="rect">
            <a:avLst/>
          </a:prstGeom>
          <a:noFill/>
          <a:ln w="9525">
            <a:noFill/>
            <a:miter lim="800000"/>
            <a:headEnd/>
            <a:tailEnd/>
          </a:ln>
          <a:effectLst/>
        </p:spPr>
        <p:txBody>
          <a:bodyPr wrap="none" anchor="ctr">
            <a:spAutoFit/>
          </a:bodyPr>
          <a:lstStyle/>
          <a:p>
            <a:endParaRPr lang="it-IT"/>
          </a:p>
        </p:txBody>
      </p:sp>
      <p:pic>
        <p:nvPicPr>
          <p:cNvPr id="6" name="Picture 2">
            <a:extLst>
              <a:ext uri="{FF2B5EF4-FFF2-40B4-BE49-F238E27FC236}">
                <a16:creationId xmlns:a16="http://schemas.microsoft.com/office/drawing/2014/main" id="{A135D2E3-49F8-4525-9415-9D13BACAA9F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66876" y="3986795"/>
            <a:ext cx="3333750" cy="22002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mc:AlternateContent xmlns:mc="http://schemas.openxmlformats.org/markup-compatibility/2006">
        <mc:Choice xmlns:a14="http://schemas.microsoft.com/office/drawing/2010/main" Requires="a14">
          <p:sp>
            <p:nvSpPr>
              <p:cNvPr id="8" name="CasellaDiTesto 7">
                <a:extLst>
                  <a:ext uri="{FF2B5EF4-FFF2-40B4-BE49-F238E27FC236}">
                    <a16:creationId xmlns:a16="http://schemas.microsoft.com/office/drawing/2014/main" id="{E60F9052-AC6D-44C2-8764-F16FD0BB4FF5}"/>
                  </a:ext>
                </a:extLst>
              </p:cNvPr>
              <p:cNvSpPr txBox="1"/>
              <p:nvPr/>
            </p:nvSpPr>
            <p:spPr>
              <a:xfrm>
                <a:off x="4141922" y="3809645"/>
                <a:ext cx="4572000" cy="2737609"/>
              </a:xfrm>
              <a:prstGeom prst="rect">
                <a:avLst/>
              </a:prstGeom>
              <a:noFill/>
            </p:spPr>
            <p:txBody>
              <a:bodyPr wrap="square">
                <a:spAutoFit/>
              </a:bodyPr>
              <a:lstStyle/>
              <a:p>
                <a:r>
                  <a:rPr lang="it-IT" b="0" i="0" dirty="0">
                    <a:solidFill>
                      <a:srgbClr val="FF0000"/>
                    </a:solidFill>
                    <a:effectLst/>
                    <a:latin typeface="arial" panose="020B0604020202020204" pitchFamily="34" charset="0"/>
                  </a:rPr>
                  <a:t>V=</a:t>
                </a:r>
                <a:r>
                  <a:rPr lang="el-GR" b="0" i="0" dirty="0">
                    <a:solidFill>
                      <a:srgbClr val="FF0000"/>
                    </a:solidFill>
                    <a:effectLst/>
                    <a:latin typeface="arial" panose="020B0604020202020204" pitchFamily="34" charset="0"/>
                  </a:rPr>
                  <a:t>π</a:t>
                </a:r>
                <a:r>
                  <a:rPr lang="it-IT" b="0" i="0" dirty="0">
                    <a:solidFill>
                      <a:srgbClr val="FF0000"/>
                    </a:solidFill>
                    <a:effectLst/>
                    <a:latin typeface="arial" panose="020B0604020202020204" pitchFamily="34" charset="0"/>
                  </a:rPr>
                  <a:t>r</a:t>
                </a:r>
                <a:r>
                  <a:rPr lang="it-IT" b="0" i="0" baseline="30000" dirty="0">
                    <a:solidFill>
                      <a:srgbClr val="FF0000"/>
                    </a:solidFill>
                    <a:effectLst/>
                    <a:latin typeface="arial" panose="020B0604020202020204" pitchFamily="34" charset="0"/>
                  </a:rPr>
                  <a:t>2</a:t>
                </a:r>
                <a:r>
                  <a:rPr lang="it-IT" b="0" i="0" dirty="0">
                    <a:solidFill>
                      <a:srgbClr val="FF0000"/>
                    </a:solidFill>
                    <a:effectLst/>
                    <a:latin typeface="arial" panose="020B0604020202020204" pitchFamily="34" charset="0"/>
                  </a:rPr>
                  <a:t>h =</a:t>
                </a:r>
                <a:r>
                  <a:rPr lang="el-GR" b="0" i="0" dirty="0">
                    <a:solidFill>
                      <a:srgbClr val="FF0000"/>
                    </a:solidFill>
                    <a:effectLst/>
                    <a:latin typeface="arial" panose="020B0604020202020204" pitchFamily="34" charset="0"/>
                  </a:rPr>
                  <a:t> π</a:t>
                </a:r>
                <a:r>
                  <a:rPr lang="it-IT" b="0" i="0" dirty="0">
                    <a:solidFill>
                      <a:srgbClr val="FF0000"/>
                    </a:solidFill>
                    <a:effectLst/>
                    <a:latin typeface="arial" panose="020B0604020202020204" pitchFamily="34" charset="0"/>
                  </a:rPr>
                  <a:t>(</a:t>
                </a:r>
                <a:r>
                  <a:rPr lang="it-IT" b="0" i="0" dirty="0" err="1">
                    <a:solidFill>
                      <a:srgbClr val="FF0000"/>
                    </a:solidFill>
                    <a:effectLst/>
                    <a:latin typeface="arial" panose="020B0604020202020204" pitchFamily="34" charset="0"/>
                  </a:rPr>
                  <a:t>Dt</a:t>
                </a:r>
                <a:r>
                  <a:rPr lang="it-IT" b="0" i="0" dirty="0">
                    <a:solidFill>
                      <a:srgbClr val="FF0000"/>
                    </a:solidFill>
                    <a:effectLst/>
                    <a:latin typeface="arial" panose="020B0604020202020204" pitchFamily="34" charset="0"/>
                  </a:rPr>
                  <a:t>/2)</a:t>
                </a:r>
                <a:r>
                  <a:rPr lang="it-IT" b="0" i="0" baseline="30000" dirty="0">
                    <a:solidFill>
                      <a:srgbClr val="FF0000"/>
                    </a:solidFill>
                    <a:effectLst/>
                    <a:latin typeface="arial" panose="020B0604020202020204" pitchFamily="34" charset="0"/>
                  </a:rPr>
                  <a:t>2</a:t>
                </a:r>
                <a:r>
                  <a:rPr lang="it-IT" dirty="0">
                    <a:solidFill>
                      <a:srgbClr val="FF0000"/>
                    </a:solidFill>
                    <a:latin typeface="arial" panose="020B0604020202020204" pitchFamily="34" charset="0"/>
                  </a:rPr>
                  <a:t>Ht</a:t>
                </a:r>
                <a:r>
                  <a:rPr lang="it-IT" b="0" i="0" dirty="0">
                    <a:solidFill>
                      <a:srgbClr val="FF0000"/>
                    </a:solidFill>
                    <a:effectLst/>
                    <a:latin typeface="arial" panose="020B0604020202020204" pitchFamily="34" charset="0"/>
                  </a:rPr>
                  <a:t> = 100 m</a:t>
                </a:r>
                <a:r>
                  <a:rPr lang="it-IT" b="0" i="0" baseline="30000" dirty="0">
                    <a:solidFill>
                      <a:srgbClr val="FF0000"/>
                    </a:solidFill>
                    <a:effectLst/>
                    <a:latin typeface="arial" panose="020B0604020202020204" pitchFamily="34" charset="0"/>
                  </a:rPr>
                  <a:t>3</a:t>
                </a:r>
                <a:r>
                  <a:rPr lang="it-IT" b="0" i="0" dirty="0">
                    <a:solidFill>
                      <a:srgbClr val="FF0000"/>
                    </a:solidFill>
                    <a:effectLst/>
                    <a:latin typeface="arial" panose="020B0604020202020204" pitchFamily="34" charset="0"/>
                  </a:rPr>
                  <a:t>   </a:t>
                </a:r>
              </a:p>
              <a:p>
                <a:endParaRPr lang="it-IT" dirty="0">
                  <a:solidFill>
                    <a:srgbClr val="FF0000"/>
                  </a:solidFill>
                  <a:latin typeface="arial" panose="020B0604020202020204" pitchFamily="34" charset="0"/>
                </a:endParaRPr>
              </a:p>
              <a:p>
                <a14:m>
                  <m:oMath xmlns:m="http://schemas.openxmlformats.org/officeDocument/2006/math">
                    <m:f>
                      <m:fPr>
                        <m:ctrlPr>
                          <a:rPr lang="it-IT" sz="1800" i="1" smtClean="0">
                            <a:solidFill>
                              <a:srgbClr val="000000"/>
                            </a:solidFill>
                            <a:latin typeface="Cambria Math" panose="02040503050406030204" pitchFamily="18" charset="0"/>
                            <a:cs typeface="Times New Roman" pitchFamily="18" charset="0"/>
                          </a:rPr>
                        </m:ctrlPr>
                      </m:fPr>
                      <m:num>
                        <m:r>
                          <a:rPr lang="it-IT" sz="1800" b="0" i="1" smtClean="0">
                            <a:solidFill>
                              <a:srgbClr val="000000"/>
                            </a:solidFill>
                            <a:latin typeface="Cambria Math" panose="02040503050406030204" pitchFamily="18" charset="0"/>
                            <a:cs typeface="Times New Roman" pitchFamily="18" charset="0"/>
                          </a:rPr>
                          <m:t>𝐷𝑡</m:t>
                        </m:r>
                      </m:num>
                      <m:den>
                        <m:r>
                          <a:rPr lang="it-IT" sz="1800" b="0" i="1" smtClean="0">
                            <a:solidFill>
                              <a:srgbClr val="000000"/>
                            </a:solidFill>
                            <a:latin typeface="Cambria Math" panose="02040503050406030204" pitchFamily="18" charset="0"/>
                            <a:cs typeface="Times New Roman" pitchFamily="18" charset="0"/>
                          </a:rPr>
                          <m:t>𝐻𝑡</m:t>
                        </m:r>
                      </m:den>
                    </m:f>
                  </m:oMath>
                </a14:m>
                <a:r>
                  <a:rPr lang="it-IT" sz="1800" i="1" dirty="0">
                    <a:solidFill>
                      <a:srgbClr val="000000"/>
                    </a:solidFill>
                    <a:cs typeface="Times New Roman" pitchFamily="18" charset="0"/>
                  </a:rPr>
                  <a:t>= 0,5;    </a:t>
                </a:r>
                <a:r>
                  <a:rPr lang="it-IT" sz="1800" i="1" dirty="0" err="1">
                    <a:solidFill>
                      <a:srgbClr val="000000"/>
                    </a:solidFill>
                    <a:cs typeface="Times New Roman" pitchFamily="18" charset="0"/>
                  </a:rPr>
                  <a:t>Dt</a:t>
                </a:r>
                <a:r>
                  <a:rPr lang="it-IT" sz="1800" i="1" dirty="0">
                    <a:solidFill>
                      <a:srgbClr val="000000"/>
                    </a:solidFill>
                    <a:cs typeface="Times New Roman" pitchFamily="18" charset="0"/>
                  </a:rPr>
                  <a:t> = 0,5*</a:t>
                </a:r>
                <a:r>
                  <a:rPr lang="it-IT" sz="1800" i="1" dirty="0" err="1">
                    <a:solidFill>
                      <a:srgbClr val="000000"/>
                    </a:solidFill>
                    <a:cs typeface="Times New Roman" pitchFamily="18" charset="0"/>
                  </a:rPr>
                  <a:t>Ht</a:t>
                </a:r>
                <a:endParaRPr lang="it-IT" sz="1800" i="1" dirty="0">
                  <a:solidFill>
                    <a:srgbClr val="000000"/>
                  </a:solidFill>
                  <a:cs typeface="Times New Roman" pitchFamily="18" charset="0"/>
                </a:endParaRPr>
              </a:p>
              <a:p>
                <a:endParaRPr lang="it-IT" i="1" dirty="0">
                  <a:solidFill>
                    <a:srgbClr val="FF0000"/>
                  </a:solidFill>
                  <a:latin typeface="arial" panose="020B0604020202020204" pitchFamily="34" charset="0"/>
                  <a:cs typeface="Times New Roman" pitchFamily="18" charset="0"/>
                </a:endParaRPr>
              </a:p>
              <a:p>
                <a:r>
                  <a:rPr lang="it-IT" b="0" i="0" dirty="0">
                    <a:solidFill>
                      <a:srgbClr val="FF0000"/>
                    </a:solidFill>
                    <a:effectLst/>
                    <a:latin typeface="arial" panose="020B0604020202020204" pitchFamily="34" charset="0"/>
                  </a:rPr>
                  <a:t>100 m</a:t>
                </a:r>
                <a:r>
                  <a:rPr lang="it-IT" b="0" i="0" baseline="30000" dirty="0">
                    <a:solidFill>
                      <a:srgbClr val="FF0000"/>
                    </a:solidFill>
                    <a:effectLst/>
                    <a:latin typeface="arial" panose="020B0604020202020204" pitchFamily="34" charset="0"/>
                  </a:rPr>
                  <a:t>3</a:t>
                </a:r>
                <a:r>
                  <a:rPr lang="it-IT" b="0" i="1" baseline="30000" dirty="0">
                    <a:solidFill>
                      <a:srgbClr val="FF0000"/>
                    </a:solidFill>
                    <a:effectLst/>
                    <a:latin typeface="arial" panose="020B0604020202020204" pitchFamily="34" charset="0"/>
                    <a:cs typeface="Times New Roman" pitchFamily="18" charset="0"/>
                  </a:rPr>
                  <a:t> </a:t>
                </a:r>
                <a:r>
                  <a:rPr lang="it-IT" b="0" i="1" dirty="0">
                    <a:solidFill>
                      <a:srgbClr val="FF0000"/>
                    </a:solidFill>
                    <a:effectLst/>
                    <a:latin typeface="arial" panose="020B0604020202020204" pitchFamily="34" charset="0"/>
                    <a:cs typeface="Times New Roman" pitchFamily="18" charset="0"/>
                  </a:rPr>
                  <a:t>= </a:t>
                </a:r>
                <a:r>
                  <a:rPr lang="el-GR" b="0" i="0" dirty="0">
                    <a:solidFill>
                      <a:srgbClr val="FF0000"/>
                    </a:solidFill>
                    <a:effectLst/>
                    <a:latin typeface="arial" panose="020B0604020202020204" pitchFamily="34" charset="0"/>
                  </a:rPr>
                  <a:t>π</a:t>
                </a:r>
                <a:r>
                  <a:rPr lang="it-IT" b="0" i="0" dirty="0">
                    <a:solidFill>
                      <a:srgbClr val="FF0000"/>
                    </a:solidFill>
                    <a:effectLst/>
                    <a:latin typeface="arial" panose="020B0604020202020204" pitchFamily="34" charset="0"/>
                  </a:rPr>
                  <a:t> (</a:t>
                </a:r>
                <a14:m>
                  <m:oMath xmlns:m="http://schemas.openxmlformats.org/officeDocument/2006/math">
                    <m:f>
                      <m:fPr>
                        <m:ctrlPr>
                          <a:rPr lang="it-IT" b="0" i="1" smtClean="0">
                            <a:solidFill>
                              <a:srgbClr val="FF0000"/>
                            </a:solidFill>
                            <a:effectLst/>
                            <a:latin typeface="Cambria Math" panose="02040503050406030204" pitchFamily="18" charset="0"/>
                          </a:rPr>
                        </m:ctrlPr>
                      </m:fPr>
                      <m:num>
                        <m:r>
                          <a:rPr lang="it-IT" b="0" i="1" smtClean="0">
                            <a:solidFill>
                              <a:srgbClr val="FF0000"/>
                            </a:solidFill>
                            <a:effectLst/>
                            <a:latin typeface="Cambria Math" panose="02040503050406030204" pitchFamily="18" charset="0"/>
                          </a:rPr>
                          <m:t>0,5</m:t>
                        </m:r>
                      </m:num>
                      <m:den>
                        <m:r>
                          <a:rPr lang="it-IT" b="0" i="1" smtClean="0">
                            <a:solidFill>
                              <a:srgbClr val="FF0000"/>
                            </a:solidFill>
                            <a:effectLst/>
                            <a:latin typeface="Cambria Math" panose="02040503050406030204" pitchFamily="18" charset="0"/>
                          </a:rPr>
                          <m:t>2</m:t>
                        </m:r>
                      </m:den>
                    </m:f>
                  </m:oMath>
                </a14:m>
                <a:r>
                  <a:rPr lang="it-IT" i="1" dirty="0">
                    <a:solidFill>
                      <a:srgbClr val="000000"/>
                    </a:solidFill>
                    <a:latin typeface="arial" panose="020B0604020202020204" pitchFamily="34" charset="0"/>
                    <a:cs typeface="Times New Roman" pitchFamily="18" charset="0"/>
                  </a:rPr>
                  <a:t> </a:t>
                </a:r>
                <a:r>
                  <a:rPr lang="it-IT" i="1" dirty="0" err="1">
                    <a:solidFill>
                      <a:srgbClr val="FF0000"/>
                    </a:solidFill>
                    <a:cs typeface="Times New Roman" pitchFamily="18" charset="0"/>
                  </a:rPr>
                  <a:t>Ht</a:t>
                </a:r>
                <a:r>
                  <a:rPr lang="it-IT" i="1" dirty="0">
                    <a:solidFill>
                      <a:srgbClr val="FF0000"/>
                    </a:solidFill>
                    <a:cs typeface="Times New Roman" pitchFamily="18" charset="0"/>
                  </a:rPr>
                  <a:t>)</a:t>
                </a:r>
                <a:r>
                  <a:rPr lang="it-IT" i="1" baseline="30000" dirty="0">
                    <a:solidFill>
                      <a:srgbClr val="FF0000"/>
                    </a:solidFill>
                    <a:latin typeface="arial" panose="020B0604020202020204" pitchFamily="34" charset="0"/>
                    <a:cs typeface="Times New Roman" pitchFamily="18" charset="0"/>
                  </a:rPr>
                  <a:t>2 </a:t>
                </a:r>
                <a:r>
                  <a:rPr lang="it-IT" i="1" dirty="0">
                    <a:solidFill>
                      <a:srgbClr val="FF0000"/>
                    </a:solidFill>
                    <a:latin typeface="arial" panose="020B0604020202020204" pitchFamily="34" charset="0"/>
                    <a:cs typeface="Times New Roman" pitchFamily="18" charset="0"/>
                  </a:rPr>
                  <a:t>* </a:t>
                </a:r>
                <a:r>
                  <a:rPr lang="it-IT" i="1" dirty="0" err="1">
                    <a:solidFill>
                      <a:srgbClr val="FF0000"/>
                    </a:solidFill>
                    <a:cs typeface="Times New Roman" pitchFamily="18" charset="0"/>
                  </a:rPr>
                  <a:t>Ht</a:t>
                </a:r>
                <a:endParaRPr lang="it-IT" i="1" dirty="0">
                  <a:solidFill>
                    <a:srgbClr val="FF0000"/>
                  </a:solidFill>
                  <a:cs typeface="Times New Roman" pitchFamily="18" charset="0"/>
                </a:endParaRPr>
              </a:p>
              <a:p>
                <a:r>
                  <a:rPr lang="it-IT" i="1" dirty="0">
                    <a:solidFill>
                      <a:srgbClr val="000000"/>
                    </a:solidFill>
                    <a:latin typeface="arial" panose="020B0604020202020204" pitchFamily="34" charset="0"/>
                    <a:cs typeface="Times New Roman" pitchFamily="18" charset="0"/>
                  </a:rPr>
                  <a:t>100= </a:t>
                </a:r>
                <a:r>
                  <a:rPr lang="el-GR" b="0" i="0" dirty="0">
                    <a:solidFill>
                      <a:srgbClr val="FF0000"/>
                    </a:solidFill>
                    <a:effectLst/>
                    <a:latin typeface="arial" panose="020B0604020202020204" pitchFamily="34" charset="0"/>
                  </a:rPr>
                  <a:t>π</a:t>
                </a:r>
                <a:r>
                  <a:rPr lang="it-IT" b="0" i="0" dirty="0">
                    <a:solidFill>
                      <a:srgbClr val="FF0000"/>
                    </a:solidFill>
                    <a:effectLst/>
                    <a:latin typeface="arial" panose="020B0604020202020204" pitchFamily="34" charset="0"/>
                  </a:rPr>
                  <a:t>*0,0625 * Ht</a:t>
                </a:r>
                <a:r>
                  <a:rPr lang="it-IT" b="0" i="0" baseline="30000" dirty="0">
                    <a:solidFill>
                      <a:srgbClr val="FF0000"/>
                    </a:solidFill>
                    <a:effectLst/>
                    <a:latin typeface="arial" panose="020B0604020202020204" pitchFamily="34" charset="0"/>
                  </a:rPr>
                  <a:t>3</a:t>
                </a:r>
              </a:p>
              <a:p>
                <a:endParaRPr lang="it-IT" baseline="30000" dirty="0">
                  <a:solidFill>
                    <a:srgbClr val="FF0000"/>
                  </a:solidFill>
                  <a:latin typeface="arial" panose="020B0604020202020204" pitchFamily="34" charset="0"/>
                  <a:cs typeface="Times New Roman" pitchFamily="18" charset="0"/>
                </a:endParaRPr>
              </a:p>
              <a:p>
                <a:r>
                  <a:rPr lang="it-IT" i="1" dirty="0" err="1">
                    <a:solidFill>
                      <a:srgbClr val="FF0000"/>
                    </a:solidFill>
                    <a:latin typeface="arial" panose="020B0604020202020204" pitchFamily="34" charset="0"/>
                    <a:cs typeface="Times New Roman" pitchFamily="18" charset="0"/>
                  </a:rPr>
                  <a:t>Ht</a:t>
                </a:r>
                <a:r>
                  <a:rPr lang="it-IT" i="1" dirty="0">
                    <a:solidFill>
                      <a:srgbClr val="FF0000"/>
                    </a:solidFill>
                    <a:latin typeface="arial" panose="020B0604020202020204" pitchFamily="34" charset="0"/>
                    <a:cs typeface="Times New Roman" pitchFamily="18" charset="0"/>
                  </a:rPr>
                  <a:t> = </a:t>
                </a:r>
                <a14:m>
                  <m:oMath xmlns:m="http://schemas.openxmlformats.org/officeDocument/2006/math">
                    <m:rad>
                      <m:radPr>
                        <m:ctrlPr>
                          <a:rPr lang="it-IT" i="1" smtClean="0">
                            <a:solidFill>
                              <a:srgbClr val="FF0000"/>
                            </a:solidFill>
                            <a:latin typeface="Cambria Math" panose="02040503050406030204" pitchFamily="18" charset="0"/>
                            <a:cs typeface="Times New Roman" pitchFamily="18" charset="0"/>
                          </a:rPr>
                        </m:ctrlPr>
                      </m:radPr>
                      <m:deg>
                        <m:r>
                          <m:rPr>
                            <m:brk m:alnAt="7"/>
                          </m:rPr>
                          <a:rPr lang="it-IT" b="0" i="1" smtClean="0">
                            <a:solidFill>
                              <a:srgbClr val="FF0000"/>
                            </a:solidFill>
                            <a:latin typeface="Cambria Math" panose="02040503050406030204" pitchFamily="18" charset="0"/>
                            <a:cs typeface="Times New Roman" pitchFamily="18" charset="0"/>
                          </a:rPr>
                          <m:t>3</m:t>
                        </m:r>
                      </m:deg>
                      <m:e>
                        <m:f>
                          <m:fPr>
                            <m:ctrlPr>
                              <a:rPr lang="it-IT" b="0" i="1" smtClean="0">
                                <a:solidFill>
                                  <a:srgbClr val="FF0000"/>
                                </a:solidFill>
                                <a:latin typeface="Cambria Math" panose="02040503050406030204" pitchFamily="18" charset="0"/>
                                <a:cs typeface="Times New Roman" pitchFamily="18" charset="0"/>
                              </a:rPr>
                            </m:ctrlPr>
                          </m:fPr>
                          <m:num>
                            <m:r>
                              <a:rPr lang="it-IT" b="0" i="1" smtClean="0">
                                <a:solidFill>
                                  <a:srgbClr val="FF0000"/>
                                </a:solidFill>
                                <a:latin typeface="Cambria Math" panose="02040503050406030204" pitchFamily="18" charset="0"/>
                                <a:cs typeface="Times New Roman" pitchFamily="18" charset="0"/>
                              </a:rPr>
                              <m:t>100</m:t>
                            </m:r>
                          </m:num>
                          <m:den>
                            <m:r>
                              <m:rPr>
                                <m:sty m:val="p"/>
                              </m:rPr>
                              <a:rPr lang="el-GR" b="0" i="1" smtClean="0">
                                <a:solidFill>
                                  <a:srgbClr val="FF0000"/>
                                </a:solidFill>
                                <a:latin typeface="Cambria Math" panose="02040503050406030204" pitchFamily="18" charset="0"/>
                                <a:cs typeface="Times New Roman" pitchFamily="18" charset="0"/>
                              </a:rPr>
                              <m:t>π</m:t>
                            </m:r>
                            <m:r>
                              <a:rPr lang="it-IT" b="0" i="1" smtClean="0">
                                <a:solidFill>
                                  <a:srgbClr val="FF0000"/>
                                </a:solidFill>
                                <a:latin typeface="Cambria Math" panose="02040503050406030204" pitchFamily="18" charset="0"/>
                                <a:cs typeface="Times New Roman" pitchFamily="18" charset="0"/>
                              </a:rPr>
                              <m:t>∗0,0625</m:t>
                            </m:r>
                          </m:den>
                        </m:f>
                      </m:e>
                    </m:rad>
                  </m:oMath>
                </a14:m>
                <a:r>
                  <a:rPr lang="it-IT" i="1" dirty="0">
                    <a:solidFill>
                      <a:srgbClr val="000000"/>
                    </a:solidFill>
                    <a:latin typeface="arial" panose="020B0604020202020204" pitchFamily="34" charset="0"/>
                    <a:cs typeface="Times New Roman" pitchFamily="18" charset="0"/>
                  </a:rPr>
                  <a:t> </a:t>
                </a:r>
                <a:r>
                  <a:rPr lang="it-IT" i="1" dirty="0">
                    <a:solidFill>
                      <a:srgbClr val="FF0000"/>
                    </a:solidFill>
                    <a:latin typeface="Cambria Math" panose="02040503050406030204" pitchFamily="18" charset="0"/>
                    <a:cs typeface="Times New Roman" pitchFamily="18" charset="0"/>
                  </a:rPr>
                  <a:t>= 0,37 m</a:t>
                </a:r>
              </a:p>
            </p:txBody>
          </p:sp>
        </mc:Choice>
        <mc:Fallback>
          <p:sp>
            <p:nvSpPr>
              <p:cNvPr id="8" name="CasellaDiTesto 7">
                <a:extLst>
                  <a:ext uri="{FF2B5EF4-FFF2-40B4-BE49-F238E27FC236}">
                    <a16:creationId xmlns:a16="http://schemas.microsoft.com/office/drawing/2014/main" id="{E60F9052-AC6D-44C2-8764-F16FD0BB4FF5}"/>
                  </a:ext>
                </a:extLst>
              </p:cNvPr>
              <p:cNvSpPr txBox="1">
                <a:spLocks noRot="1" noChangeAspect="1" noMove="1" noResize="1" noEditPoints="1" noAdjustHandles="1" noChangeArrowheads="1" noChangeShapeType="1" noTextEdit="1"/>
              </p:cNvSpPr>
              <p:nvPr/>
            </p:nvSpPr>
            <p:spPr>
              <a:xfrm>
                <a:off x="4141922" y="3809645"/>
                <a:ext cx="4572000" cy="2737609"/>
              </a:xfrm>
              <a:prstGeom prst="rect">
                <a:avLst/>
              </a:prstGeom>
              <a:blipFill>
                <a:blip r:embed="rId3"/>
                <a:stretch>
                  <a:fillRect l="-1067" t="-1336"/>
                </a:stretch>
              </a:blipFill>
            </p:spPr>
            <p:txBody>
              <a:bodyPr/>
              <a:lstStyle/>
              <a:p>
                <a:r>
                  <a:rPr lang="it-IT">
                    <a:noFill/>
                  </a:rPr>
                  <a:t> </a:t>
                </a:r>
              </a:p>
            </p:txBody>
          </p:sp>
        </mc:Fallback>
      </mc:AlternateContent>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ext Box 2"/>
          <p:cNvSpPr txBox="1">
            <a:spLocks noChangeArrowheads="1"/>
          </p:cNvSpPr>
          <p:nvPr/>
        </p:nvSpPr>
        <p:spPr bwMode="auto">
          <a:xfrm>
            <a:off x="2278252" y="1115736"/>
            <a:ext cx="4965700" cy="488950"/>
          </a:xfrm>
          <a:prstGeom prst="rect">
            <a:avLst/>
          </a:prstGeom>
          <a:noFill/>
          <a:ln w="9525">
            <a:noFill/>
            <a:miter lim="800000"/>
            <a:headEnd/>
            <a:tailEnd/>
          </a:ln>
        </p:spPr>
        <p:txBody>
          <a:bodyPr wrap="none">
            <a:spAutoFit/>
          </a:bodyPr>
          <a:lstStyle/>
          <a:p>
            <a:r>
              <a:rPr lang="it-IT" sz="2600" b="1" dirty="0">
                <a:solidFill>
                  <a:srgbClr val="FF0000"/>
                </a:solidFill>
              </a:rPr>
              <a:t>REATTORE AGITATO A PALE</a:t>
            </a:r>
          </a:p>
        </p:txBody>
      </p:sp>
      <p:sp>
        <p:nvSpPr>
          <p:cNvPr id="22531" name="Text Box 3"/>
          <p:cNvSpPr txBox="1">
            <a:spLocks noChangeArrowheads="1"/>
          </p:cNvSpPr>
          <p:nvPr/>
        </p:nvSpPr>
        <p:spPr bwMode="auto">
          <a:xfrm>
            <a:off x="8459788" y="6400800"/>
            <a:ext cx="336550" cy="457200"/>
          </a:xfrm>
          <a:prstGeom prst="rect">
            <a:avLst/>
          </a:prstGeom>
          <a:noFill/>
          <a:ln w="9525">
            <a:noFill/>
            <a:miter lim="800000"/>
            <a:headEnd/>
            <a:tailEnd/>
          </a:ln>
        </p:spPr>
        <p:txBody>
          <a:bodyPr wrap="none">
            <a:spAutoFit/>
          </a:bodyPr>
          <a:lstStyle/>
          <a:p>
            <a:fld id="{2172E220-0E5E-4288-8C8D-3F99A1CEFDFB}" type="slidenum">
              <a:rPr lang="it-IT"/>
              <a:pPr/>
              <a:t>17</a:t>
            </a:fld>
            <a:endParaRPr lang="it-IT"/>
          </a:p>
        </p:txBody>
      </p:sp>
      <p:sp>
        <p:nvSpPr>
          <p:cNvPr id="22532" name="Rectangle 17"/>
          <p:cNvSpPr>
            <a:spLocks noChangeArrowheads="1"/>
          </p:cNvSpPr>
          <p:nvPr/>
        </p:nvSpPr>
        <p:spPr bwMode="auto">
          <a:xfrm>
            <a:off x="281017" y="1604686"/>
            <a:ext cx="8347046" cy="2308324"/>
          </a:xfrm>
          <a:prstGeom prst="rect">
            <a:avLst/>
          </a:prstGeom>
          <a:noFill/>
          <a:ln w="9525">
            <a:noFill/>
            <a:miter lim="800000"/>
            <a:headEnd/>
            <a:tailEnd/>
          </a:ln>
        </p:spPr>
        <p:txBody>
          <a:bodyPr wrap="square" anchor="ctr">
            <a:spAutoFit/>
          </a:bodyPr>
          <a:lstStyle/>
          <a:p>
            <a:pPr algn="just"/>
            <a:r>
              <a:rPr lang="it-IT" b="1" i="1" u="sng" dirty="0">
                <a:solidFill>
                  <a:srgbClr val="000000"/>
                </a:solidFill>
                <a:cs typeface="Times New Roman" pitchFamily="18" charset="0"/>
              </a:rPr>
              <a:t>Esercizio 64</a:t>
            </a:r>
            <a:r>
              <a:rPr lang="it-IT" b="1" u="sng" dirty="0">
                <a:solidFill>
                  <a:srgbClr val="000000"/>
                </a:solidFill>
                <a:cs typeface="Times New Roman" pitchFamily="18" charset="0"/>
              </a:rPr>
              <a:t>.</a:t>
            </a:r>
            <a:r>
              <a:rPr lang="it-IT" dirty="0">
                <a:solidFill>
                  <a:srgbClr val="000000"/>
                </a:solidFill>
                <a:cs typeface="Times New Roman" pitchFamily="18" charset="0"/>
              </a:rPr>
              <a:t> </a:t>
            </a:r>
            <a:r>
              <a:rPr lang="it-IT" i="1" dirty="0">
                <a:solidFill>
                  <a:srgbClr val="000000"/>
                </a:solidFill>
                <a:cs typeface="Times New Roman" pitchFamily="18" charset="0"/>
              </a:rPr>
              <a:t>Un reattore approssimativamente cilindrico ha un volume (</a:t>
            </a:r>
            <a:r>
              <a:rPr lang="it-IT" i="1" dirty="0" err="1">
                <a:solidFill>
                  <a:srgbClr val="000000"/>
                </a:solidFill>
                <a:cs typeface="Times New Roman" pitchFamily="18" charset="0"/>
              </a:rPr>
              <a:t>V</a:t>
            </a:r>
            <a:r>
              <a:rPr lang="it-IT" i="1" baseline="-30000" dirty="0" err="1">
                <a:solidFill>
                  <a:srgbClr val="000000"/>
                </a:solidFill>
                <a:cs typeface="Times New Roman" pitchFamily="18" charset="0"/>
              </a:rPr>
              <a:t>t</a:t>
            </a:r>
            <a:r>
              <a:rPr lang="it-IT" i="1" dirty="0">
                <a:solidFill>
                  <a:srgbClr val="000000"/>
                </a:solidFill>
                <a:cs typeface="Times New Roman" pitchFamily="18" charset="0"/>
              </a:rPr>
              <a:t>) di 100000 litri.</a:t>
            </a:r>
          </a:p>
          <a:p>
            <a:pPr algn="just"/>
            <a:r>
              <a:rPr lang="it-IT" i="1" dirty="0">
                <a:solidFill>
                  <a:srgbClr val="000000"/>
                </a:solidFill>
                <a:cs typeface="Times New Roman" pitchFamily="18" charset="0"/>
              </a:rPr>
              <a:t>La geometria del reattore è definita dai seguenti rapporti: </a:t>
            </a:r>
          </a:p>
          <a:p>
            <a:pPr algn="just"/>
            <a:r>
              <a:rPr lang="it-IT" i="1" dirty="0" err="1">
                <a:solidFill>
                  <a:srgbClr val="000000"/>
                </a:solidFill>
                <a:cs typeface="Times New Roman" pitchFamily="18" charset="0"/>
              </a:rPr>
              <a:t>D</a:t>
            </a:r>
            <a:r>
              <a:rPr lang="it-IT" i="1" baseline="-30000" dirty="0" err="1">
                <a:solidFill>
                  <a:srgbClr val="000000"/>
                </a:solidFill>
                <a:cs typeface="Times New Roman" pitchFamily="18" charset="0"/>
              </a:rPr>
              <a:t>t</a:t>
            </a:r>
            <a:r>
              <a:rPr lang="it-IT" i="1" dirty="0">
                <a:solidFill>
                  <a:srgbClr val="000000"/>
                </a:solidFill>
                <a:cs typeface="Times New Roman" pitchFamily="18" charset="0"/>
              </a:rPr>
              <a:t>/</a:t>
            </a:r>
            <a:r>
              <a:rPr lang="it-IT" i="1" dirty="0" err="1">
                <a:solidFill>
                  <a:srgbClr val="000000"/>
                </a:solidFill>
                <a:cs typeface="Times New Roman" pitchFamily="18" charset="0"/>
              </a:rPr>
              <a:t>H</a:t>
            </a:r>
            <a:r>
              <a:rPr lang="it-IT" i="1" baseline="-30000" dirty="0" err="1">
                <a:solidFill>
                  <a:srgbClr val="000000"/>
                </a:solidFill>
                <a:cs typeface="Times New Roman" pitchFamily="18" charset="0"/>
              </a:rPr>
              <a:t>t</a:t>
            </a:r>
            <a:r>
              <a:rPr lang="it-IT" i="1" dirty="0">
                <a:solidFill>
                  <a:srgbClr val="000000"/>
                </a:solidFill>
                <a:cs typeface="Times New Roman" pitchFamily="18" charset="0"/>
              </a:rPr>
              <a:t> = 0,5, D</a:t>
            </a:r>
            <a:r>
              <a:rPr lang="it-IT" i="1" baseline="-30000" dirty="0">
                <a:solidFill>
                  <a:srgbClr val="000000"/>
                </a:solidFill>
                <a:cs typeface="Times New Roman" pitchFamily="18" charset="0"/>
              </a:rPr>
              <a:t>a</a:t>
            </a:r>
            <a:r>
              <a:rPr lang="it-IT" i="1" dirty="0">
                <a:solidFill>
                  <a:srgbClr val="000000"/>
                </a:solidFill>
                <a:cs typeface="Times New Roman" pitchFamily="18" charset="0"/>
              </a:rPr>
              <a:t>/</a:t>
            </a:r>
            <a:r>
              <a:rPr lang="it-IT" i="1" dirty="0" err="1">
                <a:solidFill>
                  <a:srgbClr val="000000"/>
                </a:solidFill>
                <a:cs typeface="Times New Roman" pitchFamily="18" charset="0"/>
              </a:rPr>
              <a:t>H</a:t>
            </a:r>
            <a:r>
              <a:rPr lang="it-IT" i="1" baseline="-30000" dirty="0" err="1">
                <a:solidFill>
                  <a:srgbClr val="000000"/>
                </a:solidFill>
                <a:cs typeface="Times New Roman" pitchFamily="18" charset="0"/>
              </a:rPr>
              <a:t>t</a:t>
            </a:r>
            <a:r>
              <a:rPr lang="it-IT" i="1" dirty="0">
                <a:solidFill>
                  <a:srgbClr val="000000"/>
                </a:solidFill>
                <a:cs typeface="Times New Roman" pitchFamily="18" charset="0"/>
              </a:rPr>
              <a:t> = 0,33, </a:t>
            </a:r>
            <a:r>
              <a:rPr lang="it-IT" i="1" dirty="0" err="1">
                <a:solidFill>
                  <a:srgbClr val="000000"/>
                </a:solidFill>
                <a:cs typeface="Times New Roman" pitchFamily="18" charset="0"/>
              </a:rPr>
              <a:t>D</a:t>
            </a:r>
            <a:r>
              <a:rPr lang="it-IT" i="1" baseline="-30000" dirty="0" err="1">
                <a:solidFill>
                  <a:srgbClr val="000000"/>
                </a:solidFill>
                <a:cs typeface="Times New Roman" pitchFamily="18" charset="0"/>
              </a:rPr>
              <a:t>b</a:t>
            </a:r>
            <a:r>
              <a:rPr lang="it-IT" i="1" dirty="0">
                <a:solidFill>
                  <a:srgbClr val="000000"/>
                </a:solidFill>
                <a:cs typeface="Times New Roman" pitchFamily="18" charset="0"/>
              </a:rPr>
              <a:t>/</a:t>
            </a:r>
            <a:r>
              <a:rPr lang="it-IT" i="1" dirty="0" err="1">
                <a:solidFill>
                  <a:srgbClr val="000000"/>
                </a:solidFill>
                <a:cs typeface="Times New Roman" pitchFamily="18" charset="0"/>
              </a:rPr>
              <a:t>H</a:t>
            </a:r>
            <a:r>
              <a:rPr lang="it-IT" i="1" baseline="-30000" dirty="0" err="1">
                <a:solidFill>
                  <a:srgbClr val="000000"/>
                </a:solidFill>
                <a:cs typeface="Times New Roman" pitchFamily="18" charset="0"/>
              </a:rPr>
              <a:t>t</a:t>
            </a:r>
            <a:r>
              <a:rPr lang="it-IT" i="1" dirty="0">
                <a:solidFill>
                  <a:srgbClr val="000000"/>
                </a:solidFill>
                <a:cs typeface="Times New Roman" pitchFamily="18" charset="0"/>
              </a:rPr>
              <a:t> = 0,1. </a:t>
            </a:r>
          </a:p>
          <a:p>
            <a:pPr algn="just"/>
            <a:endParaRPr lang="it-IT" i="1" dirty="0">
              <a:solidFill>
                <a:srgbClr val="000000"/>
              </a:solidFill>
              <a:cs typeface="Times New Roman" pitchFamily="18" charset="0"/>
            </a:endParaRPr>
          </a:p>
          <a:p>
            <a:pPr algn="just"/>
            <a:r>
              <a:rPr lang="it-IT" i="1" dirty="0">
                <a:solidFill>
                  <a:srgbClr val="000000"/>
                </a:solidFill>
                <a:cs typeface="Times New Roman" pitchFamily="18" charset="0"/>
              </a:rPr>
              <a:t>Calcolare le dimensioni del reattore: </a:t>
            </a:r>
            <a:r>
              <a:rPr lang="it-IT" i="1" dirty="0" err="1">
                <a:solidFill>
                  <a:srgbClr val="000000"/>
                </a:solidFill>
                <a:cs typeface="Times New Roman" pitchFamily="18" charset="0"/>
              </a:rPr>
              <a:t>D</a:t>
            </a:r>
            <a:r>
              <a:rPr lang="it-IT" i="1" baseline="-30000" dirty="0" err="1">
                <a:solidFill>
                  <a:srgbClr val="000000"/>
                </a:solidFill>
                <a:cs typeface="Times New Roman" pitchFamily="18" charset="0"/>
              </a:rPr>
              <a:t>t</a:t>
            </a:r>
            <a:r>
              <a:rPr lang="it-IT" i="1" dirty="0">
                <a:solidFill>
                  <a:srgbClr val="000000"/>
                </a:solidFill>
                <a:cs typeface="Times New Roman" pitchFamily="18" charset="0"/>
              </a:rPr>
              <a:t>, </a:t>
            </a:r>
            <a:r>
              <a:rPr lang="it-IT" i="1" dirty="0" err="1">
                <a:solidFill>
                  <a:srgbClr val="000000"/>
                </a:solidFill>
                <a:cs typeface="Times New Roman" pitchFamily="18" charset="0"/>
              </a:rPr>
              <a:t>H</a:t>
            </a:r>
            <a:r>
              <a:rPr lang="it-IT" i="1" baseline="-30000" dirty="0" err="1">
                <a:solidFill>
                  <a:srgbClr val="000000"/>
                </a:solidFill>
                <a:cs typeface="Times New Roman" pitchFamily="18" charset="0"/>
              </a:rPr>
              <a:t>t</a:t>
            </a:r>
            <a:r>
              <a:rPr lang="it-IT" i="1" dirty="0">
                <a:solidFill>
                  <a:srgbClr val="000000"/>
                </a:solidFill>
                <a:cs typeface="Times New Roman" pitchFamily="18" charset="0"/>
              </a:rPr>
              <a:t>, D</a:t>
            </a:r>
            <a:r>
              <a:rPr lang="it-IT" i="1" baseline="-30000" dirty="0">
                <a:solidFill>
                  <a:srgbClr val="000000"/>
                </a:solidFill>
                <a:cs typeface="Times New Roman" pitchFamily="18" charset="0"/>
              </a:rPr>
              <a:t>a</a:t>
            </a:r>
            <a:r>
              <a:rPr lang="it-IT" i="1" dirty="0">
                <a:solidFill>
                  <a:srgbClr val="000000"/>
                </a:solidFill>
                <a:cs typeface="Times New Roman" pitchFamily="18" charset="0"/>
              </a:rPr>
              <a:t>, </a:t>
            </a:r>
            <a:r>
              <a:rPr lang="it-IT" i="1" dirty="0" err="1">
                <a:solidFill>
                  <a:srgbClr val="000000"/>
                </a:solidFill>
                <a:cs typeface="Times New Roman" pitchFamily="18" charset="0"/>
              </a:rPr>
              <a:t>D</a:t>
            </a:r>
            <a:r>
              <a:rPr lang="it-IT" i="1" baseline="-30000" dirty="0" err="1">
                <a:solidFill>
                  <a:srgbClr val="000000"/>
                </a:solidFill>
                <a:cs typeface="Times New Roman" pitchFamily="18" charset="0"/>
              </a:rPr>
              <a:t>b</a:t>
            </a:r>
            <a:r>
              <a:rPr lang="it-IT" i="1" dirty="0">
                <a:solidFill>
                  <a:srgbClr val="000000"/>
                </a:solidFill>
                <a:cs typeface="Times New Roman" pitchFamily="18" charset="0"/>
              </a:rPr>
              <a:t>.</a:t>
            </a:r>
          </a:p>
          <a:p>
            <a:pPr algn="just"/>
            <a:endParaRPr lang="it-IT" b="1" i="1" u="sng" dirty="0">
              <a:solidFill>
                <a:srgbClr val="000000"/>
              </a:solidFill>
              <a:cs typeface="Times New Roman" pitchFamily="18" charset="0"/>
            </a:endParaRPr>
          </a:p>
          <a:p>
            <a:pPr algn="just"/>
            <a:endParaRPr lang="it-IT" b="1" i="1" u="sng" dirty="0">
              <a:solidFill>
                <a:srgbClr val="000000"/>
              </a:solidFill>
              <a:cs typeface="Times New Roman" pitchFamily="18" charset="0"/>
            </a:endParaRPr>
          </a:p>
        </p:txBody>
      </p:sp>
      <p:sp>
        <p:nvSpPr>
          <p:cNvPr id="22535" name="Rectangle 7"/>
          <p:cNvSpPr>
            <a:spLocks noChangeArrowheads="1"/>
          </p:cNvSpPr>
          <p:nvPr/>
        </p:nvSpPr>
        <p:spPr bwMode="auto">
          <a:xfrm>
            <a:off x="0" y="563563"/>
            <a:ext cx="9144000" cy="0"/>
          </a:xfrm>
          <a:prstGeom prst="rect">
            <a:avLst/>
          </a:prstGeom>
          <a:noFill/>
          <a:ln w="9525">
            <a:noFill/>
            <a:miter lim="800000"/>
            <a:headEnd/>
            <a:tailEnd/>
          </a:ln>
          <a:effectLst/>
        </p:spPr>
        <p:txBody>
          <a:bodyPr wrap="none" anchor="ctr">
            <a:spAutoFit/>
          </a:bodyPr>
          <a:lstStyle/>
          <a:p>
            <a:endParaRPr lang="it-IT"/>
          </a:p>
        </p:txBody>
      </p:sp>
      <p:pic>
        <p:nvPicPr>
          <p:cNvPr id="6" name="Picture 2">
            <a:extLst>
              <a:ext uri="{FF2B5EF4-FFF2-40B4-BE49-F238E27FC236}">
                <a16:creationId xmlns:a16="http://schemas.microsoft.com/office/drawing/2014/main" id="{A135D2E3-49F8-4525-9415-9D13BACAA9F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81017" y="3541989"/>
            <a:ext cx="3333750" cy="22002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mc:AlternateContent xmlns:mc="http://schemas.openxmlformats.org/markup-compatibility/2006" xmlns:a14="http://schemas.microsoft.com/office/drawing/2010/main">
        <mc:Choice Requires="a14">
          <p:sp>
            <p:nvSpPr>
              <p:cNvPr id="8" name="CasellaDiTesto 7">
                <a:extLst>
                  <a:ext uri="{FF2B5EF4-FFF2-40B4-BE49-F238E27FC236}">
                    <a16:creationId xmlns:a16="http://schemas.microsoft.com/office/drawing/2014/main" id="{E60F9052-AC6D-44C2-8764-F16FD0BB4FF5}"/>
                  </a:ext>
                </a:extLst>
              </p:cNvPr>
              <p:cNvSpPr txBox="1"/>
              <p:nvPr/>
            </p:nvSpPr>
            <p:spPr>
              <a:xfrm>
                <a:off x="4123175" y="3486585"/>
                <a:ext cx="4572000" cy="3807837"/>
              </a:xfrm>
              <a:prstGeom prst="rect">
                <a:avLst/>
              </a:prstGeom>
              <a:noFill/>
            </p:spPr>
            <p:txBody>
              <a:bodyPr wrap="square">
                <a:spAutoFit/>
              </a:bodyPr>
              <a:lstStyle/>
              <a:p>
                <a:endParaRPr lang="it-IT" dirty="0">
                  <a:solidFill>
                    <a:srgbClr val="FF0000"/>
                  </a:solidFill>
                  <a:latin typeface="arial" panose="020B0604020202020204" pitchFamily="34" charset="0"/>
                </a:endParaRPr>
              </a:p>
              <a:p>
                <a:endParaRPr lang="it-IT" baseline="30000" dirty="0">
                  <a:solidFill>
                    <a:srgbClr val="FF0000"/>
                  </a:solidFill>
                  <a:latin typeface="arial" panose="020B0604020202020204" pitchFamily="34" charset="0"/>
                  <a:cs typeface="Times New Roman" pitchFamily="18" charset="0"/>
                </a:endParaRPr>
              </a:p>
              <a:p>
                <a:r>
                  <a:rPr lang="it-IT" i="1" dirty="0" err="1">
                    <a:solidFill>
                      <a:srgbClr val="FF0000"/>
                    </a:solidFill>
                    <a:latin typeface="arial" panose="020B0604020202020204" pitchFamily="34" charset="0"/>
                    <a:cs typeface="Times New Roman" pitchFamily="18" charset="0"/>
                  </a:rPr>
                  <a:t>Ht</a:t>
                </a:r>
                <a:r>
                  <a:rPr lang="it-IT" i="1" dirty="0">
                    <a:solidFill>
                      <a:srgbClr val="FF0000"/>
                    </a:solidFill>
                    <a:latin typeface="arial" panose="020B0604020202020204" pitchFamily="34" charset="0"/>
                    <a:cs typeface="Times New Roman" pitchFamily="18" charset="0"/>
                  </a:rPr>
                  <a:t> = </a:t>
                </a:r>
                <a14:m>
                  <m:oMath xmlns:m="http://schemas.openxmlformats.org/officeDocument/2006/math">
                    <m:rad>
                      <m:radPr>
                        <m:ctrlPr>
                          <a:rPr lang="it-IT" i="1" smtClean="0">
                            <a:solidFill>
                              <a:srgbClr val="FF0000"/>
                            </a:solidFill>
                            <a:latin typeface="Cambria Math" panose="02040503050406030204" pitchFamily="18" charset="0"/>
                            <a:cs typeface="Times New Roman" pitchFamily="18" charset="0"/>
                          </a:rPr>
                        </m:ctrlPr>
                      </m:radPr>
                      <m:deg>
                        <m:r>
                          <m:rPr>
                            <m:brk m:alnAt="7"/>
                          </m:rPr>
                          <a:rPr lang="it-IT" b="0" i="1" smtClean="0">
                            <a:solidFill>
                              <a:srgbClr val="FF0000"/>
                            </a:solidFill>
                            <a:latin typeface="Cambria Math" panose="02040503050406030204" pitchFamily="18" charset="0"/>
                            <a:cs typeface="Times New Roman" pitchFamily="18" charset="0"/>
                          </a:rPr>
                          <m:t>3</m:t>
                        </m:r>
                      </m:deg>
                      <m:e>
                        <m:r>
                          <a:rPr lang="it-IT" b="0" i="1" smtClean="0">
                            <a:solidFill>
                              <a:srgbClr val="FF0000"/>
                            </a:solidFill>
                            <a:latin typeface="Cambria Math" panose="02040503050406030204" pitchFamily="18" charset="0"/>
                            <a:cs typeface="Times New Roman" pitchFamily="18" charset="0"/>
                          </a:rPr>
                          <m:t>(</m:t>
                        </m:r>
                        <m:f>
                          <m:fPr>
                            <m:ctrlPr>
                              <a:rPr lang="it-IT" b="0" i="1" smtClean="0">
                                <a:solidFill>
                                  <a:srgbClr val="FF0000"/>
                                </a:solidFill>
                                <a:latin typeface="Cambria Math" panose="02040503050406030204" pitchFamily="18" charset="0"/>
                                <a:cs typeface="Times New Roman" pitchFamily="18" charset="0"/>
                              </a:rPr>
                            </m:ctrlPr>
                          </m:fPr>
                          <m:num>
                            <m:r>
                              <a:rPr lang="it-IT" b="0" i="1" smtClean="0">
                                <a:solidFill>
                                  <a:srgbClr val="FF0000"/>
                                </a:solidFill>
                                <a:latin typeface="Cambria Math" panose="02040503050406030204" pitchFamily="18" charset="0"/>
                                <a:cs typeface="Times New Roman" pitchFamily="18" charset="0"/>
                              </a:rPr>
                              <m:t>100</m:t>
                            </m:r>
                          </m:num>
                          <m:den>
                            <m:r>
                              <m:rPr>
                                <m:sty m:val="p"/>
                              </m:rPr>
                              <a:rPr lang="el-GR" b="0" i="1" smtClean="0">
                                <a:solidFill>
                                  <a:srgbClr val="FF0000"/>
                                </a:solidFill>
                                <a:latin typeface="Cambria Math" panose="02040503050406030204" pitchFamily="18" charset="0"/>
                                <a:cs typeface="Times New Roman" pitchFamily="18" charset="0"/>
                              </a:rPr>
                              <m:t>π</m:t>
                            </m:r>
                          </m:den>
                        </m:f>
                        <m:r>
                          <a:rPr lang="it-IT" b="0" i="1" smtClean="0">
                            <a:solidFill>
                              <a:srgbClr val="FF0000"/>
                            </a:solidFill>
                            <a:latin typeface="Cambria Math" panose="02040503050406030204" pitchFamily="18" charset="0"/>
                            <a:cs typeface="Times New Roman" pitchFamily="18" charset="0"/>
                          </a:rPr>
                          <m:t>∗0,0625</m:t>
                        </m:r>
                      </m:e>
                    </m:rad>
                  </m:oMath>
                </a14:m>
                <a:r>
                  <a:rPr lang="it-IT" i="1" dirty="0">
                    <a:solidFill>
                      <a:srgbClr val="000000"/>
                    </a:solidFill>
                    <a:latin typeface="arial" panose="020B0604020202020204" pitchFamily="34" charset="0"/>
                    <a:cs typeface="Times New Roman" pitchFamily="18" charset="0"/>
                  </a:rPr>
                  <a:t> </a:t>
                </a:r>
                <a:r>
                  <a:rPr lang="it-IT" i="1" dirty="0">
                    <a:solidFill>
                      <a:srgbClr val="FF0000"/>
                    </a:solidFill>
                    <a:latin typeface="Cambria Math" panose="02040503050406030204" pitchFamily="18" charset="0"/>
                    <a:cs typeface="Times New Roman" pitchFamily="18" charset="0"/>
                  </a:rPr>
                  <a:t>= 0,37 m</a:t>
                </a:r>
              </a:p>
              <a:p>
                <a:endParaRPr lang="it-IT" i="1" dirty="0">
                  <a:solidFill>
                    <a:srgbClr val="FF0000"/>
                  </a:solidFill>
                  <a:latin typeface="Cambria Math" panose="02040503050406030204" pitchFamily="18" charset="0"/>
                  <a:cs typeface="Times New Roman" pitchFamily="18" charset="0"/>
                </a:endParaRPr>
              </a:p>
              <a:p>
                <a14:m>
                  <m:oMath xmlns:m="http://schemas.openxmlformats.org/officeDocument/2006/math">
                    <m:f>
                      <m:fPr>
                        <m:ctrlPr>
                          <a:rPr lang="it-IT" sz="1800" i="1" smtClean="0">
                            <a:solidFill>
                              <a:srgbClr val="000000"/>
                            </a:solidFill>
                            <a:latin typeface="Cambria Math" panose="02040503050406030204" pitchFamily="18" charset="0"/>
                            <a:cs typeface="Times New Roman" pitchFamily="18" charset="0"/>
                          </a:rPr>
                        </m:ctrlPr>
                      </m:fPr>
                      <m:num>
                        <m:r>
                          <a:rPr lang="it-IT" sz="1800" b="0" i="1" smtClean="0">
                            <a:solidFill>
                              <a:srgbClr val="000000"/>
                            </a:solidFill>
                            <a:latin typeface="Cambria Math" panose="02040503050406030204" pitchFamily="18" charset="0"/>
                            <a:cs typeface="Times New Roman" pitchFamily="18" charset="0"/>
                          </a:rPr>
                          <m:t>𝐷</m:t>
                        </m:r>
                        <m:r>
                          <a:rPr lang="it-IT" sz="1800" b="0" i="1" baseline="-25000" smtClean="0">
                            <a:solidFill>
                              <a:srgbClr val="000000"/>
                            </a:solidFill>
                            <a:latin typeface="Cambria Math" panose="02040503050406030204" pitchFamily="18" charset="0"/>
                            <a:cs typeface="Times New Roman" pitchFamily="18" charset="0"/>
                          </a:rPr>
                          <m:t>𝑡</m:t>
                        </m:r>
                      </m:num>
                      <m:den>
                        <m:r>
                          <a:rPr lang="it-IT" sz="1800" b="0" i="1" smtClean="0">
                            <a:solidFill>
                              <a:srgbClr val="000000"/>
                            </a:solidFill>
                            <a:latin typeface="Cambria Math" panose="02040503050406030204" pitchFamily="18" charset="0"/>
                            <a:cs typeface="Times New Roman" pitchFamily="18" charset="0"/>
                          </a:rPr>
                          <m:t>𝐻𝑡</m:t>
                        </m:r>
                      </m:den>
                    </m:f>
                  </m:oMath>
                </a14:m>
                <a:r>
                  <a:rPr lang="it-IT" sz="1800" i="1" dirty="0">
                    <a:solidFill>
                      <a:srgbClr val="000000"/>
                    </a:solidFill>
                    <a:cs typeface="Times New Roman" pitchFamily="18" charset="0"/>
                  </a:rPr>
                  <a:t>= 0,5;    </a:t>
                </a:r>
                <a:r>
                  <a:rPr lang="it-IT" sz="1800" i="1" dirty="0" err="1">
                    <a:solidFill>
                      <a:srgbClr val="FF0000"/>
                    </a:solidFill>
                    <a:cs typeface="Times New Roman" pitchFamily="18" charset="0"/>
                  </a:rPr>
                  <a:t>Dt</a:t>
                </a:r>
                <a:r>
                  <a:rPr lang="it-IT" sz="1800" i="1" dirty="0">
                    <a:solidFill>
                      <a:srgbClr val="000000"/>
                    </a:solidFill>
                    <a:cs typeface="Times New Roman" pitchFamily="18" charset="0"/>
                  </a:rPr>
                  <a:t> = 0,5*</a:t>
                </a:r>
                <a:r>
                  <a:rPr lang="it-IT" sz="1800" i="1" dirty="0" err="1">
                    <a:solidFill>
                      <a:srgbClr val="000000"/>
                    </a:solidFill>
                    <a:cs typeface="Times New Roman" pitchFamily="18" charset="0"/>
                  </a:rPr>
                  <a:t>Ht</a:t>
                </a:r>
                <a:r>
                  <a:rPr lang="it-IT" sz="1800" i="1" dirty="0">
                    <a:solidFill>
                      <a:srgbClr val="000000"/>
                    </a:solidFill>
                    <a:cs typeface="Times New Roman" pitchFamily="18" charset="0"/>
                  </a:rPr>
                  <a:t> = 0,5* 0,37 = 0,185 m</a:t>
                </a:r>
              </a:p>
              <a:p>
                <a:endParaRPr lang="it-IT" i="1" dirty="0">
                  <a:solidFill>
                    <a:srgbClr val="000000"/>
                  </a:solidFill>
                  <a:cs typeface="Times New Roman" pitchFamily="18" charset="0"/>
                </a:endParaRPr>
              </a:p>
              <a:p>
                <a14:m>
                  <m:oMath xmlns:m="http://schemas.openxmlformats.org/officeDocument/2006/math">
                    <m:f>
                      <m:fPr>
                        <m:ctrlPr>
                          <a:rPr lang="it-IT" sz="1800" i="1" smtClean="0">
                            <a:solidFill>
                              <a:srgbClr val="000000"/>
                            </a:solidFill>
                            <a:latin typeface="Cambria Math" panose="02040503050406030204" pitchFamily="18" charset="0"/>
                            <a:cs typeface="Times New Roman" pitchFamily="18" charset="0"/>
                          </a:rPr>
                        </m:ctrlPr>
                      </m:fPr>
                      <m:num>
                        <m:r>
                          <a:rPr lang="it-IT" sz="1800" b="0" i="1" smtClean="0">
                            <a:solidFill>
                              <a:srgbClr val="000000"/>
                            </a:solidFill>
                            <a:latin typeface="Cambria Math" panose="02040503050406030204" pitchFamily="18" charset="0"/>
                            <a:cs typeface="Times New Roman" pitchFamily="18" charset="0"/>
                          </a:rPr>
                          <m:t>𝐷</m:t>
                        </m:r>
                        <m:r>
                          <a:rPr lang="it-IT" sz="1800" b="0" i="1" baseline="-25000" smtClean="0">
                            <a:solidFill>
                              <a:srgbClr val="000000"/>
                            </a:solidFill>
                            <a:latin typeface="Cambria Math" panose="02040503050406030204" pitchFamily="18" charset="0"/>
                            <a:cs typeface="Times New Roman" pitchFamily="18" charset="0"/>
                          </a:rPr>
                          <m:t>𝑎</m:t>
                        </m:r>
                      </m:num>
                      <m:den>
                        <m:r>
                          <a:rPr lang="it-IT" sz="1800" b="0" i="1" smtClean="0">
                            <a:solidFill>
                              <a:srgbClr val="000000"/>
                            </a:solidFill>
                            <a:latin typeface="Cambria Math" panose="02040503050406030204" pitchFamily="18" charset="0"/>
                            <a:cs typeface="Times New Roman" pitchFamily="18" charset="0"/>
                          </a:rPr>
                          <m:t>𝐻𝑡</m:t>
                        </m:r>
                      </m:den>
                    </m:f>
                  </m:oMath>
                </a14:m>
                <a:r>
                  <a:rPr lang="it-IT" sz="1800" i="1" dirty="0">
                    <a:solidFill>
                      <a:srgbClr val="000000"/>
                    </a:solidFill>
                    <a:cs typeface="Times New Roman" pitchFamily="18" charset="0"/>
                  </a:rPr>
                  <a:t> = 0,33;  </a:t>
                </a:r>
                <a:r>
                  <a:rPr lang="it-IT" sz="1800" i="1" dirty="0">
                    <a:solidFill>
                      <a:srgbClr val="FF0000"/>
                    </a:solidFill>
                    <a:cs typeface="Times New Roman" pitchFamily="18" charset="0"/>
                  </a:rPr>
                  <a:t>Da</a:t>
                </a:r>
                <a:r>
                  <a:rPr lang="it-IT" sz="1800" i="1" dirty="0">
                    <a:solidFill>
                      <a:srgbClr val="000000"/>
                    </a:solidFill>
                    <a:cs typeface="Times New Roman" pitchFamily="18" charset="0"/>
                  </a:rPr>
                  <a:t> = 0,33*</a:t>
                </a:r>
                <a:r>
                  <a:rPr lang="it-IT" sz="1800" i="1" dirty="0" err="1">
                    <a:solidFill>
                      <a:srgbClr val="000000"/>
                    </a:solidFill>
                    <a:cs typeface="Times New Roman" pitchFamily="18" charset="0"/>
                  </a:rPr>
                  <a:t>Ht</a:t>
                </a:r>
                <a:r>
                  <a:rPr lang="it-IT" sz="1800" i="1" dirty="0">
                    <a:solidFill>
                      <a:srgbClr val="000000"/>
                    </a:solidFill>
                    <a:cs typeface="Times New Roman" pitchFamily="18" charset="0"/>
                  </a:rPr>
                  <a:t> = 0,33* 0,37 = 0,12 m</a:t>
                </a:r>
              </a:p>
              <a:p>
                <a:endParaRPr lang="it-IT" i="1" dirty="0">
                  <a:solidFill>
                    <a:srgbClr val="000000"/>
                  </a:solidFill>
                  <a:cs typeface="Times New Roman" pitchFamily="18" charset="0"/>
                </a:endParaRPr>
              </a:p>
              <a:p>
                <a14:m>
                  <m:oMath xmlns:m="http://schemas.openxmlformats.org/officeDocument/2006/math">
                    <m:f>
                      <m:fPr>
                        <m:ctrlPr>
                          <a:rPr lang="it-IT" sz="1800" i="1" smtClean="0">
                            <a:solidFill>
                              <a:srgbClr val="000000"/>
                            </a:solidFill>
                            <a:latin typeface="Cambria Math" panose="02040503050406030204" pitchFamily="18" charset="0"/>
                            <a:cs typeface="Times New Roman" pitchFamily="18" charset="0"/>
                          </a:rPr>
                        </m:ctrlPr>
                      </m:fPr>
                      <m:num>
                        <m:r>
                          <a:rPr lang="it-IT" sz="1800" b="0" i="1" smtClean="0">
                            <a:solidFill>
                              <a:srgbClr val="000000"/>
                            </a:solidFill>
                            <a:latin typeface="Cambria Math" panose="02040503050406030204" pitchFamily="18" charset="0"/>
                            <a:cs typeface="Times New Roman" pitchFamily="18" charset="0"/>
                          </a:rPr>
                          <m:t>𝐷</m:t>
                        </m:r>
                        <m:r>
                          <a:rPr lang="it-IT" sz="1800" b="0" i="1" baseline="-25000" smtClean="0">
                            <a:solidFill>
                              <a:srgbClr val="000000"/>
                            </a:solidFill>
                            <a:latin typeface="Cambria Math" panose="02040503050406030204" pitchFamily="18" charset="0"/>
                            <a:cs typeface="Times New Roman" pitchFamily="18" charset="0"/>
                          </a:rPr>
                          <m:t>𝑏</m:t>
                        </m:r>
                      </m:num>
                      <m:den>
                        <m:r>
                          <a:rPr lang="it-IT" sz="1800" b="0" i="1" smtClean="0">
                            <a:solidFill>
                              <a:srgbClr val="000000"/>
                            </a:solidFill>
                            <a:latin typeface="Cambria Math" panose="02040503050406030204" pitchFamily="18" charset="0"/>
                            <a:cs typeface="Times New Roman" pitchFamily="18" charset="0"/>
                          </a:rPr>
                          <m:t>𝐻𝑡</m:t>
                        </m:r>
                      </m:den>
                    </m:f>
                  </m:oMath>
                </a14:m>
                <a:r>
                  <a:rPr lang="it-IT" sz="1800" i="1" dirty="0">
                    <a:solidFill>
                      <a:srgbClr val="000000"/>
                    </a:solidFill>
                    <a:cs typeface="Times New Roman" pitchFamily="18" charset="0"/>
                  </a:rPr>
                  <a:t> = 0,1</a:t>
                </a:r>
                <a:r>
                  <a:rPr lang="it-IT" i="1" dirty="0">
                    <a:solidFill>
                      <a:srgbClr val="000000"/>
                    </a:solidFill>
                    <a:cs typeface="Times New Roman" pitchFamily="18" charset="0"/>
                  </a:rPr>
                  <a:t>; </a:t>
                </a:r>
                <a:r>
                  <a:rPr lang="it-IT" i="1" dirty="0" err="1">
                    <a:solidFill>
                      <a:srgbClr val="FF0000"/>
                    </a:solidFill>
                    <a:cs typeface="Times New Roman" pitchFamily="18" charset="0"/>
                  </a:rPr>
                  <a:t>Db</a:t>
                </a:r>
                <a:r>
                  <a:rPr lang="it-IT" i="1" dirty="0">
                    <a:solidFill>
                      <a:srgbClr val="000000"/>
                    </a:solidFill>
                    <a:cs typeface="Times New Roman" pitchFamily="18" charset="0"/>
                  </a:rPr>
                  <a:t> = 0,1*</a:t>
                </a:r>
                <a:r>
                  <a:rPr lang="it-IT" i="1" dirty="0" err="1">
                    <a:solidFill>
                      <a:srgbClr val="000000"/>
                    </a:solidFill>
                    <a:cs typeface="Times New Roman" pitchFamily="18" charset="0"/>
                  </a:rPr>
                  <a:t>Ht</a:t>
                </a:r>
                <a:r>
                  <a:rPr lang="it-IT" i="1" dirty="0">
                    <a:solidFill>
                      <a:srgbClr val="000000"/>
                    </a:solidFill>
                    <a:cs typeface="Times New Roman" pitchFamily="18" charset="0"/>
                  </a:rPr>
                  <a:t> = 0,1 * 0,37 = 0,037 m</a:t>
                </a:r>
                <a:endParaRPr lang="it-IT" sz="1800" i="1" dirty="0">
                  <a:solidFill>
                    <a:srgbClr val="000000"/>
                  </a:solidFill>
                  <a:cs typeface="Times New Roman" pitchFamily="18" charset="0"/>
                </a:endParaRPr>
              </a:p>
              <a:p>
                <a:endParaRPr lang="it-IT" i="1" dirty="0">
                  <a:solidFill>
                    <a:srgbClr val="FF0000"/>
                  </a:solidFill>
                  <a:latin typeface="arial" panose="020B0604020202020204" pitchFamily="34" charset="0"/>
                  <a:cs typeface="Times New Roman" pitchFamily="18" charset="0"/>
                </a:endParaRPr>
              </a:p>
              <a:p>
                <a:endParaRPr lang="it-IT" i="1" dirty="0">
                  <a:solidFill>
                    <a:srgbClr val="FF0000"/>
                  </a:solidFill>
                  <a:latin typeface="Cambria Math" panose="02040503050406030204" pitchFamily="18" charset="0"/>
                  <a:cs typeface="Times New Roman" pitchFamily="18" charset="0"/>
                </a:endParaRPr>
              </a:p>
            </p:txBody>
          </p:sp>
        </mc:Choice>
        <mc:Fallback xmlns="">
          <p:sp>
            <p:nvSpPr>
              <p:cNvPr id="8" name="CasellaDiTesto 7">
                <a:extLst>
                  <a:ext uri="{FF2B5EF4-FFF2-40B4-BE49-F238E27FC236}">
                    <a16:creationId xmlns:a16="http://schemas.microsoft.com/office/drawing/2014/main" id="{E60F9052-AC6D-44C2-8764-F16FD0BB4FF5}"/>
                  </a:ext>
                </a:extLst>
              </p:cNvPr>
              <p:cNvSpPr txBox="1">
                <a:spLocks noRot="1" noChangeAspect="1" noMove="1" noResize="1" noEditPoints="1" noAdjustHandles="1" noChangeArrowheads="1" noChangeShapeType="1" noTextEdit="1"/>
              </p:cNvSpPr>
              <p:nvPr/>
            </p:nvSpPr>
            <p:spPr>
              <a:xfrm>
                <a:off x="4123175" y="3486585"/>
                <a:ext cx="4572000" cy="3807837"/>
              </a:xfrm>
              <a:prstGeom prst="rect">
                <a:avLst/>
              </a:prstGeom>
              <a:blipFill>
                <a:blip r:embed="rId3"/>
                <a:stretch>
                  <a:fillRect l="-1067"/>
                </a:stretch>
              </a:blipFill>
            </p:spPr>
            <p:txBody>
              <a:bodyPr/>
              <a:lstStyle/>
              <a:p>
                <a:r>
                  <a:rPr lang="it-IT">
                    <a:noFill/>
                  </a:rPr>
                  <a:t> </a:t>
                </a:r>
              </a:p>
            </p:txBody>
          </p:sp>
        </mc:Fallback>
      </mc:AlternateContent>
    </p:spTree>
    <p:extLst>
      <p:ext uri="{BB962C8B-B14F-4D97-AF65-F5344CB8AC3E}">
        <p14:creationId xmlns:p14="http://schemas.microsoft.com/office/powerpoint/2010/main" val="86150926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ext Box 2"/>
          <p:cNvSpPr txBox="1">
            <a:spLocks noChangeArrowheads="1"/>
          </p:cNvSpPr>
          <p:nvPr/>
        </p:nvSpPr>
        <p:spPr bwMode="auto">
          <a:xfrm>
            <a:off x="2664146" y="692046"/>
            <a:ext cx="4965700" cy="488950"/>
          </a:xfrm>
          <a:prstGeom prst="rect">
            <a:avLst/>
          </a:prstGeom>
          <a:noFill/>
          <a:ln w="9525">
            <a:noFill/>
            <a:miter lim="800000"/>
            <a:headEnd/>
            <a:tailEnd/>
          </a:ln>
        </p:spPr>
        <p:txBody>
          <a:bodyPr wrap="none">
            <a:spAutoFit/>
          </a:bodyPr>
          <a:lstStyle/>
          <a:p>
            <a:r>
              <a:rPr lang="it-IT" sz="2600" b="1" dirty="0">
                <a:solidFill>
                  <a:srgbClr val="FF0000"/>
                </a:solidFill>
              </a:rPr>
              <a:t>REATTORE AGITATO A PALE</a:t>
            </a:r>
          </a:p>
        </p:txBody>
      </p:sp>
      <p:sp>
        <p:nvSpPr>
          <p:cNvPr id="22531" name="Text Box 3"/>
          <p:cNvSpPr txBox="1">
            <a:spLocks noChangeArrowheads="1"/>
          </p:cNvSpPr>
          <p:nvPr/>
        </p:nvSpPr>
        <p:spPr bwMode="auto">
          <a:xfrm>
            <a:off x="8459788" y="6400800"/>
            <a:ext cx="336550" cy="457200"/>
          </a:xfrm>
          <a:prstGeom prst="rect">
            <a:avLst/>
          </a:prstGeom>
          <a:noFill/>
          <a:ln w="9525">
            <a:noFill/>
            <a:miter lim="800000"/>
            <a:headEnd/>
            <a:tailEnd/>
          </a:ln>
        </p:spPr>
        <p:txBody>
          <a:bodyPr wrap="none">
            <a:spAutoFit/>
          </a:bodyPr>
          <a:lstStyle/>
          <a:p>
            <a:fld id="{2172E220-0E5E-4288-8C8D-3F99A1CEFDFB}" type="slidenum">
              <a:rPr lang="it-IT"/>
              <a:pPr/>
              <a:t>18</a:t>
            </a:fld>
            <a:endParaRPr lang="it-IT"/>
          </a:p>
        </p:txBody>
      </p:sp>
      <p:sp>
        <p:nvSpPr>
          <p:cNvPr id="22532" name="Rectangle 17"/>
          <p:cNvSpPr>
            <a:spLocks noChangeArrowheads="1"/>
          </p:cNvSpPr>
          <p:nvPr/>
        </p:nvSpPr>
        <p:spPr bwMode="auto">
          <a:xfrm>
            <a:off x="100668" y="1115736"/>
            <a:ext cx="8841996" cy="2462213"/>
          </a:xfrm>
          <a:prstGeom prst="rect">
            <a:avLst/>
          </a:prstGeom>
          <a:noFill/>
          <a:ln w="9525">
            <a:noFill/>
            <a:miter lim="800000"/>
            <a:headEnd/>
            <a:tailEnd/>
          </a:ln>
        </p:spPr>
        <p:txBody>
          <a:bodyPr wrap="square" anchor="ctr">
            <a:spAutoFit/>
          </a:bodyPr>
          <a:lstStyle/>
          <a:p>
            <a:pPr algn="just"/>
            <a:endParaRPr lang="it-IT" sz="2200" b="1" i="1" u="sng" dirty="0">
              <a:solidFill>
                <a:srgbClr val="000000"/>
              </a:solidFill>
              <a:cs typeface="Times New Roman" pitchFamily="18" charset="0"/>
            </a:endParaRPr>
          </a:p>
          <a:p>
            <a:pPr algn="just"/>
            <a:r>
              <a:rPr lang="it-IT" sz="2200" b="1" i="1" u="sng" dirty="0">
                <a:solidFill>
                  <a:srgbClr val="000000"/>
                </a:solidFill>
                <a:cs typeface="Times New Roman" pitchFamily="18" charset="0"/>
              </a:rPr>
              <a:t>Esercizio 65.</a:t>
            </a:r>
            <a:r>
              <a:rPr lang="it-IT" sz="2200" i="1" dirty="0">
                <a:solidFill>
                  <a:srgbClr val="000000"/>
                </a:solidFill>
                <a:cs typeface="Times New Roman" pitchFamily="18" charset="0"/>
              </a:rPr>
              <a:t> La geometria di un reattore cilindrico avente volume di 120000 litri è descritta dai seguenti rapporti: </a:t>
            </a:r>
            <a:r>
              <a:rPr lang="it-IT" sz="2200" i="1" dirty="0" err="1">
                <a:solidFill>
                  <a:srgbClr val="000000"/>
                </a:solidFill>
                <a:cs typeface="Times New Roman" pitchFamily="18" charset="0"/>
              </a:rPr>
              <a:t>H</a:t>
            </a:r>
            <a:r>
              <a:rPr lang="it-IT" sz="2200" i="1" baseline="-30000" dirty="0" err="1">
                <a:solidFill>
                  <a:srgbClr val="000000"/>
                </a:solidFill>
                <a:cs typeface="Times New Roman" pitchFamily="18" charset="0"/>
              </a:rPr>
              <a:t>t</a:t>
            </a:r>
            <a:r>
              <a:rPr lang="it-IT" sz="2200" i="1" baseline="-30000" dirty="0">
                <a:solidFill>
                  <a:srgbClr val="000000"/>
                </a:solidFill>
                <a:cs typeface="Times New Roman" pitchFamily="18" charset="0"/>
              </a:rPr>
              <a:t> </a:t>
            </a:r>
            <a:r>
              <a:rPr lang="it-IT" sz="2200" i="1" dirty="0">
                <a:solidFill>
                  <a:srgbClr val="000000"/>
                </a:solidFill>
                <a:cs typeface="Times New Roman" pitchFamily="18" charset="0"/>
              </a:rPr>
              <a:t>= 1,5 </a:t>
            </a:r>
            <a:r>
              <a:rPr lang="it-IT" sz="2200" i="1" dirty="0" err="1">
                <a:solidFill>
                  <a:srgbClr val="000000"/>
                </a:solidFill>
                <a:cs typeface="Times New Roman" pitchFamily="18" charset="0"/>
              </a:rPr>
              <a:t>D</a:t>
            </a:r>
            <a:r>
              <a:rPr lang="it-IT" sz="2200" i="1" baseline="-30000" dirty="0" err="1">
                <a:solidFill>
                  <a:srgbClr val="000000"/>
                </a:solidFill>
                <a:cs typeface="Times New Roman" pitchFamily="18" charset="0"/>
              </a:rPr>
              <a:t>t</a:t>
            </a:r>
            <a:r>
              <a:rPr lang="it-IT" sz="2200" i="1" dirty="0">
                <a:solidFill>
                  <a:srgbClr val="000000"/>
                </a:solidFill>
                <a:cs typeface="Times New Roman" pitchFamily="18" charset="0"/>
              </a:rPr>
              <a:t>, D</a:t>
            </a:r>
            <a:r>
              <a:rPr lang="it-IT" sz="2200" i="1" baseline="-30000" dirty="0">
                <a:solidFill>
                  <a:srgbClr val="000000"/>
                </a:solidFill>
                <a:cs typeface="Times New Roman" pitchFamily="18" charset="0"/>
              </a:rPr>
              <a:t>a</a:t>
            </a:r>
            <a:r>
              <a:rPr lang="it-IT" sz="2200" i="1" dirty="0">
                <a:solidFill>
                  <a:srgbClr val="000000"/>
                </a:solidFill>
                <a:cs typeface="Times New Roman" pitchFamily="18" charset="0"/>
              </a:rPr>
              <a:t> = 1/3 </a:t>
            </a:r>
            <a:r>
              <a:rPr lang="it-IT" sz="2200" i="1" dirty="0" err="1">
                <a:solidFill>
                  <a:srgbClr val="000000"/>
                </a:solidFill>
                <a:cs typeface="Times New Roman" pitchFamily="18" charset="0"/>
              </a:rPr>
              <a:t>D</a:t>
            </a:r>
            <a:r>
              <a:rPr lang="it-IT" sz="2200" i="1" baseline="-30000" dirty="0" err="1">
                <a:solidFill>
                  <a:srgbClr val="000000"/>
                </a:solidFill>
                <a:cs typeface="Times New Roman" pitchFamily="18" charset="0"/>
              </a:rPr>
              <a:t>t</a:t>
            </a:r>
            <a:r>
              <a:rPr lang="it-IT" sz="2200" i="1" dirty="0">
                <a:solidFill>
                  <a:srgbClr val="000000"/>
                </a:solidFill>
                <a:cs typeface="Times New Roman" pitchFamily="18" charset="0"/>
              </a:rPr>
              <a:t>,  </a:t>
            </a:r>
            <a:r>
              <a:rPr lang="it-IT" sz="2200" i="1" dirty="0" err="1">
                <a:solidFill>
                  <a:srgbClr val="000000"/>
                </a:solidFill>
                <a:cs typeface="Times New Roman" pitchFamily="18" charset="0"/>
              </a:rPr>
              <a:t>H</a:t>
            </a:r>
            <a:r>
              <a:rPr lang="it-IT" sz="2200" i="1" baseline="-30000" dirty="0" err="1">
                <a:solidFill>
                  <a:srgbClr val="000000"/>
                </a:solidFill>
                <a:cs typeface="Times New Roman" pitchFamily="18" charset="0"/>
              </a:rPr>
              <a:t>t</a:t>
            </a:r>
            <a:r>
              <a:rPr lang="it-IT" sz="2200" i="1" dirty="0">
                <a:solidFill>
                  <a:srgbClr val="000000"/>
                </a:solidFill>
                <a:cs typeface="Times New Roman" pitchFamily="18" charset="0"/>
              </a:rPr>
              <a:t> = 1,4 H</a:t>
            </a:r>
            <a:r>
              <a:rPr lang="it-IT" sz="2200" i="1" baseline="-30000" dirty="0">
                <a:solidFill>
                  <a:srgbClr val="000000"/>
                </a:solidFill>
                <a:cs typeface="Times New Roman" pitchFamily="18" charset="0"/>
              </a:rPr>
              <a:t>l</a:t>
            </a:r>
            <a:r>
              <a:rPr lang="it-IT" sz="2200" i="1" dirty="0">
                <a:solidFill>
                  <a:srgbClr val="000000"/>
                </a:solidFill>
                <a:cs typeface="Times New Roman" pitchFamily="18" charset="0"/>
              </a:rPr>
              <a:t>. Calcolare le dimensioni del reattore: </a:t>
            </a:r>
            <a:r>
              <a:rPr lang="it-IT" sz="2200" i="1" dirty="0" err="1">
                <a:solidFill>
                  <a:srgbClr val="000000"/>
                </a:solidFill>
                <a:cs typeface="Times New Roman" pitchFamily="18" charset="0"/>
              </a:rPr>
              <a:t>D</a:t>
            </a:r>
            <a:r>
              <a:rPr lang="it-IT" sz="2200" i="1" baseline="-30000" dirty="0" err="1">
                <a:solidFill>
                  <a:srgbClr val="000000"/>
                </a:solidFill>
                <a:cs typeface="Times New Roman" pitchFamily="18" charset="0"/>
              </a:rPr>
              <a:t>t</a:t>
            </a:r>
            <a:r>
              <a:rPr lang="it-IT" sz="2200" i="1" dirty="0">
                <a:solidFill>
                  <a:srgbClr val="000000"/>
                </a:solidFill>
                <a:cs typeface="Times New Roman" pitchFamily="18" charset="0"/>
              </a:rPr>
              <a:t>, </a:t>
            </a:r>
            <a:r>
              <a:rPr lang="it-IT" sz="2200" i="1" dirty="0" err="1">
                <a:solidFill>
                  <a:srgbClr val="000000"/>
                </a:solidFill>
                <a:cs typeface="Times New Roman" pitchFamily="18" charset="0"/>
              </a:rPr>
              <a:t>H</a:t>
            </a:r>
            <a:r>
              <a:rPr lang="it-IT" sz="2200" i="1" baseline="-30000" dirty="0" err="1">
                <a:solidFill>
                  <a:srgbClr val="000000"/>
                </a:solidFill>
                <a:cs typeface="Times New Roman" pitchFamily="18" charset="0"/>
              </a:rPr>
              <a:t>t</a:t>
            </a:r>
            <a:r>
              <a:rPr lang="it-IT" sz="2200" i="1" dirty="0">
                <a:solidFill>
                  <a:srgbClr val="000000"/>
                </a:solidFill>
                <a:cs typeface="Times New Roman" pitchFamily="18" charset="0"/>
              </a:rPr>
              <a:t>, D</a:t>
            </a:r>
            <a:r>
              <a:rPr lang="it-IT" sz="2200" i="1" baseline="-30000" dirty="0">
                <a:solidFill>
                  <a:srgbClr val="000000"/>
                </a:solidFill>
                <a:cs typeface="Times New Roman" pitchFamily="18" charset="0"/>
              </a:rPr>
              <a:t>a</a:t>
            </a:r>
            <a:r>
              <a:rPr lang="it-IT" sz="2200" i="1" dirty="0">
                <a:solidFill>
                  <a:srgbClr val="000000"/>
                </a:solidFill>
                <a:cs typeface="Times New Roman" pitchFamily="18" charset="0"/>
              </a:rPr>
              <a:t>, H</a:t>
            </a:r>
            <a:r>
              <a:rPr lang="it-IT" sz="2200" i="1" baseline="-30000" dirty="0">
                <a:solidFill>
                  <a:srgbClr val="000000"/>
                </a:solidFill>
                <a:cs typeface="Times New Roman" pitchFamily="18" charset="0"/>
              </a:rPr>
              <a:t>l</a:t>
            </a:r>
            <a:r>
              <a:rPr lang="it-IT" sz="2200" i="1" dirty="0">
                <a:solidFill>
                  <a:srgbClr val="000000"/>
                </a:solidFill>
                <a:cs typeface="Times New Roman" pitchFamily="18" charset="0"/>
              </a:rPr>
              <a:t>.</a:t>
            </a:r>
          </a:p>
          <a:p>
            <a:pPr algn="just"/>
            <a:endParaRPr lang="it-IT" sz="2200" b="1" i="1" u="sng" dirty="0">
              <a:solidFill>
                <a:srgbClr val="000000"/>
              </a:solidFill>
              <a:cs typeface="Times New Roman" pitchFamily="18" charset="0"/>
            </a:endParaRPr>
          </a:p>
          <a:p>
            <a:pPr algn="just"/>
            <a:endParaRPr lang="it-IT" sz="2200" b="1" i="1" u="sng" dirty="0">
              <a:solidFill>
                <a:srgbClr val="000000"/>
              </a:solidFill>
              <a:cs typeface="Times New Roman" pitchFamily="18" charset="0"/>
            </a:endParaRPr>
          </a:p>
          <a:p>
            <a:pPr algn="just"/>
            <a:endParaRPr lang="it-IT" sz="2200" b="1" i="1" u="sng" dirty="0">
              <a:solidFill>
                <a:srgbClr val="000000"/>
              </a:solidFill>
              <a:cs typeface="Times New Roman" pitchFamily="18" charset="0"/>
            </a:endParaRPr>
          </a:p>
        </p:txBody>
      </p:sp>
      <p:sp>
        <p:nvSpPr>
          <p:cNvPr id="22535" name="Rectangle 7"/>
          <p:cNvSpPr>
            <a:spLocks noChangeArrowheads="1"/>
          </p:cNvSpPr>
          <p:nvPr/>
        </p:nvSpPr>
        <p:spPr bwMode="auto">
          <a:xfrm>
            <a:off x="0" y="563563"/>
            <a:ext cx="9144000" cy="0"/>
          </a:xfrm>
          <a:prstGeom prst="rect">
            <a:avLst/>
          </a:prstGeom>
          <a:noFill/>
          <a:ln w="9525">
            <a:noFill/>
            <a:miter lim="800000"/>
            <a:headEnd/>
            <a:tailEnd/>
          </a:ln>
          <a:effectLst/>
        </p:spPr>
        <p:txBody>
          <a:bodyPr wrap="none" anchor="ctr">
            <a:spAutoFit/>
          </a:bodyPr>
          <a:lstStyle/>
          <a:p>
            <a:endParaRPr lang="it-IT"/>
          </a:p>
        </p:txBody>
      </p:sp>
      <p:pic>
        <p:nvPicPr>
          <p:cNvPr id="6" name="Picture 2">
            <a:extLst>
              <a:ext uri="{FF2B5EF4-FFF2-40B4-BE49-F238E27FC236}">
                <a16:creationId xmlns:a16="http://schemas.microsoft.com/office/drawing/2014/main" id="{2C4EC20A-F607-4ADD-80F6-26A1C3714CA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01336" y="2789099"/>
            <a:ext cx="3333750" cy="22002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15157839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ext Box 2"/>
          <p:cNvSpPr txBox="1">
            <a:spLocks noChangeArrowheads="1"/>
          </p:cNvSpPr>
          <p:nvPr/>
        </p:nvSpPr>
        <p:spPr bwMode="auto">
          <a:xfrm>
            <a:off x="2630590" y="861323"/>
            <a:ext cx="4965700" cy="488950"/>
          </a:xfrm>
          <a:prstGeom prst="rect">
            <a:avLst/>
          </a:prstGeom>
          <a:noFill/>
          <a:ln w="9525">
            <a:noFill/>
            <a:miter lim="800000"/>
            <a:headEnd/>
            <a:tailEnd/>
          </a:ln>
        </p:spPr>
        <p:txBody>
          <a:bodyPr wrap="none">
            <a:spAutoFit/>
          </a:bodyPr>
          <a:lstStyle/>
          <a:p>
            <a:r>
              <a:rPr lang="it-IT" sz="2600" b="1" dirty="0">
                <a:solidFill>
                  <a:srgbClr val="FF0000"/>
                </a:solidFill>
              </a:rPr>
              <a:t>REATTORE AGITATO A PALE</a:t>
            </a:r>
          </a:p>
        </p:txBody>
      </p:sp>
      <p:sp>
        <p:nvSpPr>
          <p:cNvPr id="22531" name="Text Box 3"/>
          <p:cNvSpPr txBox="1">
            <a:spLocks noChangeArrowheads="1"/>
          </p:cNvSpPr>
          <p:nvPr/>
        </p:nvSpPr>
        <p:spPr bwMode="auto">
          <a:xfrm>
            <a:off x="8459788" y="6400800"/>
            <a:ext cx="336550" cy="457200"/>
          </a:xfrm>
          <a:prstGeom prst="rect">
            <a:avLst/>
          </a:prstGeom>
          <a:noFill/>
          <a:ln w="9525">
            <a:noFill/>
            <a:miter lim="800000"/>
            <a:headEnd/>
            <a:tailEnd/>
          </a:ln>
        </p:spPr>
        <p:txBody>
          <a:bodyPr wrap="none">
            <a:spAutoFit/>
          </a:bodyPr>
          <a:lstStyle/>
          <a:p>
            <a:fld id="{2172E220-0E5E-4288-8C8D-3F99A1CEFDFB}" type="slidenum">
              <a:rPr lang="it-IT"/>
              <a:pPr/>
              <a:t>19</a:t>
            </a:fld>
            <a:endParaRPr lang="it-IT"/>
          </a:p>
        </p:txBody>
      </p:sp>
      <p:sp>
        <p:nvSpPr>
          <p:cNvPr id="22532" name="Rectangle 17"/>
          <p:cNvSpPr>
            <a:spLocks noChangeArrowheads="1"/>
          </p:cNvSpPr>
          <p:nvPr/>
        </p:nvSpPr>
        <p:spPr bwMode="auto">
          <a:xfrm>
            <a:off x="218114" y="658131"/>
            <a:ext cx="8120543" cy="2123658"/>
          </a:xfrm>
          <a:prstGeom prst="rect">
            <a:avLst/>
          </a:prstGeom>
          <a:noFill/>
          <a:ln w="9525">
            <a:noFill/>
            <a:miter lim="800000"/>
            <a:headEnd/>
            <a:tailEnd/>
          </a:ln>
        </p:spPr>
        <p:txBody>
          <a:bodyPr wrap="square" anchor="ctr">
            <a:spAutoFit/>
          </a:bodyPr>
          <a:lstStyle/>
          <a:p>
            <a:pPr algn="just"/>
            <a:endParaRPr lang="it-IT" sz="2200" b="1" i="1" u="sng" dirty="0">
              <a:solidFill>
                <a:srgbClr val="000000"/>
              </a:solidFill>
              <a:cs typeface="Times New Roman" pitchFamily="18" charset="0"/>
            </a:endParaRPr>
          </a:p>
          <a:p>
            <a:pPr algn="just"/>
            <a:endParaRPr lang="it-IT" sz="2200" b="1" i="1" u="sng" dirty="0">
              <a:solidFill>
                <a:srgbClr val="000000"/>
              </a:solidFill>
              <a:cs typeface="Times New Roman" pitchFamily="18" charset="0"/>
            </a:endParaRPr>
          </a:p>
          <a:p>
            <a:pPr algn="just"/>
            <a:endParaRPr lang="it-IT" sz="2200" b="1" i="1" u="sng" dirty="0">
              <a:solidFill>
                <a:srgbClr val="000000"/>
              </a:solidFill>
              <a:cs typeface="Times New Roman" pitchFamily="18" charset="0"/>
            </a:endParaRPr>
          </a:p>
          <a:p>
            <a:pPr algn="just"/>
            <a:r>
              <a:rPr lang="it-IT" sz="2200" b="1" i="1" u="sng" dirty="0">
                <a:solidFill>
                  <a:srgbClr val="000000"/>
                </a:solidFill>
                <a:cs typeface="Times New Roman" pitchFamily="18" charset="0"/>
              </a:rPr>
              <a:t>Esercizio 66.</a:t>
            </a:r>
            <a:r>
              <a:rPr lang="it-IT" sz="2200" i="1" dirty="0">
                <a:solidFill>
                  <a:srgbClr val="000000"/>
                </a:solidFill>
                <a:cs typeface="Times New Roman" pitchFamily="18" charset="0"/>
              </a:rPr>
              <a:t> Un reattore cilindrico ha </a:t>
            </a:r>
            <a:r>
              <a:rPr lang="it-IT" sz="2200" i="1" dirty="0" err="1">
                <a:solidFill>
                  <a:srgbClr val="000000"/>
                </a:solidFill>
                <a:cs typeface="Times New Roman" pitchFamily="18" charset="0"/>
              </a:rPr>
              <a:t>H</a:t>
            </a:r>
            <a:r>
              <a:rPr lang="it-IT" sz="2200" i="1" baseline="-30000" dirty="0" err="1">
                <a:solidFill>
                  <a:srgbClr val="000000"/>
                </a:solidFill>
                <a:cs typeface="Times New Roman" pitchFamily="18" charset="0"/>
              </a:rPr>
              <a:t>t</a:t>
            </a:r>
            <a:r>
              <a:rPr lang="it-IT" sz="2200" i="1" baseline="-30000" dirty="0">
                <a:solidFill>
                  <a:srgbClr val="000000"/>
                </a:solidFill>
                <a:cs typeface="Times New Roman" pitchFamily="18" charset="0"/>
              </a:rPr>
              <a:t> </a:t>
            </a:r>
            <a:r>
              <a:rPr lang="it-IT" sz="2200" i="1" dirty="0">
                <a:solidFill>
                  <a:srgbClr val="000000"/>
                </a:solidFill>
                <a:cs typeface="Times New Roman" pitchFamily="18" charset="0"/>
              </a:rPr>
              <a:t>= 5,5 m, </a:t>
            </a:r>
            <a:r>
              <a:rPr lang="it-IT" sz="2200" i="1" dirty="0" err="1">
                <a:solidFill>
                  <a:srgbClr val="000000"/>
                </a:solidFill>
                <a:cs typeface="Times New Roman" pitchFamily="18" charset="0"/>
              </a:rPr>
              <a:t>D</a:t>
            </a:r>
            <a:r>
              <a:rPr lang="it-IT" sz="2200" i="1" baseline="-30000" dirty="0" err="1">
                <a:solidFill>
                  <a:srgbClr val="000000"/>
                </a:solidFill>
                <a:cs typeface="Times New Roman" pitchFamily="18" charset="0"/>
              </a:rPr>
              <a:t>t</a:t>
            </a:r>
            <a:r>
              <a:rPr lang="it-IT" sz="2200" i="1" dirty="0">
                <a:solidFill>
                  <a:srgbClr val="000000"/>
                </a:solidFill>
                <a:cs typeface="Times New Roman" pitchFamily="18" charset="0"/>
              </a:rPr>
              <a:t> = 5 m. Il volume di liquido è 70 % del volume totale. Calcolare il volume del reattore ed il volume di liquido. </a:t>
            </a:r>
          </a:p>
        </p:txBody>
      </p:sp>
      <p:sp>
        <p:nvSpPr>
          <p:cNvPr id="22535" name="Rectangle 7"/>
          <p:cNvSpPr>
            <a:spLocks noChangeArrowheads="1"/>
          </p:cNvSpPr>
          <p:nvPr/>
        </p:nvSpPr>
        <p:spPr bwMode="auto">
          <a:xfrm>
            <a:off x="0" y="563563"/>
            <a:ext cx="9144000" cy="0"/>
          </a:xfrm>
          <a:prstGeom prst="rect">
            <a:avLst/>
          </a:prstGeom>
          <a:noFill/>
          <a:ln w="9525">
            <a:noFill/>
            <a:miter lim="800000"/>
            <a:headEnd/>
            <a:tailEnd/>
          </a:ln>
          <a:effectLst/>
        </p:spPr>
        <p:txBody>
          <a:bodyPr wrap="none" anchor="ctr">
            <a:spAutoFit/>
          </a:bodyPr>
          <a:lstStyle/>
          <a:p>
            <a:endParaRPr lang="it-IT"/>
          </a:p>
        </p:txBody>
      </p:sp>
      <p:sp>
        <p:nvSpPr>
          <p:cNvPr id="7" name="CasellaDiTesto 6">
            <a:extLst>
              <a:ext uri="{FF2B5EF4-FFF2-40B4-BE49-F238E27FC236}">
                <a16:creationId xmlns:a16="http://schemas.microsoft.com/office/drawing/2014/main" id="{939DD782-2FF0-45F1-BC59-77DE277E6854}"/>
              </a:ext>
            </a:extLst>
          </p:cNvPr>
          <p:cNvSpPr txBox="1"/>
          <p:nvPr/>
        </p:nvSpPr>
        <p:spPr>
          <a:xfrm>
            <a:off x="218113" y="2984981"/>
            <a:ext cx="5243119" cy="1200329"/>
          </a:xfrm>
          <a:prstGeom prst="rect">
            <a:avLst/>
          </a:prstGeom>
          <a:noFill/>
        </p:spPr>
        <p:txBody>
          <a:bodyPr wrap="square">
            <a:spAutoFit/>
          </a:bodyPr>
          <a:lstStyle/>
          <a:p>
            <a:r>
              <a:rPr lang="it-IT" b="0" i="0" dirty="0">
                <a:solidFill>
                  <a:srgbClr val="FF0000"/>
                </a:solidFill>
                <a:effectLst/>
                <a:latin typeface="arial" panose="020B0604020202020204" pitchFamily="34" charset="0"/>
              </a:rPr>
              <a:t>V=</a:t>
            </a:r>
            <a:r>
              <a:rPr lang="el-GR" b="0" i="0" dirty="0">
                <a:solidFill>
                  <a:srgbClr val="FF0000"/>
                </a:solidFill>
                <a:effectLst/>
                <a:latin typeface="arial" panose="020B0604020202020204" pitchFamily="34" charset="0"/>
              </a:rPr>
              <a:t>π</a:t>
            </a:r>
            <a:r>
              <a:rPr lang="it-IT" b="0" i="0" dirty="0">
                <a:solidFill>
                  <a:srgbClr val="FF0000"/>
                </a:solidFill>
                <a:effectLst/>
                <a:latin typeface="arial" panose="020B0604020202020204" pitchFamily="34" charset="0"/>
              </a:rPr>
              <a:t>r</a:t>
            </a:r>
            <a:r>
              <a:rPr lang="it-IT" b="0" i="0" baseline="30000" dirty="0">
                <a:solidFill>
                  <a:srgbClr val="FF0000"/>
                </a:solidFill>
                <a:effectLst/>
                <a:latin typeface="arial" panose="020B0604020202020204" pitchFamily="34" charset="0"/>
              </a:rPr>
              <a:t>2</a:t>
            </a:r>
            <a:r>
              <a:rPr lang="it-IT" b="0" i="0" dirty="0">
                <a:solidFill>
                  <a:srgbClr val="FF0000"/>
                </a:solidFill>
                <a:effectLst/>
                <a:latin typeface="arial" panose="020B0604020202020204" pitchFamily="34" charset="0"/>
              </a:rPr>
              <a:t>h =</a:t>
            </a:r>
            <a:r>
              <a:rPr lang="el-GR" b="0" i="0" dirty="0">
                <a:solidFill>
                  <a:srgbClr val="FF0000"/>
                </a:solidFill>
                <a:effectLst/>
                <a:latin typeface="arial" panose="020B0604020202020204" pitchFamily="34" charset="0"/>
              </a:rPr>
              <a:t> π</a:t>
            </a:r>
            <a:r>
              <a:rPr lang="it-IT" b="0" i="0" dirty="0">
                <a:solidFill>
                  <a:srgbClr val="FF0000"/>
                </a:solidFill>
                <a:effectLst/>
                <a:latin typeface="arial" panose="020B0604020202020204" pitchFamily="34" charset="0"/>
              </a:rPr>
              <a:t>(</a:t>
            </a:r>
            <a:r>
              <a:rPr lang="it-IT" b="0" i="0" dirty="0" err="1">
                <a:solidFill>
                  <a:srgbClr val="FF0000"/>
                </a:solidFill>
                <a:effectLst/>
                <a:latin typeface="arial" panose="020B0604020202020204" pitchFamily="34" charset="0"/>
              </a:rPr>
              <a:t>Dt</a:t>
            </a:r>
            <a:r>
              <a:rPr lang="it-IT" b="0" i="0" dirty="0">
                <a:solidFill>
                  <a:srgbClr val="FF0000"/>
                </a:solidFill>
                <a:effectLst/>
                <a:latin typeface="arial" panose="020B0604020202020204" pitchFamily="34" charset="0"/>
              </a:rPr>
              <a:t>/2)</a:t>
            </a:r>
            <a:r>
              <a:rPr lang="it-IT" b="0" i="0" baseline="30000" dirty="0">
                <a:solidFill>
                  <a:srgbClr val="FF0000"/>
                </a:solidFill>
                <a:effectLst/>
                <a:latin typeface="arial" panose="020B0604020202020204" pitchFamily="34" charset="0"/>
              </a:rPr>
              <a:t>2</a:t>
            </a:r>
            <a:r>
              <a:rPr lang="it-IT" dirty="0">
                <a:solidFill>
                  <a:srgbClr val="FF0000"/>
                </a:solidFill>
                <a:latin typeface="arial" panose="020B0604020202020204" pitchFamily="34" charset="0"/>
              </a:rPr>
              <a:t>Ht = </a:t>
            </a:r>
            <a:r>
              <a:rPr lang="el-GR" b="0" i="0" dirty="0">
                <a:solidFill>
                  <a:srgbClr val="FF0000"/>
                </a:solidFill>
                <a:effectLst/>
                <a:latin typeface="arial" panose="020B0604020202020204" pitchFamily="34" charset="0"/>
              </a:rPr>
              <a:t>π</a:t>
            </a:r>
            <a:r>
              <a:rPr lang="it-IT" b="0" i="0" dirty="0">
                <a:solidFill>
                  <a:srgbClr val="FF0000"/>
                </a:solidFill>
                <a:effectLst/>
                <a:latin typeface="arial" panose="020B0604020202020204" pitchFamily="34" charset="0"/>
              </a:rPr>
              <a:t>*(2,5)</a:t>
            </a:r>
            <a:r>
              <a:rPr lang="it-IT" b="0" i="0" baseline="30000" dirty="0">
                <a:solidFill>
                  <a:srgbClr val="FF0000"/>
                </a:solidFill>
                <a:effectLst/>
                <a:latin typeface="arial" panose="020B0604020202020204" pitchFamily="34" charset="0"/>
              </a:rPr>
              <a:t> 2 </a:t>
            </a:r>
            <a:r>
              <a:rPr lang="it-IT" b="0" i="0" dirty="0">
                <a:solidFill>
                  <a:srgbClr val="FF0000"/>
                </a:solidFill>
                <a:effectLst/>
                <a:latin typeface="arial" panose="020B0604020202020204" pitchFamily="34" charset="0"/>
              </a:rPr>
              <a:t>* 5,5 = 107,99 m</a:t>
            </a:r>
            <a:r>
              <a:rPr lang="it-IT" b="0" i="0" baseline="30000" dirty="0">
                <a:solidFill>
                  <a:srgbClr val="FF0000"/>
                </a:solidFill>
                <a:effectLst/>
                <a:latin typeface="arial" panose="020B0604020202020204" pitchFamily="34" charset="0"/>
              </a:rPr>
              <a:t>3</a:t>
            </a:r>
          </a:p>
          <a:p>
            <a:endParaRPr lang="it-IT" baseline="30000" dirty="0">
              <a:solidFill>
                <a:srgbClr val="FF0000"/>
              </a:solidFill>
              <a:latin typeface="arial" panose="020B0604020202020204" pitchFamily="34" charset="0"/>
            </a:endParaRPr>
          </a:p>
          <a:p>
            <a:endParaRPr lang="it-IT" b="0" i="0" baseline="30000" dirty="0">
              <a:solidFill>
                <a:srgbClr val="FF0000"/>
              </a:solidFill>
              <a:effectLst/>
              <a:latin typeface="arial" panose="020B0604020202020204" pitchFamily="34" charset="0"/>
            </a:endParaRPr>
          </a:p>
          <a:p>
            <a:endParaRPr lang="it-IT" baseline="30000" dirty="0">
              <a:solidFill>
                <a:srgbClr val="FF0000"/>
              </a:solidFill>
              <a:latin typeface="arial" panose="020B0604020202020204" pitchFamily="34" charset="0"/>
            </a:endParaRPr>
          </a:p>
          <a:p>
            <a:r>
              <a:rPr lang="it-IT" b="0" i="0" dirty="0">
                <a:solidFill>
                  <a:srgbClr val="FF0000"/>
                </a:solidFill>
                <a:effectLst/>
                <a:latin typeface="arial" panose="020B0604020202020204" pitchFamily="34" charset="0"/>
              </a:rPr>
              <a:t>Volume liquido = 107,99 * 0,70 = 75, 59 m</a:t>
            </a:r>
            <a:r>
              <a:rPr lang="it-IT" b="0" i="0" baseline="30000" dirty="0">
                <a:solidFill>
                  <a:srgbClr val="FF0000"/>
                </a:solidFill>
                <a:effectLst/>
                <a:latin typeface="arial" panose="020B0604020202020204" pitchFamily="34" charset="0"/>
              </a:rPr>
              <a:t>3</a:t>
            </a:r>
            <a:r>
              <a:rPr lang="it-IT" b="0" i="0" dirty="0">
                <a:solidFill>
                  <a:srgbClr val="FF0000"/>
                </a:solidFill>
                <a:effectLst/>
                <a:latin typeface="arial" panose="020B0604020202020204" pitchFamily="34" charset="0"/>
              </a:rPr>
              <a:t> </a:t>
            </a:r>
            <a:r>
              <a:rPr lang="it-IT" dirty="0">
                <a:solidFill>
                  <a:srgbClr val="FF0000"/>
                </a:solidFill>
                <a:latin typeface="arial" panose="020B0604020202020204" pitchFamily="34" charset="0"/>
              </a:rPr>
              <a:t> </a:t>
            </a:r>
            <a:r>
              <a:rPr lang="it-IT" b="0" i="0" dirty="0">
                <a:solidFill>
                  <a:srgbClr val="FF0000"/>
                </a:solidFill>
                <a:effectLst/>
                <a:latin typeface="arial" panose="020B0604020202020204" pitchFamily="34" charset="0"/>
              </a:rPr>
              <a:t> </a:t>
            </a:r>
            <a:endParaRPr lang="it-IT" dirty="0"/>
          </a:p>
        </p:txBody>
      </p:sp>
      <p:pic>
        <p:nvPicPr>
          <p:cNvPr id="8" name="Picture 2">
            <a:extLst>
              <a:ext uri="{FF2B5EF4-FFF2-40B4-BE49-F238E27FC236}">
                <a16:creationId xmlns:a16="http://schemas.microsoft.com/office/drawing/2014/main" id="{3617AAA3-6602-4495-8F56-BEFC0076396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294313" y="2781789"/>
            <a:ext cx="3333750" cy="22002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0441000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fade">
                                      <p:cBhvr>
                                        <p:cTn id="7" dur="500"/>
                                        <p:tgtEl>
                                          <p:spTgt spid="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7">
                                            <p:txEl>
                                              <p:pRg st="4" end="4"/>
                                            </p:txEl>
                                          </p:spTgt>
                                        </p:tgtEl>
                                        <p:attrNameLst>
                                          <p:attrName>style.visibility</p:attrName>
                                        </p:attrNameLst>
                                      </p:cBhvr>
                                      <p:to>
                                        <p:strVal val="visible"/>
                                      </p:to>
                                    </p:set>
                                    <p:animEffect transition="in" filter="fade">
                                      <p:cBhvr>
                                        <p:cTn id="12" dur="500"/>
                                        <p:tgtEl>
                                          <p:spTgt spid="7">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5330" name="Text Box 2"/>
          <p:cNvSpPr txBox="1">
            <a:spLocks noChangeArrowheads="1"/>
          </p:cNvSpPr>
          <p:nvPr/>
        </p:nvSpPr>
        <p:spPr bwMode="auto">
          <a:xfrm>
            <a:off x="8459788" y="6400800"/>
            <a:ext cx="488950" cy="457200"/>
          </a:xfrm>
          <a:prstGeom prst="rect">
            <a:avLst/>
          </a:prstGeom>
          <a:noFill/>
          <a:ln w="9525">
            <a:noFill/>
            <a:miter lim="800000"/>
            <a:headEnd/>
            <a:tailEnd/>
          </a:ln>
          <a:effectLst/>
        </p:spPr>
        <p:txBody>
          <a:bodyPr wrap="none">
            <a:spAutoFit/>
          </a:bodyPr>
          <a:lstStyle/>
          <a:p>
            <a:fld id="{1FDBAFD9-D333-471D-828F-1204361DA835}" type="slidenum">
              <a:rPr lang="it-IT"/>
              <a:pPr/>
              <a:t>2</a:t>
            </a:fld>
            <a:endParaRPr lang="it-IT"/>
          </a:p>
        </p:txBody>
      </p:sp>
      <p:sp>
        <p:nvSpPr>
          <p:cNvPr id="995331" name="Rectangle 3"/>
          <p:cNvSpPr>
            <a:spLocks noChangeArrowheads="1"/>
          </p:cNvSpPr>
          <p:nvPr/>
        </p:nvSpPr>
        <p:spPr bwMode="auto">
          <a:xfrm>
            <a:off x="135730" y="1290637"/>
            <a:ext cx="8923338" cy="4585871"/>
          </a:xfrm>
          <a:prstGeom prst="rect">
            <a:avLst/>
          </a:prstGeom>
          <a:noFill/>
          <a:ln w="9525">
            <a:noFill/>
            <a:miter lim="800000"/>
            <a:headEnd/>
            <a:tailEnd/>
          </a:ln>
          <a:effectLst/>
        </p:spPr>
        <p:txBody>
          <a:bodyPr wrap="square">
            <a:spAutoFit/>
          </a:bodyPr>
          <a:lstStyle/>
          <a:p>
            <a:pPr algn="just"/>
            <a:r>
              <a:rPr lang="it-IT" b="1" dirty="0">
                <a:solidFill>
                  <a:srgbClr val="FF0000"/>
                </a:solidFill>
              </a:rPr>
              <a:t>Presenza di soluto nel liquido del reattore.</a:t>
            </a:r>
            <a:r>
              <a:rPr lang="it-IT" b="1" dirty="0"/>
              <a:t> Si è già detto che la presenza di composti polari diminuisce la solubilità di ossigeno nel reattore. </a:t>
            </a:r>
          </a:p>
          <a:p>
            <a:pPr algn="just"/>
            <a:r>
              <a:rPr lang="it-IT" b="1" dirty="0"/>
              <a:t>Proviamo a verificarlo nei risultati del seguente esercizio.</a:t>
            </a:r>
          </a:p>
          <a:p>
            <a:pPr algn="just"/>
            <a:endParaRPr lang="it-IT" b="1" dirty="0"/>
          </a:p>
          <a:p>
            <a:pPr algn="just"/>
            <a:r>
              <a:rPr lang="it-IT" sz="2200" b="1" i="1" u="sng" dirty="0">
                <a:solidFill>
                  <a:srgbClr val="000000"/>
                </a:solidFill>
                <a:cs typeface="Times New Roman" pitchFamily="18" charset="0"/>
              </a:rPr>
              <a:t>Esercizio 56</a:t>
            </a:r>
            <a:r>
              <a:rPr lang="it-IT" sz="2200" b="1" i="1" dirty="0">
                <a:solidFill>
                  <a:srgbClr val="000000"/>
                </a:solidFill>
                <a:cs typeface="Times New Roman" pitchFamily="18" charset="0"/>
              </a:rPr>
              <a:t>. Assumendo che l’aria contenga il 21 % di ossigeno, calcolare la solubilità di O</a:t>
            </a:r>
            <a:r>
              <a:rPr lang="it-IT" sz="2200" b="1" i="1" baseline="-30000" dirty="0">
                <a:solidFill>
                  <a:srgbClr val="000000"/>
                </a:solidFill>
                <a:cs typeface="Times New Roman" pitchFamily="18" charset="0"/>
              </a:rPr>
              <a:t>2</a:t>
            </a:r>
            <a:r>
              <a:rPr lang="it-IT" sz="2200" b="1" i="1" dirty="0">
                <a:solidFill>
                  <a:srgbClr val="000000"/>
                </a:solidFill>
                <a:cs typeface="Times New Roman" pitchFamily="18" charset="0"/>
              </a:rPr>
              <a:t> usando aria nelle seguenti soluzioni di NaCl.</a:t>
            </a:r>
            <a:r>
              <a:rPr lang="it-IT" sz="2200" b="1" i="1" u="sng" dirty="0">
                <a:solidFill>
                  <a:srgbClr val="000000"/>
                </a:solidFill>
                <a:cs typeface="Times New Roman" pitchFamily="18" charset="0"/>
              </a:rPr>
              <a:t> </a:t>
            </a:r>
            <a:endParaRPr lang="it-IT" sz="2200" b="1" i="1" dirty="0">
              <a:solidFill>
                <a:srgbClr val="000000"/>
              </a:solidFill>
              <a:cs typeface="Times New Roman" pitchFamily="18" charset="0"/>
            </a:endParaRPr>
          </a:p>
          <a:p>
            <a:pPr algn="just"/>
            <a:endParaRPr lang="it-IT" sz="2200" b="1" i="1" dirty="0">
              <a:solidFill>
                <a:srgbClr val="000000"/>
              </a:solidFill>
              <a:cs typeface="Times New Roman" pitchFamily="18" charset="0"/>
            </a:endParaRPr>
          </a:p>
          <a:p>
            <a:pPr algn="just"/>
            <a:endParaRPr lang="it-IT" sz="2200" b="1" i="1" dirty="0">
              <a:solidFill>
                <a:srgbClr val="000000"/>
              </a:solidFill>
              <a:cs typeface="Times New Roman" pitchFamily="18" charset="0"/>
            </a:endParaRPr>
          </a:p>
          <a:p>
            <a:pPr algn="just"/>
            <a:endParaRPr lang="it-IT" sz="2200" b="1" i="1" dirty="0">
              <a:solidFill>
                <a:srgbClr val="000000"/>
              </a:solidFill>
              <a:cs typeface="Times New Roman" pitchFamily="18" charset="0"/>
            </a:endParaRPr>
          </a:p>
          <a:p>
            <a:pPr algn="just"/>
            <a:endParaRPr lang="it-IT" sz="2200" b="1" i="1" dirty="0">
              <a:solidFill>
                <a:srgbClr val="000000"/>
              </a:solidFill>
              <a:cs typeface="Times New Roman" pitchFamily="18" charset="0"/>
            </a:endParaRPr>
          </a:p>
          <a:p>
            <a:pPr algn="just"/>
            <a:endParaRPr lang="it-IT" sz="2200" b="1" i="1" dirty="0">
              <a:solidFill>
                <a:srgbClr val="000000"/>
              </a:solidFill>
              <a:cs typeface="Times New Roman" pitchFamily="18" charset="0"/>
            </a:endParaRPr>
          </a:p>
          <a:p>
            <a:pPr algn="just"/>
            <a:endParaRPr lang="it-IT" sz="2200" b="1" i="1" dirty="0">
              <a:solidFill>
                <a:srgbClr val="000000"/>
              </a:solidFill>
              <a:cs typeface="Times New Roman" pitchFamily="18" charset="0"/>
            </a:endParaRPr>
          </a:p>
          <a:p>
            <a:pPr algn="just"/>
            <a:endParaRPr lang="it-IT" sz="2200" b="1" i="1" dirty="0">
              <a:solidFill>
                <a:srgbClr val="000000"/>
              </a:solidFill>
              <a:cs typeface="Times New Roman" pitchFamily="18" charset="0"/>
            </a:endParaRPr>
          </a:p>
          <a:p>
            <a:pPr algn="just"/>
            <a:endParaRPr lang="it-IT" sz="2200" b="1" i="1" dirty="0">
              <a:solidFill>
                <a:srgbClr val="000000"/>
              </a:solidFill>
              <a:cs typeface="Times New Roman" pitchFamily="18" charset="0"/>
            </a:endParaRPr>
          </a:p>
        </p:txBody>
      </p:sp>
      <p:sp>
        <p:nvSpPr>
          <p:cNvPr id="995332" name="Text Box 4"/>
          <p:cNvSpPr txBox="1">
            <a:spLocks noChangeArrowheads="1"/>
          </p:cNvSpPr>
          <p:nvPr/>
        </p:nvSpPr>
        <p:spPr bwMode="auto">
          <a:xfrm>
            <a:off x="433387" y="833437"/>
            <a:ext cx="8328025" cy="457200"/>
          </a:xfrm>
          <a:prstGeom prst="rect">
            <a:avLst/>
          </a:prstGeom>
          <a:noFill/>
          <a:ln w="9525">
            <a:noFill/>
            <a:miter lim="800000"/>
            <a:headEnd/>
            <a:tailEnd/>
          </a:ln>
          <a:effectLst/>
        </p:spPr>
        <p:txBody>
          <a:bodyPr wrap="none">
            <a:spAutoFit/>
          </a:bodyPr>
          <a:lstStyle/>
          <a:p>
            <a:pPr algn="ctr"/>
            <a:r>
              <a:rPr lang="it-IT" b="1" dirty="0">
                <a:solidFill>
                  <a:srgbClr val="FF0000"/>
                </a:solidFill>
                <a:cs typeface="Times New Roman" pitchFamily="18" charset="0"/>
              </a:rPr>
              <a:t>Fattori che influenzano il termine C</a:t>
            </a:r>
            <a:r>
              <a:rPr lang="it-IT" b="1" baseline="30000" dirty="0">
                <a:solidFill>
                  <a:srgbClr val="FF0000"/>
                </a:solidFill>
                <a:cs typeface="Times New Roman" pitchFamily="18" charset="0"/>
              </a:rPr>
              <a:t>*</a:t>
            </a:r>
            <a:r>
              <a:rPr lang="it-IT" b="1" baseline="-30000" dirty="0">
                <a:solidFill>
                  <a:srgbClr val="FF0000"/>
                </a:solidFill>
                <a:cs typeface="Times New Roman" pitchFamily="18" charset="0"/>
              </a:rPr>
              <a:t>O</a:t>
            </a:r>
            <a:r>
              <a:rPr lang="it-IT" b="1" dirty="0">
                <a:solidFill>
                  <a:srgbClr val="FF0000"/>
                </a:solidFill>
                <a:cs typeface="Times New Roman" pitchFamily="18" charset="0"/>
              </a:rPr>
              <a:t> – C</a:t>
            </a:r>
            <a:r>
              <a:rPr lang="it-IT" b="1" baseline="-30000" dirty="0">
                <a:solidFill>
                  <a:srgbClr val="FF0000"/>
                </a:solidFill>
                <a:cs typeface="Times New Roman" pitchFamily="18" charset="0"/>
              </a:rPr>
              <a:t>O</a:t>
            </a:r>
            <a:r>
              <a:rPr lang="it-IT" b="1" dirty="0">
                <a:solidFill>
                  <a:srgbClr val="FF0000"/>
                </a:solidFill>
                <a:cs typeface="Times New Roman" pitchFamily="18" charset="0"/>
              </a:rPr>
              <a:t> nell’equazione (69)</a:t>
            </a:r>
            <a:endParaRPr lang="it-IT" sz="2800" b="1" dirty="0">
              <a:solidFill>
                <a:srgbClr val="FF0000"/>
              </a:solidFill>
            </a:endParaRPr>
          </a:p>
        </p:txBody>
      </p:sp>
      <p:sp>
        <p:nvSpPr>
          <p:cNvPr id="995333" name="Rectangle 5"/>
          <p:cNvSpPr>
            <a:spLocks noChangeArrowheads="1"/>
          </p:cNvSpPr>
          <p:nvPr/>
        </p:nvSpPr>
        <p:spPr bwMode="auto">
          <a:xfrm>
            <a:off x="0" y="0"/>
            <a:ext cx="9144000" cy="0"/>
          </a:xfrm>
          <a:prstGeom prst="rect">
            <a:avLst/>
          </a:prstGeom>
          <a:noFill/>
          <a:ln w="9525">
            <a:noFill/>
            <a:miter lim="800000"/>
            <a:headEnd/>
            <a:tailEnd/>
          </a:ln>
          <a:effectLst/>
        </p:spPr>
        <p:txBody>
          <a:bodyPr wrap="none" anchor="ctr">
            <a:spAutoFit/>
          </a:bodyPr>
          <a:lstStyle/>
          <a:p>
            <a:endParaRPr lang="it-IT"/>
          </a:p>
        </p:txBody>
      </p:sp>
      <p:graphicFrame>
        <p:nvGraphicFramePr>
          <p:cNvPr id="995451" name="Group 123"/>
          <p:cNvGraphicFramePr>
            <a:graphicFrameLocks noGrp="1"/>
          </p:cNvGraphicFramePr>
          <p:nvPr/>
        </p:nvGraphicFramePr>
        <p:xfrm>
          <a:off x="1325693" y="3530517"/>
          <a:ext cx="6210300" cy="1737360"/>
        </p:xfrm>
        <a:graphic>
          <a:graphicData uri="http://schemas.openxmlformats.org/drawingml/2006/table">
            <a:tbl>
              <a:tblPr/>
              <a:tblGrid>
                <a:gridCol w="2070100">
                  <a:extLst>
                    <a:ext uri="{9D8B030D-6E8A-4147-A177-3AD203B41FA5}">
                      <a16:colId xmlns:a16="http://schemas.microsoft.com/office/drawing/2014/main" val="20000"/>
                    </a:ext>
                  </a:extLst>
                </a:gridCol>
                <a:gridCol w="2070100">
                  <a:extLst>
                    <a:ext uri="{9D8B030D-6E8A-4147-A177-3AD203B41FA5}">
                      <a16:colId xmlns:a16="http://schemas.microsoft.com/office/drawing/2014/main" val="20001"/>
                    </a:ext>
                  </a:extLst>
                </a:gridCol>
                <a:gridCol w="2070100">
                  <a:extLst>
                    <a:ext uri="{9D8B030D-6E8A-4147-A177-3AD203B41FA5}">
                      <a16:colId xmlns:a16="http://schemas.microsoft.com/office/drawing/2014/main" val="20002"/>
                    </a:ext>
                  </a:extLst>
                </a:gridCol>
              </a:tblGrid>
              <a:tr h="517525">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de-DE" sz="1400" b="0" i="1" u="none" strike="noStrike" cap="none" normalizeH="0" baseline="0">
                          <a:ln>
                            <a:noFill/>
                          </a:ln>
                          <a:solidFill>
                            <a:schemeClr val="tx1"/>
                          </a:solidFill>
                          <a:effectLst/>
                          <a:latin typeface="Times New Roman" pitchFamily="18" charset="0"/>
                          <a:cs typeface="Times New Roman" pitchFamily="18" charset="0"/>
                        </a:rPr>
                        <a:t>NaCl, M</a:t>
                      </a:r>
                      <a:endParaRPr kumimoji="0" lang="de-DE" sz="24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it-IT" sz="1400" b="0" i="1" u="none" strike="noStrike" cap="none" normalizeH="0" baseline="0">
                          <a:ln>
                            <a:noFill/>
                          </a:ln>
                          <a:solidFill>
                            <a:schemeClr val="tx1"/>
                          </a:solidFill>
                          <a:effectLst/>
                          <a:latin typeface="Times New Roman" pitchFamily="18" charset="0"/>
                          <a:cs typeface="Times New Roman" pitchFamily="18" charset="0"/>
                        </a:rPr>
                        <a:t>C</a:t>
                      </a:r>
                      <a:r>
                        <a:rPr kumimoji="0" lang="it-IT" sz="1400" b="0" i="1" u="none" strike="noStrike" cap="none" normalizeH="0" baseline="30000">
                          <a:ln>
                            <a:noFill/>
                          </a:ln>
                          <a:solidFill>
                            <a:schemeClr val="tx1"/>
                          </a:solidFill>
                          <a:effectLst/>
                          <a:latin typeface="Times New Roman" pitchFamily="18" charset="0"/>
                          <a:cs typeface="Times New Roman" pitchFamily="18" charset="0"/>
                        </a:rPr>
                        <a:t>*</a:t>
                      </a:r>
                      <a:r>
                        <a:rPr kumimoji="0" lang="it-IT" sz="1400" b="0" i="1" u="none" strike="noStrike" cap="none" normalizeH="0" baseline="-30000">
                          <a:ln>
                            <a:noFill/>
                          </a:ln>
                          <a:solidFill>
                            <a:schemeClr val="tx1"/>
                          </a:solidFill>
                          <a:effectLst/>
                          <a:latin typeface="Times New Roman" pitchFamily="18" charset="0"/>
                          <a:cs typeface="Times New Roman" pitchFamily="18" charset="0"/>
                        </a:rPr>
                        <a:t>O</a:t>
                      </a:r>
                      <a:r>
                        <a:rPr kumimoji="0" lang="it-IT" sz="1400" b="0" i="1" u="none" strike="noStrike" cap="none" normalizeH="0" baseline="0">
                          <a:ln>
                            <a:noFill/>
                          </a:ln>
                          <a:solidFill>
                            <a:schemeClr val="tx1"/>
                          </a:solidFill>
                          <a:effectLst/>
                          <a:latin typeface="Times New Roman" pitchFamily="18" charset="0"/>
                          <a:cs typeface="Times New Roman" pitchFamily="18" charset="0"/>
                        </a:rPr>
                        <a:t>, mg/l,  usando ossigeno puro a 25 °C</a:t>
                      </a:r>
                      <a:endParaRPr kumimoji="0" lang="it-IT" sz="24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it-IT" sz="1400" b="0" i="1" u="none" strike="noStrike" cap="none" normalizeH="0" baseline="0">
                          <a:ln>
                            <a:noFill/>
                          </a:ln>
                          <a:solidFill>
                            <a:schemeClr val="tx1"/>
                          </a:solidFill>
                          <a:effectLst/>
                          <a:latin typeface="Times New Roman" pitchFamily="18" charset="0"/>
                          <a:cs typeface="Times New Roman" pitchFamily="18" charset="0"/>
                        </a:rPr>
                        <a:t>C</a:t>
                      </a:r>
                      <a:r>
                        <a:rPr kumimoji="0" lang="it-IT" sz="1400" b="0" i="1" u="none" strike="noStrike" cap="none" normalizeH="0" baseline="30000">
                          <a:ln>
                            <a:noFill/>
                          </a:ln>
                          <a:solidFill>
                            <a:schemeClr val="tx1"/>
                          </a:solidFill>
                          <a:effectLst/>
                          <a:latin typeface="Times New Roman" pitchFamily="18" charset="0"/>
                          <a:cs typeface="Times New Roman" pitchFamily="18" charset="0"/>
                        </a:rPr>
                        <a:t>*</a:t>
                      </a:r>
                      <a:r>
                        <a:rPr kumimoji="0" lang="it-IT" sz="1400" b="0" i="1" u="none" strike="noStrike" cap="none" normalizeH="0" baseline="-30000">
                          <a:ln>
                            <a:noFill/>
                          </a:ln>
                          <a:solidFill>
                            <a:schemeClr val="tx1"/>
                          </a:solidFill>
                          <a:effectLst/>
                          <a:latin typeface="Times New Roman" pitchFamily="18" charset="0"/>
                          <a:cs typeface="Times New Roman" pitchFamily="18" charset="0"/>
                        </a:rPr>
                        <a:t>O</a:t>
                      </a:r>
                      <a:r>
                        <a:rPr kumimoji="0" lang="it-IT" sz="1400" b="0" i="1" u="none" strike="noStrike" cap="none" normalizeH="0" baseline="0">
                          <a:ln>
                            <a:noFill/>
                          </a:ln>
                          <a:solidFill>
                            <a:schemeClr val="tx1"/>
                          </a:solidFill>
                          <a:effectLst/>
                          <a:latin typeface="Times New Roman" pitchFamily="18" charset="0"/>
                          <a:cs typeface="Times New Roman" pitchFamily="18" charset="0"/>
                        </a:rPr>
                        <a:t>,mg/l, usando aria </a:t>
                      </a:r>
                      <a:endParaRPr kumimoji="0" lang="it-IT" sz="1200" b="0" i="0" u="none" strike="noStrike" cap="none" normalizeH="0" baseline="0">
                        <a:ln>
                          <a:noFill/>
                        </a:ln>
                        <a:solidFill>
                          <a:schemeClr val="tx1"/>
                        </a:solidFill>
                        <a:effectLst/>
                        <a:latin typeface="Times New Roman" pitchFamily="18" charset="0"/>
                        <a:cs typeface="Times New Roman"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it-IT" sz="1400" b="0" i="1" u="none" strike="noStrike" cap="none" normalizeH="0" baseline="0">
                          <a:ln>
                            <a:noFill/>
                          </a:ln>
                          <a:solidFill>
                            <a:schemeClr val="tx1"/>
                          </a:solidFill>
                          <a:effectLst/>
                          <a:latin typeface="Times New Roman" pitchFamily="18" charset="0"/>
                          <a:cs typeface="Times New Roman" pitchFamily="18" charset="0"/>
                        </a:rPr>
                        <a:t>a 25 °C</a:t>
                      </a:r>
                      <a:endParaRPr kumimoji="0" lang="it-IT" sz="24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304800">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it-IT" sz="1400" b="0" i="1" u="none" strike="noStrike" cap="none" normalizeH="0" baseline="0">
                          <a:ln>
                            <a:noFill/>
                          </a:ln>
                          <a:solidFill>
                            <a:schemeClr val="tx1"/>
                          </a:solidFill>
                          <a:effectLst/>
                          <a:latin typeface="Times New Roman" pitchFamily="18" charset="0"/>
                          <a:cs typeface="Times New Roman" pitchFamily="18" charset="0"/>
                        </a:rPr>
                        <a:t>0</a:t>
                      </a:r>
                      <a:endParaRPr kumimoji="0" lang="it-IT" sz="24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it-IT" sz="1400" b="0" i="1" u="none" strike="noStrike" cap="none" normalizeH="0" baseline="0" dirty="0">
                          <a:ln>
                            <a:noFill/>
                          </a:ln>
                          <a:solidFill>
                            <a:schemeClr val="tx1"/>
                          </a:solidFill>
                          <a:effectLst/>
                          <a:latin typeface="Times New Roman" pitchFamily="18" charset="0"/>
                          <a:cs typeface="Times New Roman" pitchFamily="18" charset="0"/>
                        </a:rPr>
                        <a:t>40,32</a:t>
                      </a:r>
                      <a:endParaRPr kumimoji="0" lang="it-IT" sz="2400" b="0" i="0" u="none" strike="noStrike" cap="none" normalizeH="0" baseline="0" dirty="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it-IT" sz="1400" b="0" i="0" u="none" strike="noStrike" cap="none" normalizeH="0" baseline="0" dirty="0">
                          <a:ln>
                            <a:noFill/>
                          </a:ln>
                          <a:solidFill>
                            <a:schemeClr val="tx1"/>
                          </a:solidFill>
                          <a:effectLst/>
                          <a:latin typeface="Times New Roman" pitchFamily="18" charset="0"/>
                        </a:rPr>
                        <a:t>8,47</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304800">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it-IT" sz="1400" b="0" i="1" u="none" strike="noStrike" cap="none" normalizeH="0" baseline="0">
                          <a:ln>
                            <a:noFill/>
                          </a:ln>
                          <a:solidFill>
                            <a:schemeClr val="tx1"/>
                          </a:solidFill>
                          <a:effectLst/>
                          <a:latin typeface="Times New Roman" pitchFamily="18" charset="0"/>
                          <a:cs typeface="Times New Roman" pitchFamily="18" charset="0"/>
                        </a:rPr>
                        <a:t>0,5</a:t>
                      </a:r>
                      <a:endParaRPr kumimoji="0" lang="it-IT" sz="24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it-IT" sz="1400" b="0" i="1" u="none" strike="noStrike" cap="none" normalizeH="0" baseline="0">
                          <a:ln>
                            <a:noFill/>
                          </a:ln>
                          <a:solidFill>
                            <a:schemeClr val="tx1"/>
                          </a:solidFill>
                          <a:effectLst/>
                          <a:latin typeface="Times New Roman" pitchFamily="18" charset="0"/>
                          <a:cs typeface="Times New Roman" pitchFamily="18" charset="0"/>
                        </a:rPr>
                        <a:t>34,24</a:t>
                      </a:r>
                      <a:endParaRPr kumimoji="0" lang="it-IT" sz="24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it-IT" sz="1400" b="0" i="0" u="none" strike="noStrike" cap="none" normalizeH="0" baseline="0" dirty="0">
                          <a:ln>
                            <a:noFill/>
                          </a:ln>
                          <a:solidFill>
                            <a:schemeClr val="tx1"/>
                          </a:solidFill>
                          <a:effectLst/>
                          <a:latin typeface="Times New Roman" pitchFamily="18" charset="0"/>
                        </a:rPr>
                        <a:t>7,19</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304800">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it-IT" sz="1400" b="0" i="1" u="none" strike="noStrike" cap="none" normalizeH="0" baseline="0">
                          <a:ln>
                            <a:noFill/>
                          </a:ln>
                          <a:solidFill>
                            <a:schemeClr val="tx1"/>
                          </a:solidFill>
                          <a:effectLst/>
                          <a:latin typeface="Times New Roman" pitchFamily="18" charset="0"/>
                          <a:cs typeface="Times New Roman" pitchFamily="18" charset="0"/>
                        </a:rPr>
                        <a:t>1</a:t>
                      </a:r>
                      <a:endParaRPr kumimoji="0" lang="it-IT" sz="24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it-IT" sz="1400" b="0" i="1" u="none" strike="noStrike" cap="none" normalizeH="0" baseline="0">
                          <a:ln>
                            <a:noFill/>
                          </a:ln>
                          <a:solidFill>
                            <a:schemeClr val="tx1"/>
                          </a:solidFill>
                          <a:effectLst/>
                          <a:latin typeface="Times New Roman" pitchFamily="18" charset="0"/>
                          <a:cs typeface="Times New Roman" pitchFamily="18" charset="0"/>
                        </a:rPr>
                        <a:t>28,48</a:t>
                      </a:r>
                      <a:endParaRPr kumimoji="0" lang="it-IT" sz="24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it-IT" sz="1400" b="0" i="0" u="none" strike="noStrike" cap="none" normalizeH="0" baseline="0" dirty="0">
                          <a:ln>
                            <a:noFill/>
                          </a:ln>
                          <a:solidFill>
                            <a:schemeClr val="tx1"/>
                          </a:solidFill>
                          <a:effectLst/>
                          <a:latin typeface="Times New Roman" pitchFamily="18" charset="0"/>
                        </a:rPr>
                        <a:t>5,98</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304800">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it-IT" sz="1400" b="0" i="1" u="none" strike="noStrike" cap="none" normalizeH="0" baseline="0">
                          <a:ln>
                            <a:noFill/>
                          </a:ln>
                          <a:solidFill>
                            <a:schemeClr val="tx1"/>
                          </a:solidFill>
                          <a:effectLst/>
                          <a:latin typeface="Times New Roman" pitchFamily="18" charset="0"/>
                          <a:cs typeface="Times New Roman" pitchFamily="18" charset="0"/>
                        </a:rPr>
                        <a:t>2</a:t>
                      </a:r>
                      <a:endParaRPr kumimoji="0" lang="it-IT" sz="24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it-IT" sz="1400" b="0" i="1" u="none" strike="noStrike" cap="none" normalizeH="0" baseline="0">
                          <a:ln>
                            <a:noFill/>
                          </a:ln>
                          <a:solidFill>
                            <a:schemeClr val="tx1"/>
                          </a:solidFill>
                          <a:effectLst/>
                          <a:latin typeface="Times New Roman" pitchFamily="18" charset="0"/>
                          <a:cs typeface="Times New Roman" pitchFamily="18" charset="0"/>
                        </a:rPr>
                        <a:t>22,72</a:t>
                      </a:r>
                      <a:endParaRPr kumimoji="0" lang="it-IT" sz="24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it-IT" sz="1400" b="0" i="0" u="none" strike="noStrike" cap="none" normalizeH="0" baseline="0" dirty="0">
                          <a:ln>
                            <a:noFill/>
                          </a:ln>
                          <a:solidFill>
                            <a:schemeClr val="tx1"/>
                          </a:solidFill>
                          <a:effectLst/>
                          <a:latin typeface="Times New Roman" pitchFamily="18" charset="0"/>
                        </a:rPr>
                        <a:t>4,77</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bl>
          </a:graphicData>
        </a:graphic>
      </p:graphicFrame>
      <p:sp>
        <p:nvSpPr>
          <p:cNvPr id="8" name="CasellaDiTesto 7">
            <a:extLst>
              <a:ext uri="{FF2B5EF4-FFF2-40B4-BE49-F238E27FC236}">
                <a16:creationId xmlns:a16="http://schemas.microsoft.com/office/drawing/2014/main" id="{92900F7E-984B-45A1-847B-7B6C57C0183D}"/>
              </a:ext>
            </a:extLst>
          </p:cNvPr>
          <p:cNvSpPr txBox="1"/>
          <p:nvPr/>
        </p:nvSpPr>
        <p:spPr>
          <a:xfrm>
            <a:off x="3731003" y="5382697"/>
            <a:ext cx="1681993" cy="369332"/>
          </a:xfrm>
          <a:prstGeom prst="rect">
            <a:avLst/>
          </a:prstGeom>
          <a:noFill/>
        </p:spPr>
        <p:txBody>
          <a:bodyPr wrap="square">
            <a:spAutoFit/>
          </a:bodyPr>
          <a:lstStyle/>
          <a:p>
            <a:r>
              <a:rPr lang="it-IT" b="1" dirty="0">
                <a:solidFill>
                  <a:srgbClr val="FF0000"/>
                </a:solidFill>
              </a:rPr>
              <a:t>C*O = X</a:t>
            </a:r>
            <a:r>
              <a:rPr lang="it-IT" b="1" baseline="-25000" dirty="0">
                <a:solidFill>
                  <a:srgbClr val="FF0000"/>
                </a:solidFill>
              </a:rPr>
              <a:t>0</a:t>
            </a:r>
            <a:r>
              <a:rPr lang="it-IT" b="1" dirty="0">
                <a:solidFill>
                  <a:srgbClr val="FF0000"/>
                </a:solidFill>
              </a:rPr>
              <a:t>P/H</a:t>
            </a:r>
            <a:r>
              <a:rPr lang="it-IT" b="1" baseline="-25000" dirty="0">
                <a:solidFill>
                  <a:srgbClr val="FF0000"/>
                </a:solidFill>
              </a:rPr>
              <a:t>O</a:t>
            </a:r>
            <a:r>
              <a:rPr lang="it-IT" b="1" dirty="0">
                <a:solidFill>
                  <a:srgbClr val="FF0000"/>
                </a:solidFill>
              </a:rPr>
              <a:t> </a:t>
            </a:r>
            <a:endParaRPr lang="it-IT" dirty="0"/>
          </a:p>
        </p:txBody>
      </p:sp>
      <p:sp>
        <p:nvSpPr>
          <p:cNvPr id="9" name="CasellaDiTesto 8">
            <a:extLst>
              <a:ext uri="{FF2B5EF4-FFF2-40B4-BE49-F238E27FC236}">
                <a16:creationId xmlns:a16="http://schemas.microsoft.com/office/drawing/2014/main" id="{8190E986-4CE4-48C0-9C65-9126BFD586F9}"/>
              </a:ext>
            </a:extLst>
          </p:cNvPr>
          <p:cNvSpPr txBox="1"/>
          <p:nvPr/>
        </p:nvSpPr>
        <p:spPr>
          <a:xfrm>
            <a:off x="5677831" y="5355316"/>
            <a:ext cx="1681993" cy="369332"/>
          </a:xfrm>
          <a:prstGeom prst="rect">
            <a:avLst/>
          </a:prstGeom>
          <a:noFill/>
        </p:spPr>
        <p:txBody>
          <a:bodyPr wrap="square">
            <a:spAutoFit/>
          </a:bodyPr>
          <a:lstStyle/>
          <a:p>
            <a:r>
              <a:rPr lang="it-IT" b="1" dirty="0">
                <a:solidFill>
                  <a:srgbClr val="FF0000"/>
                </a:solidFill>
              </a:rPr>
              <a:t>C</a:t>
            </a:r>
            <a:r>
              <a:rPr lang="it-IT" b="1" baseline="-25000" dirty="0">
                <a:solidFill>
                  <a:srgbClr val="FF0000"/>
                </a:solidFill>
              </a:rPr>
              <a:t>1</a:t>
            </a:r>
            <a:r>
              <a:rPr lang="it-IT" b="1" dirty="0">
                <a:solidFill>
                  <a:srgbClr val="FF0000"/>
                </a:solidFill>
              </a:rPr>
              <a:t>*O = 0,21C*O </a:t>
            </a:r>
            <a:endParaRPr lang="it-IT"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Text Box 2"/>
          <p:cNvSpPr txBox="1">
            <a:spLocks noChangeArrowheads="1"/>
          </p:cNvSpPr>
          <p:nvPr/>
        </p:nvSpPr>
        <p:spPr bwMode="auto">
          <a:xfrm>
            <a:off x="255908" y="633121"/>
            <a:ext cx="2203450" cy="488950"/>
          </a:xfrm>
          <a:prstGeom prst="rect">
            <a:avLst/>
          </a:prstGeom>
          <a:noFill/>
          <a:ln w="9525">
            <a:noFill/>
            <a:miter lim="800000"/>
            <a:headEnd/>
            <a:tailEnd/>
          </a:ln>
        </p:spPr>
        <p:txBody>
          <a:bodyPr wrap="none">
            <a:spAutoFit/>
          </a:bodyPr>
          <a:lstStyle/>
          <a:p>
            <a:r>
              <a:rPr lang="it-IT" sz="2600" b="1" dirty="0">
                <a:solidFill>
                  <a:srgbClr val="FF0000"/>
                </a:solidFill>
              </a:rPr>
              <a:t>AGITATORE</a:t>
            </a:r>
          </a:p>
        </p:txBody>
      </p:sp>
      <p:sp>
        <p:nvSpPr>
          <p:cNvPr id="51203" name="Text Box 3"/>
          <p:cNvSpPr txBox="1">
            <a:spLocks noChangeArrowheads="1"/>
          </p:cNvSpPr>
          <p:nvPr/>
        </p:nvSpPr>
        <p:spPr bwMode="auto">
          <a:xfrm>
            <a:off x="8459788" y="6400800"/>
            <a:ext cx="488950" cy="457200"/>
          </a:xfrm>
          <a:prstGeom prst="rect">
            <a:avLst/>
          </a:prstGeom>
          <a:noFill/>
          <a:ln w="9525">
            <a:noFill/>
            <a:miter lim="800000"/>
            <a:headEnd/>
            <a:tailEnd/>
          </a:ln>
        </p:spPr>
        <p:txBody>
          <a:bodyPr wrap="none">
            <a:spAutoFit/>
          </a:bodyPr>
          <a:lstStyle/>
          <a:p>
            <a:fld id="{DEA5A860-51EE-4239-8DD2-261F3BAD4B64}" type="slidenum">
              <a:rPr lang="it-IT"/>
              <a:pPr/>
              <a:t>20</a:t>
            </a:fld>
            <a:endParaRPr lang="it-IT"/>
          </a:p>
        </p:txBody>
      </p:sp>
      <p:sp>
        <p:nvSpPr>
          <p:cNvPr id="51204" name="Rectangle 17"/>
          <p:cNvSpPr>
            <a:spLocks noChangeArrowheads="1"/>
          </p:cNvSpPr>
          <p:nvPr/>
        </p:nvSpPr>
        <p:spPr bwMode="auto">
          <a:xfrm>
            <a:off x="0" y="628461"/>
            <a:ext cx="9144000" cy="369332"/>
          </a:xfrm>
          <a:prstGeom prst="rect">
            <a:avLst/>
          </a:prstGeom>
          <a:noFill/>
          <a:ln w="9525">
            <a:noFill/>
            <a:miter lim="800000"/>
            <a:headEnd/>
            <a:tailEnd/>
          </a:ln>
        </p:spPr>
        <p:txBody>
          <a:bodyPr anchor="ctr">
            <a:spAutoFit/>
          </a:bodyPr>
          <a:lstStyle/>
          <a:p>
            <a:pPr algn="ctr"/>
            <a:r>
              <a:rPr lang="it-IT" b="1" dirty="0">
                <a:solidFill>
                  <a:srgbClr val="000000"/>
                </a:solidFill>
                <a:cs typeface="Times New Roman" pitchFamily="18" charset="0"/>
              </a:rPr>
              <a:t>Flusso radiale -Flusso assiale</a:t>
            </a:r>
          </a:p>
        </p:txBody>
      </p:sp>
      <p:sp>
        <p:nvSpPr>
          <p:cNvPr id="51205" name="Rectangle 5"/>
          <p:cNvSpPr>
            <a:spLocks noChangeArrowheads="1"/>
          </p:cNvSpPr>
          <p:nvPr/>
        </p:nvSpPr>
        <p:spPr bwMode="auto">
          <a:xfrm>
            <a:off x="0" y="1043781"/>
            <a:ext cx="9144000" cy="1754326"/>
          </a:xfrm>
          <a:prstGeom prst="rect">
            <a:avLst/>
          </a:prstGeom>
          <a:noFill/>
          <a:ln w="9525">
            <a:noFill/>
            <a:miter lim="800000"/>
            <a:headEnd/>
            <a:tailEnd/>
          </a:ln>
          <a:effectLst/>
        </p:spPr>
        <p:txBody>
          <a:bodyPr>
            <a:spAutoFit/>
          </a:bodyPr>
          <a:lstStyle/>
          <a:p>
            <a:pPr algn="ctr"/>
            <a:endParaRPr lang="it-IT" sz="400" b="1" dirty="0">
              <a:solidFill>
                <a:srgbClr val="000000"/>
              </a:solidFill>
              <a:cs typeface="Times New Roman" pitchFamily="18" charset="0"/>
            </a:endParaRPr>
          </a:p>
          <a:p>
            <a:pPr algn="ctr"/>
            <a:r>
              <a:rPr lang="it-IT" sz="2000" b="1" dirty="0">
                <a:solidFill>
                  <a:srgbClr val="000000"/>
                </a:solidFill>
                <a:cs typeface="Times New Roman" pitchFamily="18" charset="0"/>
              </a:rPr>
              <a:t>↑ </a:t>
            </a:r>
            <a:r>
              <a:rPr lang="it-IT" b="1" dirty="0">
                <a:solidFill>
                  <a:srgbClr val="000000"/>
                </a:solidFill>
                <a:cs typeface="Times New Roman" pitchFamily="18" charset="0"/>
              </a:rPr>
              <a:t>miscelazione, </a:t>
            </a:r>
            <a:r>
              <a:rPr lang="it-IT" b="1" baseline="-25000" dirty="0">
                <a:solidFill>
                  <a:srgbClr val="000000"/>
                </a:solidFill>
                <a:latin typeface="Times New Roman"/>
                <a:cs typeface="Times New Roman" pitchFamily="18" charset="0"/>
              </a:rPr>
              <a:t>¯</a:t>
            </a:r>
            <a:r>
              <a:rPr lang="it-IT" dirty="0">
                <a:solidFill>
                  <a:srgbClr val="000000"/>
                </a:solidFill>
                <a:latin typeface="Symbol" pitchFamily="18" charset="2"/>
                <a:cs typeface="Times New Roman" pitchFamily="18" charset="0"/>
              </a:rPr>
              <a:t> </a:t>
            </a:r>
            <a:r>
              <a:rPr lang="it-IT" b="1" dirty="0">
                <a:solidFill>
                  <a:srgbClr val="000000"/>
                </a:solidFill>
                <a:cs typeface="Times New Roman" pitchFamily="18" charset="0"/>
              </a:rPr>
              <a:t>consumo energetico</a:t>
            </a:r>
            <a:r>
              <a:rPr lang="it-IT" dirty="0">
                <a:solidFill>
                  <a:srgbClr val="000000"/>
                </a:solidFill>
                <a:latin typeface="Symbol" pitchFamily="18" charset="2"/>
                <a:cs typeface="Times New Roman" pitchFamily="18" charset="0"/>
              </a:rPr>
              <a:t>, </a:t>
            </a:r>
            <a:r>
              <a:rPr lang="it-IT" b="1" baseline="-25000" dirty="0">
                <a:solidFill>
                  <a:srgbClr val="000000"/>
                </a:solidFill>
                <a:latin typeface="Times New Roman"/>
                <a:cs typeface="Times New Roman" pitchFamily="18" charset="0"/>
              </a:rPr>
              <a:t>¯</a:t>
            </a:r>
            <a:r>
              <a:rPr lang="it-IT" b="1" dirty="0">
                <a:solidFill>
                  <a:srgbClr val="000000"/>
                </a:solidFill>
                <a:cs typeface="Times New Roman" pitchFamily="18" charset="0"/>
              </a:rPr>
              <a:t>sforzo meccanico, </a:t>
            </a:r>
            <a:r>
              <a:rPr lang="it-IT" b="1" baseline="-25000" dirty="0">
                <a:solidFill>
                  <a:srgbClr val="000000"/>
                </a:solidFill>
                <a:latin typeface="Times New Roman"/>
                <a:cs typeface="Times New Roman" pitchFamily="18" charset="0"/>
              </a:rPr>
              <a:t>¯</a:t>
            </a:r>
            <a:r>
              <a:rPr lang="it-IT" b="1" dirty="0">
                <a:solidFill>
                  <a:srgbClr val="000000"/>
                </a:solidFill>
                <a:cs typeface="Times New Roman" pitchFamily="18" charset="0"/>
              </a:rPr>
              <a:t>vortici</a:t>
            </a:r>
            <a:r>
              <a:rPr lang="it-IT" dirty="0">
                <a:solidFill>
                  <a:srgbClr val="000000"/>
                </a:solidFill>
                <a:cs typeface="Times New Roman" pitchFamily="18" charset="0"/>
              </a:rPr>
              <a:t>, </a:t>
            </a:r>
            <a:r>
              <a:rPr lang="it-IT" b="1" baseline="-25000" dirty="0">
                <a:solidFill>
                  <a:srgbClr val="000000"/>
                </a:solidFill>
                <a:latin typeface="Times New Roman"/>
                <a:cs typeface="Times New Roman" pitchFamily="18" charset="0"/>
              </a:rPr>
              <a:t>¯</a:t>
            </a:r>
            <a:r>
              <a:rPr lang="it-IT" b="1" dirty="0">
                <a:solidFill>
                  <a:srgbClr val="000000"/>
                </a:solidFill>
                <a:cs typeface="Times New Roman" pitchFamily="18" charset="0"/>
              </a:rPr>
              <a:t>superficie bolle</a:t>
            </a:r>
          </a:p>
          <a:p>
            <a:pPr algn="ctr"/>
            <a:endParaRPr lang="it-IT" sz="400" b="1" dirty="0">
              <a:solidFill>
                <a:srgbClr val="000000"/>
              </a:solidFill>
              <a:cs typeface="Times New Roman" pitchFamily="18" charset="0"/>
            </a:endParaRPr>
          </a:p>
          <a:p>
            <a:pPr algn="just"/>
            <a:r>
              <a:rPr lang="it-IT" b="1" i="1" dirty="0">
                <a:solidFill>
                  <a:srgbClr val="000000"/>
                </a:solidFill>
                <a:cs typeface="Times New Roman" pitchFamily="18" charset="0"/>
              </a:rPr>
              <a:t>Esercizio 68.</a:t>
            </a:r>
            <a:r>
              <a:rPr lang="it-IT" i="1" dirty="0">
                <a:solidFill>
                  <a:srgbClr val="000000"/>
                </a:solidFill>
                <a:cs typeface="Times New Roman" pitchFamily="18" charset="0"/>
              </a:rPr>
              <a:t> </a:t>
            </a:r>
            <a:r>
              <a:rPr lang="it-IT" sz="2000" i="1" dirty="0">
                <a:solidFill>
                  <a:srgbClr val="000000"/>
                </a:solidFill>
                <a:cs typeface="Times New Roman" pitchFamily="18" charset="0"/>
              </a:rPr>
              <a:t>Compilare una tabella che riassume le differenze tra l’agitatore a flusso radiale e quello a flusso assiale in termini di caratteristiche costruttive, movimento del fluido, efficienza energetica della miscelazione, livello di sforzo meccanico esercitato, e applicazioni:</a:t>
            </a:r>
          </a:p>
        </p:txBody>
      </p:sp>
      <p:graphicFrame>
        <p:nvGraphicFramePr>
          <p:cNvPr id="51323" name="Group 123"/>
          <p:cNvGraphicFramePr>
            <a:graphicFrameLocks noGrp="1"/>
          </p:cNvGraphicFramePr>
          <p:nvPr/>
        </p:nvGraphicFramePr>
        <p:xfrm>
          <a:off x="1466850" y="3234690"/>
          <a:ext cx="6210300" cy="3322320"/>
        </p:xfrm>
        <a:graphic>
          <a:graphicData uri="http://schemas.openxmlformats.org/drawingml/2006/table">
            <a:tbl>
              <a:tblPr/>
              <a:tblGrid>
                <a:gridCol w="2070100">
                  <a:extLst>
                    <a:ext uri="{9D8B030D-6E8A-4147-A177-3AD203B41FA5}">
                      <a16:colId xmlns:a16="http://schemas.microsoft.com/office/drawing/2014/main" val="20000"/>
                    </a:ext>
                  </a:extLst>
                </a:gridCol>
                <a:gridCol w="2070100">
                  <a:extLst>
                    <a:ext uri="{9D8B030D-6E8A-4147-A177-3AD203B41FA5}">
                      <a16:colId xmlns:a16="http://schemas.microsoft.com/office/drawing/2014/main" val="20001"/>
                    </a:ext>
                  </a:extLst>
                </a:gridCol>
                <a:gridCol w="2070100">
                  <a:extLst>
                    <a:ext uri="{9D8B030D-6E8A-4147-A177-3AD203B41FA5}">
                      <a16:colId xmlns:a16="http://schemas.microsoft.com/office/drawing/2014/main" val="20002"/>
                    </a:ext>
                  </a:extLst>
                </a:gridCol>
              </a:tblGrid>
              <a:tr h="304800">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it-IT" sz="28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it-IT" sz="1400" b="0" i="0" u="none" strike="noStrike" cap="none" normalizeH="0" baseline="0">
                          <a:ln>
                            <a:noFill/>
                          </a:ln>
                          <a:solidFill>
                            <a:schemeClr val="tx1"/>
                          </a:solidFill>
                          <a:effectLst/>
                          <a:latin typeface="Times New Roman" pitchFamily="18" charset="0"/>
                          <a:cs typeface="Times New Roman" pitchFamily="18" charset="0"/>
                        </a:rPr>
                        <a:t>Agitatore assiale</a:t>
                      </a:r>
                      <a:endParaRPr kumimoji="0" lang="it-IT" sz="24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it-IT" sz="1400" b="0" i="0" u="none" strike="noStrike" cap="none" normalizeH="0" baseline="0">
                          <a:ln>
                            <a:noFill/>
                          </a:ln>
                          <a:solidFill>
                            <a:schemeClr val="tx1"/>
                          </a:solidFill>
                          <a:effectLst/>
                          <a:latin typeface="Times New Roman" pitchFamily="18" charset="0"/>
                          <a:cs typeface="Times New Roman" pitchFamily="18" charset="0"/>
                        </a:rPr>
                        <a:t>Agitatore radiale</a:t>
                      </a:r>
                      <a:endParaRPr kumimoji="0" lang="it-IT" sz="24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00"/>
                  </a:ext>
                </a:extLst>
              </a:tr>
              <a:tr h="304800">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it-IT" sz="1400" b="0" i="0" u="none" strike="noStrike" cap="none" normalizeH="0" baseline="0">
                          <a:ln>
                            <a:noFill/>
                          </a:ln>
                          <a:solidFill>
                            <a:schemeClr val="tx1"/>
                          </a:solidFill>
                          <a:effectLst/>
                          <a:latin typeface="Times New Roman" pitchFamily="18" charset="0"/>
                          <a:cs typeface="Times New Roman" pitchFamily="18" charset="0"/>
                        </a:rPr>
                        <a:t>Efficienza di miscelazione</a:t>
                      </a:r>
                      <a:endParaRPr kumimoji="0" lang="it-IT" sz="24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it-IT" sz="2800" b="0" i="0" u="none" strike="noStrike" cap="none" normalizeH="0" baseline="0" dirty="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it-IT" sz="28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01"/>
                  </a:ext>
                </a:extLst>
              </a:tr>
              <a:tr h="304800">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it-IT" sz="1400" b="0" i="0" u="none" strike="noStrike" cap="none" normalizeH="0" baseline="0" dirty="0">
                          <a:ln>
                            <a:noFill/>
                          </a:ln>
                          <a:solidFill>
                            <a:schemeClr val="tx1"/>
                          </a:solidFill>
                          <a:effectLst/>
                          <a:latin typeface="Times New Roman" pitchFamily="18" charset="0"/>
                          <a:cs typeface="Times New Roman" pitchFamily="18" charset="0"/>
                        </a:rPr>
                        <a:t>Livello di sforzo esercitato sulle particelle</a:t>
                      </a:r>
                      <a:endParaRPr kumimoji="0" lang="it-IT" sz="2400" b="0" i="0" u="none" strike="noStrike" cap="none" normalizeH="0" baseline="0" dirty="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it-IT" sz="28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it-IT" sz="28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02"/>
                  </a:ext>
                </a:extLst>
              </a:tr>
              <a:tr h="304800">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it-IT" sz="1400" b="0" i="0" u="none" strike="noStrike" cap="none" normalizeH="0" baseline="0">
                          <a:ln>
                            <a:noFill/>
                          </a:ln>
                          <a:solidFill>
                            <a:schemeClr val="tx1"/>
                          </a:solidFill>
                          <a:effectLst/>
                          <a:latin typeface="Times New Roman" pitchFamily="18" charset="0"/>
                          <a:cs typeface="Times New Roman" pitchFamily="18" charset="0"/>
                        </a:rPr>
                        <a:t>Movimento del fluido</a:t>
                      </a:r>
                      <a:endParaRPr kumimoji="0" lang="it-IT" sz="24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it-IT" sz="28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it-IT" sz="28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03"/>
                  </a:ext>
                </a:extLst>
              </a:tr>
              <a:tr h="304800">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it-IT" sz="1400" b="0" i="0" u="none" strike="noStrike" cap="none" normalizeH="0" baseline="0">
                          <a:ln>
                            <a:noFill/>
                          </a:ln>
                          <a:solidFill>
                            <a:schemeClr val="tx1"/>
                          </a:solidFill>
                          <a:effectLst/>
                          <a:latin typeface="Times New Roman" pitchFamily="18" charset="0"/>
                          <a:cs typeface="Times New Roman" pitchFamily="18" charset="0"/>
                        </a:rPr>
                        <a:t>Caratteristica costruttiva. Forma  e posizione delle pale</a:t>
                      </a:r>
                      <a:endParaRPr kumimoji="0" lang="it-IT" sz="24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it-IT" sz="28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it-IT" sz="28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04"/>
                  </a:ext>
                </a:extLst>
              </a:tr>
              <a:tr h="304800">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it-IT" sz="1400" b="0" i="0" u="none" strike="noStrike" cap="none" normalizeH="0" baseline="0">
                          <a:ln>
                            <a:noFill/>
                          </a:ln>
                          <a:solidFill>
                            <a:schemeClr val="tx1"/>
                          </a:solidFill>
                          <a:effectLst/>
                          <a:latin typeface="Times New Roman" pitchFamily="18" charset="0"/>
                          <a:cs typeface="Times New Roman" pitchFamily="18" charset="0"/>
                        </a:rPr>
                        <a:t>Campi di applicazione</a:t>
                      </a:r>
                      <a:endParaRPr kumimoji="0" lang="it-IT" sz="24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it-IT" sz="28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it-IT" sz="2800" b="0" i="0" u="none" strike="noStrike" cap="none" normalizeH="0" baseline="0" dirty="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05"/>
                  </a:ext>
                </a:extLst>
              </a:tr>
            </a:tbl>
          </a:graphicData>
        </a:graphic>
      </p:graphicFrame>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Text Box 2"/>
          <p:cNvSpPr txBox="1">
            <a:spLocks noChangeArrowheads="1"/>
          </p:cNvSpPr>
          <p:nvPr/>
        </p:nvSpPr>
        <p:spPr bwMode="auto">
          <a:xfrm>
            <a:off x="255908" y="633121"/>
            <a:ext cx="2203450" cy="488950"/>
          </a:xfrm>
          <a:prstGeom prst="rect">
            <a:avLst/>
          </a:prstGeom>
          <a:noFill/>
          <a:ln w="9525">
            <a:noFill/>
            <a:miter lim="800000"/>
            <a:headEnd/>
            <a:tailEnd/>
          </a:ln>
        </p:spPr>
        <p:txBody>
          <a:bodyPr wrap="none">
            <a:spAutoFit/>
          </a:bodyPr>
          <a:lstStyle/>
          <a:p>
            <a:r>
              <a:rPr lang="it-IT" sz="2600" b="1" dirty="0">
                <a:solidFill>
                  <a:srgbClr val="FF0000"/>
                </a:solidFill>
              </a:rPr>
              <a:t>AGITATORE</a:t>
            </a:r>
          </a:p>
        </p:txBody>
      </p:sp>
      <p:sp>
        <p:nvSpPr>
          <p:cNvPr id="51203" name="Text Box 3"/>
          <p:cNvSpPr txBox="1">
            <a:spLocks noChangeArrowheads="1"/>
          </p:cNvSpPr>
          <p:nvPr/>
        </p:nvSpPr>
        <p:spPr bwMode="auto">
          <a:xfrm>
            <a:off x="8459788" y="6400800"/>
            <a:ext cx="488950" cy="457200"/>
          </a:xfrm>
          <a:prstGeom prst="rect">
            <a:avLst/>
          </a:prstGeom>
          <a:noFill/>
          <a:ln w="9525">
            <a:noFill/>
            <a:miter lim="800000"/>
            <a:headEnd/>
            <a:tailEnd/>
          </a:ln>
        </p:spPr>
        <p:txBody>
          <a:bodyPr wrap="none">
            <a:spAutoFit/>
          </a:bodyPr>
          <a:lstStyle/>
          <a:p>
            <a:fld id="{DEA5A860-51EE-4239-8DD2-261F3BAD4B64}" type="slidenum">
              <a:rPr lang="it-IT"/>
              <a:pPr/>
              <a:t>21</a:t>
            </a:fld>
            <a:endParaRPr lang="it-IT"/>
          </a:p>
        </p:txBody>
      </p:sp>
      <p:sp>
        <p:nvSpPr>
          <p:cNvPr id="51205" name="Rectangle 5"/>
          <p:cNvSpPr>
            <a:spLocks noChangeArrowheads="1"/>
          </p:cNvSpPr>
          <p:nvPr/>
        </p:nvSpPr>
        <p:spPr bwMode="auto">
          <a:xfrm>
            <a:off x="0" y="1043781"/>
            <a:ext cx="9144000" cy="1446550"/>
          </a:xfrm>
          <a:prstGeom prst="rect">
            <a:avLst/>
          </a:prstGeom>
          <a:noFill/>
          <a:ln w="9525">
            <a:noFill/>
            <a:miter lim="800000"/>
            <a:headEnd/>
            <a:tailEnd/>
          </a:ln>
          <a:effectLst/>
        </p:spPr>
        <p:txBody>
          <a:bodyPr>
            <a:spAutoFit/>
          </a:bodyPr>
          <a:lstStyle/>
          <a:p>
            <a:pPr algn="ctr"/>
            <a:endParaRPr lang="it-IT" sz="400" b="1" dirty="0">
              <a:solidFill>
                <a:srgbClr val="000000"/>
              </a:solidFill>
              <a:cs typeface="Times New Roman" pitchFamily="18" charset="0"/>
            </a:endParaRPr>
          </a:p>
          <a:p>
            <a:pPr algn="ctr"/>
            <a:endParaRPr lang="it-IT" sz="400" b="1" dirty="0">
              <a:solidFill>
                <a:srgbClr val="000000"/>
              </a:solidFill>
              <a:cs typeface="Times New Roman" pitchFamily="18" charset="0"/>
            </a:endParaRPr>
          </a:p>
          <a:p>
            <a:pPr algn="just"/>
            <a:r>
              <a:rPr lang="it-IT" b="1" i="1" dirty="0">
                <a:solidFill>
                  <a:srgbClr val="000000"/>
                </a:solidFill>
                <a:cs typeface="Times New Roman" pitchFamily="18" charset="0"/>
              </a:rPr>
              <a:t>Esercizio 68.</a:t>
            </a:r>
            <a:r>
              <a:rPr lang="it-IT" i="1" dirty="0">
                <a:solidFill>
                  <a:srgbClr val="000000"/>
                </a:solidFill>
                <a:cs typeface="Times New Roman" pitchFamily="18" charset="0"/>
              </a:rPr>
              <a:t> </a:t>
            </a:r>
            <a:r>
              <a:rPr lang="it-IT" sz="2000" i="1" dirty="0">
                <a:solidFill>
                  <a:srgbClr val="000000"/>
                </a:solidFill>
                <a:cs typeface="Times New Roman" pitchFamily="18" charset="0"/>
              </a:rPr>
              <a:t>Compilare una tabella che riassume le differenze tra l’agitatore a flusso radiale e quello a flusso assiale in termini di caratteristiche costruttive, movimento del fluido, efficienza energetica della miscelazione, livello di sforzo meccanico esercitato, e applicazioni:</a:t>
            </a:r>
          </a:p>
        </p:txBody>
      </p:sp>
      <p:graphicFrame>
        <p:nvGraphicFramePr>
          <p:cNvPr id="51323" name="Group 123"/>
          <p:cNvGraphicFramePr>
            <a:graphicFrameLocks noGrp="1"/>
          </p:cNvGraphicFramePr>
          <p:nvPr/>
        </p:nvGraphicFramePr>
        <p:xfrm>
          <a:off x="1375306" y="2310270"/>
          <a:ext cx="6393387" cy="4052927"/>
        </p:xfrm>
        <a:graphic>
          <a:graphicData uri="http://schemas.openxmlformats.org/drawingml/2006/table">
            <a:tbl>
              <a:tblPr/>
              <a:tblGrid>
                <a:gridCol w="2131129">
                  <a:extLst>
                    <a:ext uri="{9D8B030D-6E8A-4147-A177-3AD203B41FA5}">
                      <a16:colId xmlns:a16="http://schemas.microsoft.com/office/drawing/2014/main" val="20000"/>
                    </a:ext>
                  </a:extLst>
                </a:gridCol>
                <a:gridCol w="2131129">
                  <a:extLst>
                    <a:ext uri="{9D8B030D-6E8A-4147-A177-3AD203B41FA5}">
                      <a16:colId xmlns:a16="http://schemas.microsoft.com/office/drawing/2014/main" val="20001"/>
                    </a:ext>
                  </a:extLst>
                </a:gridCol>
                <a:gridCol w="2131129">
                  <a:extLst>
                    <a:ext uri="{9D8B030D-6E8A-4147-A177-3AD203B41FA5}">
                      <a16:colId xmlns:a16="http://schemas.microsoft.com/office/drawing/2014/main" val="20002"/>
                    </a:ext>
                  </a:extLst>
                </a:gridCol>
              </a:tblGrid>
              <a:tr h="456287">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it-IT" sz="28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it-IT" sz="1400" b="0" i="0" u="none" strike="noStrike" cap="none" normalizeH="0" baseline="0">
                          <a:ln>
                            <a:noFill/>
                          </a:ln>
                          <a:solidFill>
                            <a:schemeClr val="tx1"/>
                          </a:solidFill>
                          <a:effectLst/>
                          <a:latin typeface="Times New Roman" pitchFamily="18" charset="0"/>
                          <a:cs typeface="Times New Roman" pitchFamily="18" charset="0"/>
                        </a:rPr>
                        <a:t>Agitatore assiale</a:t>
                      </a:r>
                      <a:endParaRPr kumimoji="0" lang="it-IT" sz="24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it-IT" sz="1400" b="0" i="0" u="none" strike="noStrike" cap="none" normalizeH="0" baseline="0">
                          <a:ln>
                            <a:noFill/>
                          </a:ln>
                          <a:solidFill>
                            <a:schemeClr val="tx1"/>
                          </a:solidFill>
                          <a:effectLst/>
                          <a:latin typeface="Times New Roman" pitchFamily="18" charset="0"/>
                          <a:cs typeface="Times New Roman" pitchFamily="18" charset="0"/>
                        </a:rPr>
                        <a:t>Agitatore radiale</a:t>
                      </a:r>
                      <a:endParaRPr kumimoji="0" lang="it-IT" sz="24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00"/>
                  </a:ext>
                </a:extLst>
              </a:tr>
              <a:tr h="456287">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it-IT" sz="1400" b="0" i="0" u="none" strike="noStrike" cap="none" normalizeH="0" baseline="0">
                          <a:ln>
                            <a:noFill/>
                          </a:ln>
                          <a:solidFill>
                            <a:schemeClr val="tx1"/>
                          </a:solidFill>
                          <a:effectLst/>
                          <a:latin typeface="Times New Roman" pitchFamily="18" charset="0"/>
                          <a:cs typeface="Times New Roman" pitchFamily="18" charset="0"/>
                        </a:rPr>
                        <a:t>Efficienza di miscelazione</a:t>
                      </a:r>
                      <a:endParaRPr kumimoji="0" lang="it-IT" sz="24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it-IT" sz="1800" b="0" i="0" u="none" strike="noStrike" cap="none" normalizeH="0" baseline="0" dirty="0">
                          <a:ln>
                            <a:noFill/>
                          </a:ln>
                          <a:solidFill>
                            <a:srgbClr val="FF0000"/>
                          </a:solidFill>
                          <a:effectLst/>
                          <a:latin typeface="Times New Roman" pitchFamily="18" charset="0"/>
                        </a:rPr>
                        <a:t>Maggiore</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it-IT" sz="28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01"/>
                  </a:ext>
                </a:extLst>
              </a:tr>
              <a:tr h="456287">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it-IT" sz="1400" b="0" i="0" u="none" strike="noStrike" cap="none" normalizeH="0" baseline="0" dirty="0">
                          <a:ln>
                            <a:noFill/>
                          </a:ln>
                          <a:solidFill>
                            <a:schemeClr val="tx1"/>
                          </a:solidFill>
                          <a:effectLst/>
                          <a:latin typeface="Times New Roman" pitchFamily="18" charset="0"/>
                          <a:cs typeface="Times New Roman" pitchFamily="18" charset="0"/>
                        </a:rPr>
                        <a:t>Livello di sforzo esercitato sulle particelle</a:t>
                      </a:r>
                      <a:endParaRPr kumimoji="0" lang="it-IT" sz="2400" b="0" i="0" u="none" strike="noStrike" cap="none" normalizeH="0" baseline="0" dirty="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it-IT" sz="1800" b="0" i="0" u="none" strike="noStrike" cap="none" normalizeH="0" baseline="0" dirty="0">
                          <a:ln>
                            <a:noFill/>
                          </a:ln>
                          <a:solidFill>
                            <a:srgbClr val="FF0000"/>
                          </a:solidFill>
                          <a:effectLst/>
                          <a:latin typeface="Times New Roman" pitchFamily="18" charset="0"/>
                        </a:rPr>
                        <a:t>Minore</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it-IT" sz="2800" b="0" i="0" u="none" strike="noStrike" cap="none" normalizeH="0" baseline="0" dirty="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02"/>
                  </a:ext>
                </a:extLst>
              </a:tr>
              <a:tr h="456287">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it-IT" sz="1400" b="0" i="0" u="none" strike="noStrike" cap="none" normalizeH="0" baseline="0">
                          <a:ln>
                            <a:noFill/>
                          </a:ln>
                          <a:solidFill>
                            <a:schemeClr val="tx1"/>
                          </a:solidFill>
                          <a:effectLst/>
                          <a:latin typeface="Times New Roman" pitchFamily="18" charset="0"/>
                          <a:cs typeface="Times New Roman" pitchFamily="18" charset="0"/>
                        </a:rPr>
                        <a:t>Movimento del fluido</a:t>
                      </a:r>
                      <a:endParaRPr kumimoji="0" lang="it-IT" sz="24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it-IT" sz="1800" b="0" i="0" u="none" strike="noStrike" cap="none" normalizeH="0" baseline="0" dirty="0">
                          <a:ln>
                            <a:noFill/>
                          </a:ln>
                          <a:solidFill>
                            <a:srgbClr val="FF0000"/>
                          </a:solidFill>
                          <a:effectLst/>
                          <a:latin typeface="Times New Roman" pitchFamily="18" charset="0"/>
                        </a:rPr>
                        <a:t>Verticale</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it-IT" sz="1800" b="0" i="0" u="none" strike="noStrike" cap="none" normalizeH="0" baseline="0" dirty="0">
                          <a:ln>
                            <a:noFill/>
                          </a:ln>
                          <a:solidFill>
                            <a:srgbClr val="FF0000"/>
                          </a:solidFill>
                          <a:effectLst/>
                          <a:latin typeface="Times New Roman" pitchFamily="18" charset="0"/>
                        </a:rPr>
                        <a:t>Radiale</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03"/>
                  </a:ext>
                </a:extLst>
              </a:tr>
              <a:tr h="644170">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it-IT" sz="1400" b="0" i="0" u="none" strike="noStrike" cap="none" normalizeH="0" baseline="0">
                          <a:ln>
                            <a:noFill/>
                          </a:ln>
                          <a:solidFill>
                            <a:schemeClr val="tx1"/>
                          </a:solidFill>
                          <a:effectLst/>
                          <a:latin typeface="Times New Roman" pitchFamily="18" charset="0"/>
                          <a:cs typeface="Times New Roman" pitchFamily="18" charset="0"/>
                        </a:rPr>
                        <a:t>Caratteristica costruttiva. Forma  e posizione delle pale</a:t>
                      </a:r>
                      <a:endParaRPr kumimoji="0" lang="it-IT" sz="24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it-IT" sz="2000" b="0" i="0" u="none" strike="noStrike" cap="none" normalizeH="0" baseline="0" dirty="0">
                          <a:ln>
                            <a:noFill/>
                          </a:ln>
                          <a:solidFill>
                            <a:srgbClr val="FF0000"/>
                          </a:solidFill>
                          <a:effectLst/>
                          <a:latin typeface="Times New Roman" pitchFamily="18" charset="0"/>
                        </a:rPr>
                        <a:t>Forma elicoidale</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it-IT" sz="1800" b="0" i="0" u="none" strike="noStrike" cap="none" normalizeH="0" baseline="0" dirty="0">
                          <a:ln>
                            <a:noFill/>
                          </a:ln>
                          <a:solidFill>
                            <a:srgbClr val="FF0000"/>
                          </a:solidFill>
                          <a:effectLst/>
                          <a:latin typeface="Times New Roman" pitchFamily="18" charset="0"/>
                        </a:rPr>
                        <a:t>Turbina </a:t>
                      </a:r>
                      <a:r>
                        <a:rPr kumimoji="0" lang="it-IT" sz="1800" b="0" i="0" u="none" strike="noStrike" cap="none" normalizeH="0" baseline="0" dirty="0" err="1">
                          <a:ln>
                            <a:noFill/>
                          </a:ln>
                          <a:solidFill>
                            <a:srgbClr val="FF0000"/>
                          </a:solidFill>
                          <a:effectLst/>
                          <a:latin typeface="Times New Roman" pitchFamily="18" charset="0"/>
                        </a:rPr>
                        <a:t>Rushton</a:t>
                      </a:r>
                      <a:endParaRPr kumimoji="0" lang="it-IT" sz="1800" b="0" i="0" u="none" strike="noStrike" cap="none" normalizeH="0" baseline="0" dirty="0">
                        <a:ln>
                          <a:noFill/>
                        </a:ln>
                        <a:solidFill>
                          <a:srgbClr val="FF0000"/>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04"/>
                  </a:ext>
                </a:extLst>
              </a:tr>
              <a:tr h="456287">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it-IT" sz="1400" b="0" i="0" u="none" strike="noStrike" cap="none" normalizeH="0" baseline="0">
                          <a:ln>
                            <a:noFill/>
                          </a:ln>
                          <a:solidFill>
                            <a:schemeClr val="tx1"/>
                          </a:solidFill>
                          <a:effectLst/>
                          <a:latin typeface="Times New Roman" pitchFamily="18" charset="0"/>
                          <a:cs typeface="Times New Roman" pitchFamily="18" charset="0"/>
                        </a:rPr>
                        <a:t>Campi di applicazione</a:t>
                      </a:r>
                      <a:endParaRPr kumimoji="0" lang="it-IT" sz="24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it-IT" sz="2000" b="0" i="0" u="none" strike="noStrike" cap="none" normalizeH="0" baseline="0" dirty="0">
                          <a:ln>
                            <a:noFill/>
                          </a:ln>
                          <a:solidFill>
                            <a:srgbClr val="FF0000"/>
                          </a:solidFill>
                          <a:effectLst/>
                          <a:latin typeface="Times New Roman" pitchFamily="18" charset="0"/>
                        </a:rPr>
                        <a:t>Particelle solide, cellule animali</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it-IT" sz="2000" b="0" i="0" u="none" strike="noStrike" cap="none" normalizeH="0" baseline="0" dirty="0">
                          <a:ln>
                            <a:noFill/>
                          </a:ln>
                          <a:solidFill>
                            <a:srgbClr val="FF0000"/>
                          </a:solidFill>
                          <a:effectLst/>
                          <a:latin typeface="Times New Roman" pitchFamily="18" charset="0"/>
                        </a:rPr>
                        <a:t>Miscele gas-liquido, frantumazione bolle gassose</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05"/>
                  </a:ext>
                </a:extLst>
              </a:tr>
            </a:tbl>
          </a:graphicData>
        </a:graphic>
      </p:graphicFrame>
      <p:pic>
        <p:nvPicPr>
          <p:cNvPr id="7" name="Picture 8" descr="impianti biochimici 2">
            <a:extLst>
              <a:ext uri="{FF2B5EF4-FFF2-40B4-BE49-F238E27FC236}">
                <a16:creationId xmlns:a16="http://schemas.microsoft.com/office/drawing/2014/main" id="{579F4D70-F8D7-4AE2-BA93-8FFF3583C3F0}"/>
              </a:ext>
            </a:extLst>
          </p:cNvPr>
          <p:cNvPicPr>
            <a:picLocks noChangeAspect="1" noChangeArrowheads="1"/>
          </p:cNvPicPr>
          <p:nvPr/>
        </p:nvPicPr>
        <p:blipFill>
          <a:blip r:embed="rId2" cstate="print"/>
          <a:srcRect/>
          <a:stretch>
            <a:fillRect/>
          </a:stretch>
        </p:blipFill>
        <p:spPr bwMode="auto">
          <a:xfrm>
            <a:off x="-1" y="3900881"/>
            <a:ext cx="1311294" cy="1710718"/>
          </a:xfrm>
          <a:prstGeom prst="rect">
            <a:avLst/>
          </a:prstGeom>
          <a:noFill/>
          <a:ln w="9525">
            <a:noFill/>
            <a:miter lim="800000"/>
            <a:headEnd/>
            <a:tailEnd/>
          </a:ln>
        </p:spPr>
      </p:pic>
      <p:pic>
        <p:nvPicPr>
          <p:cNvPr id="8" name="Picture 9" descr="impianti biochimici 1">
            <a:extLst>
              <a:ext uri="{FF2B5EF4-FFF2-40B4-BE49-F238E27FC236}">
                <a16:creationId xmlns:a16="http://schemas.microsoft.com/office/drawing/2014/main" id="{CDB265FB-36A8-49F4-AD40-E700D7106166}"/>
              </a:ext>
            </a:extLst>
          </p:cNvPr>
          <p:cNvPicPr>
            <a:picLocks noChangeAspect="1" noChangeArrowheads="1"/>
          </p:cNvPicPr>
          <p:nvPr/>
        </p:nvPicPr>
        <p:blipFill>
          <a:blip r:embed="rId3" cstate="print"/>
          <a:srcRect/>
          <a:stretch>
            <a:fillRect/>
          </a:stretch>
        </p:blipFill>
        <p:spPr bwMode="auto">
          <a:xfrm>
            <a:off x="7249221" y="3296086"/>
            <a:ext cx="1730039" cy="1692520"/>
          </a:xfrm>
          <a:prstGeom prst="rect">
            <a:avLst/>
          </a:prstGeom>
          <a:noFill/>
          <a:ln w="9525">
            <a:noFill/>
            <a:miter lim="800000"/>
            <a:headEnd/>
            <a:tailEnd/>
          </a:ln>
        </p:spPr>
      </p:pic>
    </p:spTree>
    <p:extLst>
      <p:ext uri="{BB962C8B-B14F-4D97-AF65-F5344CB8AC3E}">
        <p14:creationId xmlns:p14="http://schemas.microsoft.com/office/powerpoint/2010/main" val="131597787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Text Box 2"/>
          <p:cNvSpPr txBox="1">
            <a:spLocks noChangeArrowheads="1"/>
          </p:cNvSpPr>
          <p:nvPr/>
        </p:nvSpPr>
        <p:spPr bwMode="auto">
          <a:xfrm>
            <a:off x="1930459" y="209878"/>
            <a:ext cx="6103938" cy="488950"/>
          </a:xfrm>
          <a:prstGeom prst="rect">
            <a:avLst/>
          </a:prstGeom>
          <a:noFill/>
          <a:ln w="9525">
            <a:noFill/>
            <a:miter lim="800000"/>
            <a:headEnd/>
            <a:tailEnd/>
          </a:ln>
        </p:spPr>
        <p:txBody>
          <a:bodyPr wrap="none">
            <a:spAutoFit/>
          </a:bodyPr>
          <a:lstStyle/>
          <a:p>
            <a:r>
              <a:rPr lang="it-IT" sz="2600" b="1" dirty="0">
                <a:solidFill>
                  <a:srgbClr val="FF0000"/>
                </a:solidFill>
              </a:rPr>
              <a:t>FLUSSO TURBOLENTO E LAMINARE</a:t>
            </a:r>
          </a:p>
        </p:txBody>
      </p:sp>
      <p:sp>
        <p:nvSpPr>
          <p:cNvPr id="58371" name="Text Box 3"/>
          <p:cNvSpPr txBox="1">
            <a:spLocks noChangeArrowheads="1"/>
          </p:cNvSpPr>
          <p:nvPr/>
        </p:nvSpPr>
        <p:spPr bwMode="auto">
          <a:xfrm>
            <a:off x="8459788" y="6400800"/>
            <a:ext cx="336550" cy="457200"/>
          </a:xfrm>
          <a:prstGeom prst="rect">
            <a:avLst/>
          </a:prstGeom>
          <a:noFill/>
          <a:ln w="9525">
            <a:noFill/>
            <a:miter lim="800000"/>
            <a:headEnd/>
            <a:tailEnd/>
          </a:ln>
        </p:spPr>
        <p:txBody>
          <a:bodyPr wrap="none">
            <a:spAutoFit/>
          </a:bodyPr>
          <a:lstStyle/>
          <a:p>
            <a:fld id="{F6BCDC55-C7EB-4BD6-85EE-02F2F5E6CFF4}" type="slidenum">
              <a:rPr lang="it-IT"/>
              <a:pPr/>
              <a:t>22</a:t>
            </a:fld>
            <a:endParaRPr lang="it-IT"/>
          </a:p>
        </p:txBody>
      </p:sp>
      <p:sp>
        <p:nvSpPr>
          <p:cNvPr id="58372" name="Rectangle 17"/>
          <p:cNvSpPr>
            <a:spLocks noChangeArrowheads="1"/>
          </p:cNvSpPr>
          <p:nvPr/>
        </p:nvSpPr>
        <p:spPr bwMode="auto">
          <a:xfrm>
            <a:off x="0" y="809916"/>
            <a:ext cx="9144000" cy="3785652"/>
          </a:xfrm>
          <a:prstGeom prst="rect">
            <a:avLst/>
          </a:prstGeom>
          <a:noFill/>
          <a:ln w="9525">
            <a:noFill/>
            <a:miter lim="800000"/>
            <a:headEnd/>
            <a:tailEnd/>
          </a:ln>
        </p:spPr>
        <p:txBody>
          <a:bodyPr anchor="ctr">
            <a:spAutoFit/>
          </a:bodyPr>
          <a:lstStyle/>
          <a:p>
            <a:pPr algn="just"/>
            <a:r>
              <a:rPr lang="it-IT" sz="2000" b="1" u="sng" dirty="0">
                <a:solidFill>
                  <a:srgbClr val="000000"/>
                </a:solidFill>
                <a:cs typeface="Times New Roman" pitchFamily="18" charset="0"/>
              </a:rPr>
              <a:t>Esercizio 69.</a:t>
            </a:r>
            <a:r>
              <a:rPr lang="it-IT" sz="2000" i="1" dirty="0">
                <a:solidFill>
                  <a:srgbClr val="000000"/>
                </a:solidFill>
                <a:cs typeface="Times New Roman" pitchFamily="18" charset="0"/>
              </a:rPr>
              <a:t> Quali agitatori sono adatti per le dispersioni di gas in un liquido (cioè per rompere le bolle?). </a:t>
            </a:r>
          </a:p>
          <a:p>
            <a:pPr algn="just"/>
            <a:r>
              <a:rPr lang="it-IT" sz="2000" i="1" dirty="0">
                <a:solidFill>
                  <a:srgbClr val="000000"/>
                </a:solidFill>
                <a:cs typeface="Times New Roman" pitchFamily="18" charset="0"/>
              </a:rPr>
              <a:t>Quali sono adatti per le sospensioni solide? </a:t>
            </a:r>
          </a:p>
          <a:p>
            <a:pPr algn="just"/>
            <a:r>
              <a:rPr lang="it-IT" sz="2000" i="1" dirty="0">
                <a:solidFill>
                  <a:srgbClr val="000000"/>
                </a:solidFill>
                <a:cs typeface="Times New Roman" pitchFamily="18" charset="0"/>
              </a:rPr>
              <a:t>Quali sono adatti per la miscelazione di liquidi ad alta viscosità?  </a:t>
            </a:r>
          </a:p>
          <a:p>
            <a:pPr algn="just"/>
            <a:endParaRPr lang="it-IT" sz="2000" i="1" dirty="0">
              <a:solidFill>
                <a:srgbClr val="000000"/>
              </a:solidFill>
              <a:cs typeface="Times New Roman" pitchFamily="18" charset="0"/>
            </a:endParaRPr>
          </a:p>
          <a:p>
            <a:pPr algn="just"/>
            <a:endParaRPr lang="it-IT" sz="2000" i="1" dirty="0">
              <a:solidFill>
                <a:srgbClr val="000000"/>
              </a:solidFill>
              <a:cs typeface="Times New Roman" pitchFamily="18" charset="0"/>
            </a:endParaRPr>
          </a:p>
          <a:p>
            <a:pPr algn="just"/>
            <a:r>
              <a:rPr lang="it-IT" sz="2000" b="1" u="sng" dirty="0">
                <a:solidFill>
                  <a:srgbClr val="000000"/>
                </a:solidFill>
                <a:cs typeface="Times New Roman" pitchFamily="18" charset="0"/>
              </a:rPr>
              <a:t>Esercizio 71.</a:t>
            </a:r>
            <a:r>
              <a:rPr lang="it-IT" sz="2000" i="1" dirty="0">
                <a:solidFill>
                  <a:srgbClr val="000000"/>
                </a:solidFill>
                <a:cs typeface="Times New Roman" pitchFamily="18" charset="0"/>
              </a:rPr>
              <a:t> Per la preparazione di un mezzo colturale in laboratorio si può usare un’ ancoretta magnetica e un piatto dotato di un motorino per far girare l’ancoretta, come rappresentato in figura a sinistra. Tuttavia, un metodo più efficiente è agitare manualmente con un cucchiaio, posizionato come nella figura seguente, alternando frequentemente la rotazione del cucchiaio in senso orario ed in senso antiorario. Spiegare perché in base alle linee di flusso.</a:t>
            </a:r>
          </a:p>
        </p:txBody>
      </p:sp>
      <p:pic>
        <p:nvPicPr>
          <p:cNvPr id="58376" name="Picture 8" descr="impianti biochimici 1"/>
          <p:cNvPicPr>
            <a:picLocks noChangeAspect="1" noChangeArrowheads="1"/>
          </p:cNvPicPr>
          <p:nvPr/>
        </p:nvPicPr>
        <p:blipFill>
          <a:blip r:embed="rId2" cstate="print"/>
          <a:srcRect/>
          <a:stretch>
            <a:fillRect/>
          </a:stretch>
        </p:blipFill>
        <p:spPr bwMode="auto">
          <a:xfrm>
            <a:off x="93276" y="4965372"/>
            <a:ext cx="1209675" cy="1581150"/>
          </a:xfrm>
          <a:prstGeom prst="rect">
            <a:avLst/>
          </a:prstGeom>
          <a:noFill/>
          <a:ln w="9525">
            <a:noFill/>
            <a:miter lim="800000"/>
            <a:headEnd/>
            <a:tailEnd/>
          </a:ln>
        </p:spPr>
      </p:pic>
      <p:pic>
        <p:nvPicPr>
          <p:cNvPr id="58377" name="Picture 9" descr="impianti biochimici 1"/>
          <p:cNvPicPr>
            <a:picLocks noChangeAspect="1" noChangeArrowheads="1"/>
          </p:cNvPicPr>
          <p:nvPr/>
        </p:nvPicPr>
        <p:blipFill>
          <a:blip r:embed="rId3" cstate="print"/>
          <a:srcRect/>
          <a:stretch>
            <a:fillRect/>
          </a:stretch>
        </p:blipFill>
        <p:spPr bwMode="auto">
          <a:xfrm>
            <a:off x="1463493" y="4863772"/>
            <a:ext cx="2449513" cy="1784350"/>
          </a:xfrm>
          <a:prstGeom prst="rect">
            <a:avLst/>
          </a:prstGeom>
          <a:noFill/>
          <a:ln w="9525">
            <a:noFill/>
            <a:miter lim="800000"/>
            <a:headEnd/>
            <a:tailEnd/>
          </a:ln>
        </p:spPr>
      </p:pic>
      <p:pic>
        <p:nvPicPr>
          <p:cNvPr id="2" name="Picture 5" descr="impianti biochimici 1">
            <a:extLst>
              <a:ext uri="{FF2B5EF4-FFF2-40B4-BE49-F238E27FC236}">
                <a16:creationId xmlns:a16="http://schemas.microsoft.com/office/drawing/2014/main" id="{4F1730DC-DA86-719A-AC46-E2FD887D4DF2}"/>
              </a:ext>
            </a:extLst>
          </p:cNvPr>
          <p:cNvPicPr>
            <a:picLocks noChangeAspect="1" noChangeArrowheads="1"/>
          </p:cNvPicPr>
          <p:nvPr/>
        </p:nvPicPr>
        <p:blipFill>
          <a:blip r:embed="rId4" cstate="print"/>
          <a:srcRect/>
          <a:stretch>
            <a:fillRect/>
          </a:stretch>
        </p:blipFill>
        <p:spPr bwMode="auto">
          <a:xfrm>
            <a:off x="6529524" y="4907893"/>
            <a:ext cx="2014154" cy="1784351"/>
          </a:xfrm>
          <a:prstGeom prst="rect">
            <a:avLst/>
          </a:prstGeom>
          <a:noFill/>
          <a:ln w="9525">
            <a:noFill/>
            <a:miter lim="800000"/>
            <a:headEnd/>
            <a:tailEnd/>
          </a:ln>
        </p:spPr>
      </p:pic>
      <p:pic>
        <p:nvPicPr>
          <p:cNvPr id="3" name="Picture 6" descr="impianti biochimici 1">
            <a:extLst>
              <a:ext uri="{FF2B5EF4-FFF2-40B4-BE49-F238E27FC236}">
                <a16:creationId xmlns:a16="http://schemas.microsoft.com/office/drawing/2014/main" id="{35F8854D-479D-6A00-A454-B0F851D53074}"/>
              </a:ext>
            </a:extLst>
          </p:cNvPr>
          <p:cNvPicPr>
            <a:picLocks noChangeAspect="1" noChangeArrowheads="1"/>
          </p:cNvPicPr>
          <p:nvPr/>
        </p:nvPicPr>
        <p:blipFill>
          <a:blip r:embed="rId5" cstate="print"/>
          <a:srcRect/>
          <a:stretch>
            <a:fillRect/>
          </a:stretch>
        </p:blipFill>
        <p:spPr bwMode="auto">
          <a:xfrm>
            <a:off x="3913006" y="4974860"/>
            <a:ext cx="2540466" cy="1587791"/>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fade">
                                      <p:cBhvr>
                                        <p:cTn id="12"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7330" name="Text Box 2"/>
          <p:cNvSpPr txBox="1">
            <a:spLocks noChangeArrowheads="1"/>
          </p:cNvSpPr>
          <p:nvPr/>
        </p:nvSpPr>
        <p:spPr bwMode="auto">
          <a:xfrm>
            <a:off x="8675688" y="6400800"/>
            <a:ext cx="488950" cy="457200"/>
          </a:xfrm>
          <a:prstGeom prst="rect">
            <a:avLst/>
          </a:prstGeom>
          <a:noFill/>
          <a:ln w="9525">
            <a:noFill/>
            <a:miter lim="800000"/>
            <a:headEnd/>
            <a:tailEnd/>
          </a:ln>
          <a:effectLst/>
        </p:spPr>
        <p:txBody>
          <a:bodyPr wrap="non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fld id="{0FF0125C-2C19-42F8-9C68-A40A1141044F}" type="slidenum">
              <a:rPr kumimoji="0" lang="it-IT" sz="1800" b="0" i="0" u="none" strike="noStrike" kern="1200" cap="none" spc="0" normalizeH="0" baseline="0" noProof="0">
                <a:ln>
                  <a:noFill/>
                </a:ln>
                <a:solidFill>
                  <a:prstClr val="black"/>
                </a:solidFill>
                <a:effectLst/>
                <a:uLnTx/>
                <a:uFillTx/>
                <a:latin typeface="Calibri" panose="020F0502020204030204"/>
                <a:ea typeface="+mn-ea"/>
                <a:cs typeface="+mn-cs"/>
              </a:rPr>
              <a:pPr marL="0" marR="0" lvl="0" indent="0" algn="l" defTabSz="457200" rtl="0" eaLnBrk="1" fontAlgn="auto" latinLnBrk="0" hangingPunct="1">
                <a:lnSpc>
                  <a:spcPct val="100000"/>
                </a:lnSpc>
                <a:spcBef>
                  <a:spcPts val="0"/>
                </a:spcBef>
                <a:spcAft>
                  <a:spcPts val="0"/>
                </a:spcAft>
                <a:buClrTx/>
                <a:buSzTx/>
                <a:buFontTx/>
                <a:buNone/>
                <a:tabLst/>
                <a:defRPr/>
              </a:pPr>
              <a:t>23</a:t>
            </a:fld>
            <a:endParaRPr kumimoji="0" lang="it-IT"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867331" name="Rectangle 3"/>
          <p:cNvSpPr>
            <a:spLocks noChangeArrowheads="1"/>
          </p:cNvSpPr>
          <p:nvPr/>
        </p:nvSpPr>
        <p:spPr bwMode="auto">
          <a:xfrm>
            <a:off x="-13828" y="535565"/>
            <a:ext cx="9144000" cy="5940088"/>
          </a:xfrm>
          <a:prstGeom prst="rect">
            <a:avLst/>
          </a:prstGeom>
          <a:noFill/>
          <a:ln w="9525">
            <a:noFill/>
            <a:miter lim="800000"/>
            <a:headEnd/>
            <a:tailEnd/>
          </a:ln>
          <a:effectLst/>
        </p:spPr>
        <p:txBody>
          <a:bodyPr anchor="ctr">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it-IT" sz="2000" b="0" i="0" u="none" strike="noStrike" kern="1200" cap="none" spc="0" normalizeH="0" baseline="0" noProof="0" dirty="0">
              <a:ln>
                <a:noFill/>
              </a:ln>
              <a:solidFill>
                <a:srgbClr val="000000"/>
              </a:solidFill>
              <a:effectLst/>
              <a:uLnTx/>
              <a:uFillTx/>
              <a:latin typeface="Calibri" panose="020F0502020204030204"/>
              <a:ea typeface="+mn-ea"/>
              <a:cs typeface="Times New Roman" pitchFamily="18" charset="0"/>
            </a:endParaRPr>
          </a:p>
          <a:p>
            <a:pPr marL="0" marR="0" lvl="0" indent="0" algn="just" defTabSz="457200" rtl="0" eaLnBrk="1" fontAlgn="auto" latinLnBrk="0" hangingPunct="1">
              <a:lnSpc>
                <a:spcPct val="100000"/>
              </a:lnSpc>
              <a:spcBef>
                <a:spcPts val="0"/>
              </a:spcBef>
              <a:spcAft>
                <a:spcPts val="0"/>
              </a:spcAft>
              <a:buClrTx/>
              <a:buSzTx/>
              <a:buFontTx/>
              <a:buNone/>
              <a:tabLst/>
              <a:defRPr/>
            </a:pPr>
            <a:r>
              <a:rPr kumimoji="0" lang="it-IT" sz="2000" b="1" i="0" u="sng" strike="noStrike" kern="1200" cap="none" spc="0" normalizeH="0" baseline="0" noProof="0" dirty="0">
                <a:ln>
                  <a:noFill/>
                </a:ln>
                <a:solidFill>
                  <a:srgbClr val="000000"/>
                </a:solidFill>
                <a:effectLst/>
                <a:uLnTx/>
                <a:uFillTx/>
                <a:latin typeface="Calibri" panose="020F0502020204030204"/>
                <a:ea typeface="+mn-ea"/>
                <a:cs typeface="Times New Roman" pitchFamily="18" charset="0"/>
              </a:rPr>
              <a:t>Esercizio 44.</a:t>
            </a:r>
            <a:r>
              <a:rPr kumimoji="0" lang="it-IT" sz="2000" b="0" i="1" u="none" strike="noStrike" kern="1200" cap="none" spc="0" normalizeH="0" baseline="0" noProof="0" dirty="0">
                <a:ln>
                  <a:noFill/>
                </a:ln>
                <a:solidFill>
                  <a:srgbClr val="000000"/>
                </a:solidFill>
                <a:effectLst/>
                <a:uLnTx/>
                <a:uFillTx/>
                <a:latin typeface="Calibri" panose="020F0502020204030204"/>
                <a:ea typeface="+mn-ea"/>
                <a:cs typeface="Times New Roman" pitchFamily="18" charset="0"/>
              </a:rPr>
              <a:t> In un reattore continuo di 120 litri, dove si vuole produrre una proteina usando un substrato come nutriente limitante ed un ceppo di Pseudomonas, e dove la formazione di prodotto è associata alla crescita del microrganismo, si decide di operare nelle seguenti condizioni: </a:t>
            </a:r>
          </a:p>
          <a:p>
            <a:pPr marL="0" marR="0" lvl="0" indent="0" algn="just" defTabSz="457200" rtl="0" eaLnBrk="1" fontAlgn="auto" latinLnBrk="0" hangingPunct="1">
              <a:lnSpc>
                <a:spcPct val="100000"/>
              </a:lnSpc>
              <a:spcBef>
                <a:spcPts val="0"/>
              </a:spcBef>
              <a:spcAft>
                <a:spcPts val="0"/>
              </a:spcAft>
              <a:buClrTx/>
              <a:buSzTx/>
              <a:buFontTx/>
              <a:buNone/>
              <a:tabLst/>
              <a:defRPr/>
            </a:pPr>
            <a:r>
              <a:rPr kumimoji="0" lang="it-IT" sz="2000" b="0" i="1" u="none" strike="noStrike" kern="1200" cap="none" spc="0" normalizeH="0" baseline="0" noProof="0" dirty="0">
                <a:ln>
                  <a:noFill/>
                </a:ln>
                <a:solidFill>
                  <a:srgbClr val="000000"/>
                </a:solidFill>
                <a:effectLst/>
                <a:uLnTx/>
                <a:uFillTx/>
                <a:latin typeface="Calibri" panose="020F0502020204030204"/>
                <a:ea typeface="+mn-ea"/>
                <a:cs typeface="Times New Roman" pitchFamily="18" charset="0"/>
              </a:rPr>
              <a:t>concentrazione di substrato in alimentazione di 10 g/l, </a:t>
            </a:r>
          </a:p>
          <a:p>
            <a:pPr marL="0" marR="0" lvl="0" indent="0" algn="just" defTabSz="457200" rtl="0" eaLnBrk="1" fontAlgn="auto" latinLnBrk="0" hangingPunct="1">
              <a:lnSpc>
                <a:spcPct val="100000"/>
              </a:lnSpc>
              <a:spcBef>
                <a:spcPts val="0"/>
              </a:spcBef>
              <a:spcAft>
                <a:spcPts val="0"/>
              </a:spcAft>
              <a:buClrTx/>
              <a:buSzTx/>
              <a:buFontTx/>
              <a:buNone/>
              <a:tabLst/>
              <a:defRPr/>
            </a:pPr>
            <a:r>
              <a:rPr kumimoji="0" lang="it-IT" sz="2000" b="1" i="1" u="none" strike="noStrike" kern="1200" cap="none" spc="0" normalizeH="0" baseline="0" noProof="0" dirty="0">
                <a:ln>
                  <a:noFill/>
                </a:ln>
                <a:solidFill>
                  <a:srgbClr val="FF0000"/>
                </a:solidFill>
                <a:effectLst/>
                <a:uLnTx/>
                <a:uFillTx/>
                <a:latin typeface="Calibri" panose="020F0502020204030204"/>
                <a:ea typeface="+mn-ea"/>
                <a:cs typeface="Times New Roman" pitchFamily="18" charset="0"/>
              </a:rPr>
              <a:t>velocità di diluizione di </a:t>
            </a:r>
            <a:r>
              <a:rPr lang="it-IT" sz="2000" b="1" i="1" dirty="0">
                <a:solidFill>
                  <a:srgbClr val="FF0000"/>
                </a:solidFill>
                <a:latin typeface="Calibri" panose="020F0502020204030204"/>
                <a:cs typeface="Times New Roman" pitchFamily="18" charset="0"/>
              </a:rPr>
              <a:t>0,6</a:t>
            </a:r>
            <a:r>
              <a:rPr kumimoji="0" lang="it-IT" sz="2000" b="1" i="1" u="none" strike="noStrike" kern="1200" cap="none" spc="0" normalizeH="0" baseline="0" noProof="0" dirty="0">
                <a:ln>
                  <a:noFill/>
                </a:ln>
                <a:solidFill>
                  <a:srgbClr val="FF0000"/>
                </a:solidFill>
                <a:effectLst/>
                <a:uLnTx/>
                <a:uFillTx/>
                <a:latin typeface="Calibri" panose="020F0502020204030204"/>
                <a:ea typeface="+mn-ea"/>
                <a:cs typeface="Times New Roman" pitchFamily="18" charset="0"/>
              </a:rPr>
              <a:t> ore</a:t>
            </a:r>
            <a:r>
              <a:rPr kumimoji="0" lang="it-IT" sz="2000" b="1" i="1" u="none" strike="noStrike" kern="1200" cap="none" spc="0" normalizeH="0" baseline="30000" noProof="0" dirty="0">
                <a:ln>
                  <a:noFill/>
                </a:ln>
                <a:solidFill>
                  <a:srgbClr val="FF0000"/>
                </a:solidFill>
                <a:effectLst/>
                <a:uLnTx/>
                <a:uFillTx/>
                <a:latin typeface="Calibri" panose="020F0502020204030204"/>
                <a:ea typeface="+mn-ea"/>
                <a:cs typeface="Times New Roman" pitchFamily="18" charset="0"/>
              </a:rPr>
              <a:t>-1</a:t>
            </a:r>
            <a:r>
              <a:rPr kumimoji="0" lang="it-IT" sz="2000" b="0" i="1" u="none" strike="noStrike" kern="1200" cap="none" spc="0" normalizeH="0" baseline="0" noProof="0" dirty="0">
                <a:ln>
                  <a:noFill/>
                </a:ln>
                <a:solidFill>
                  <a:srgbClr val="000000"/>
                </a:solidFill>
                <a:effectLst/>
                <a:uLnTx/>
                <a:uFillTx/>
                <a:latin typeface="Calibri" panose="020F0502020204030204"/>
                <a:ea typeface="+mn-ea"/>
                <a:cs typeface="Times New Roman" pitchFamily="18" charset="0"/>
              </a:rPr>
              <a:t>. </a:t>
            </a:r>
          </a:p>
          <a:p>
            <a:pPr marL="0" marR="0" lvl="0" indent="0" algn="just" defTabSz="457200" rtl="0" eaLnBrk="1" fontAlgn="auto" latinLnBrk="0" hangingPunct="1">
              <a:lnSpc>
                <a:spcPct val="100000"/>
              </a:lnSpc>
              <a:spcBef>
                <a:spcPts val="0"/>
              </a:spcBef>
              <a:spcAft>
                <a:spcPts val="0"/>
              </a:spcAft>
              <a:buClrTx/>
              <a:buSzTx/>
              <a:buFontTx/>
              <a:buNone/>
              <a:tabLst/>
              <a:defRPr/>
            </a:pPr>
            <a:endParaRPr kumimoji="0" lang="it-IT" sz="2000" b="0" i="1" u="none" strike="noStrike" kern="1200" cap="none" spc="0" normalizeH="0" baseline="0" noProof="0" dirty="0">
              <a:ln>
                <a:noFill/>
              </a:ln>
              <a:solidFill>
                <a:srgbClr val="000000"/>
              </a:solidFill>
              <a:effectLst/>
              <a:uLnTx/>
              <a:uFillTx/>
              <a:latin typeface="Calibri" panose="020F0502020204030204"/>
              <a:ea typeface="+mn-ea"/>
              <a:cs typeface="Times New Roman" pitchFamily="18" charset="0"/>
            </a:endParaRPr>
          </a:p>
          <a:p>
            <a:pPr marL="0" marR="0" lvl="0" indent="0" algn="just" defTabSz="457200" rtl="0" eaLnBrk="1" fontAlgn="auto" latinLnBrk="0" hangingPunct="1">
              <a:lnSpc>
                <a:spcPct val="100000"/>
              </a:lnSpc>
              <a:spcBef>
                <a:spcPts val="0"/>
              </a:spcBef>
              <a:spcAft>
                <a:spcPts val="0"/>
              </a:spcAft>
              <a:buClrTx/>
              <a:buSzTx/>
              <a:buFontTx/>
              <a:buNone/>
              <a:tabLst/>
              <a:defRPr/>
            </a:pPr>
            <a:r>
              <a:rPr kumimoji="0" lang="it-IT" sz="2000" b="0" i="1" u="none" strike="noStrike" kern="1200" cap="none" spc="0" normalizeH="0" baseline="0" noProof="0" dirty="0">
                <a:ln>
                  <a:noFill/>
                </a:ln>
                <a:solidFill>
                  <a:srgbClr val="000000"/>
                </a:solidFill>
                <a:effectLst/>
                <a:uLnTx/>
                <a:uFillTx/>
                <a:latin typeface="Calibri" panose="020F0502020204030204"/>
                <a:ea typeface="+mn-ea"/>
                <a:cs typeface="Times New Roman" pitchFamily="18" charset="0"/>
              </a:rPr>
              <a:t>Si sa che la velocità specifica massima di crescita del microrganismo è 0,8 ore</a:t>
            </a:r>
            <a:r>
              <a:rPr kumimoji="0" lang="it-IT" sz="2000" b="0" i="1" u="none" strike="noStrike" kern="1200" cap="none" spc="0" normalizeH="0" baseline="30000" noProof="0" dirty="0">
                <a:ln>
                  <a:noFill/>
                </a:ln>
                <a:solidFill>
                  <a:srgbClr val="000000"/>
                </a:solidFill>
                <a:effectLst/>
                <a:uLnTx/>
                <a:uFillTx/>
                <a:latin typeface="Calibri" panose="020F0502020204030204"/>
                <a:ea typeface="+mn-ea"/>
                <a:cs typeface="Times New Roman" pitchFamily="18" charset="0"/>
              </a:rPr>
              <a:t>-1</a:t>
            </a:r>
            <a:r>
              <a:rPr kumimoji="0" lang="it-IT" sz="2000" b="0" i="1" u="none" strike="noStrike" kern="1200" cap="none" spc="0" normalizeH="0" baseline="0" noProof="0" dirty="0">
                <a:ln>
                  <a:noFill/>
                </a:ln>
                <a:solidFill>
                  <a:srgbClr val="000000"/>
                </a:solidFill>
                <a:effectLst/>
                <a:uLnTx/>
                <a:uFillTx/>
                <a:latin typeface="Calibri" panose="020F0502020204030204"/>
                <a:ea typeface="+mn-ea"/>
                <a:cs typeface="Times New Roman" pitchFamily="18" charset="0"/>
              </a:rPr>
              <a:t>,  </a:t>
            </a:r>
          </a:p>
          <a:p>
            <a:pPr marL="0" marR="0" lvl="0" indent="0" algn="just" defTabSz="457200" rtl="0" eaLnBrk="1" fontAlgn="auto" latinLnBrk="0" hangingPunct="1">
              <a:lnSpc>
                <a:spcPct val="100000"/>
              </a:lnSpc>
              <a:spcBef>
                <a:spcPts val="0"/>
              </a:spcBef>
              <a:spcAft>
                <a:spcPts val="0"/>
              </a:spcAft>
              <a:buClrTx/>
              <a:buSzTx/>
              <a:buFontTx/>
              <a:buNone/>
              <a:tabLst/>
              <a:defRPr/>
            </a:pPr>
            <a:r>
              <a:rPr kumimoji="0" lang="it-IT" sz="2000" b="0" i="1" u="none" strike="noStrike" kern="1200" cap="none" spc="0" normalizeH="0" baseline="0" noProof="0" dirty="0">
                <a:ln>
                  <a:noFill/>
                </a:ln>
                <a:solidFill>
                  <a:srgbClr val="000000"/>
                </a:solidFill>
                <a:effectLst/>
                <a:uLnTx/>
                <a:uFillTx/>
                <a:latin typeface="Calibri" panose="020F0502020204030204"/>
                <a:ea typeface="+mn-ea"/>
                <a:cs typeface="Times New Roman" pitchFamily="18" charset="0"/>
              </a:rPr>
              <a:t>la costante di saturazione dell’enzima è 0,01 g /l, </a:t>
            </a:r>
          </a:p>
          <a:p>
            <a:pPr marL="0" marR="0" lvl="0" indent="0" algn="just" defTabSz="457200" rtl="0" eaLnBrk="1" fontAlgn="auto" latinLnBrk="0" hangingPunct="1">
              <a:lnSpc>
                <a:spcPct val="100000"/>
              </a:lnSpc>
              <a:spcBef>
                <a:spcPts val="0"/>
              </a:spcBef>
              <a:spcAft>
                <a:spcPts val="0"/>
              </a:spcAft>
              <a:buClrTx/>
              <a:buSzTx/>
              <a:buFontTx/>
              <a:buNone/>
              <a:tabLst/>
              <a:defRPr/>
            </a:pPr>
            <a:r>
              <a:rPr kumimoji="0" lang="it-IT" sz="2000" b="0" i="1" u="none" strike="noStrike" kern="1200" cap="none" spc="0" normalizeH="0" baseline="0" noProof="0" dirty="0">
                <a:ln>
                  <a:noFill/>
                </a:ln>
                <a:solidFill>
                  <a:srgbClr val="000000"/>
                </a:solidFill>
                <a:effectLst/>
                <a:uLnTx/>
                <a:uFillTx/>
                <a:latin typeface="Calibri" panose="020F0502020204030204"/>
                <a:ea typeface="+mn-ea"/>
                <a:cs typeface="Times New Roman" pitchFamily="18" charset="0"/>
              </a:rPr>
              <a:t>il coefficiente di resa in biomassa è 0,5 g/g, </a:t>
            </a:r>
          </a:p>
          <a:p>
            <a:pPr marL="0" marR="0" lvl="0" indent="0" algn="just" defTabSz="457200" rtl="0" eaLnBrk="1" fontAlgn="auto" latinLnBrk="0" hangingPunct="1">
              <a:lnSpc>
                <a:spcPct val="100000"/>
              </a:lnSpc>
              <a:spcBef>
                <a:spcPts val="0"/>
              </a:spcBef>
              <a:spcAft>
                <a:spcPts val="0"/>
              </a:spcAft>
              <a:buClrTx/>
              <a:buSzTx/>
              <a:buFontTx/>
              <a:buNone/>
              <a:tabLst/>
              <a:defRPr/>
            </a:pPr>
            <a:r>
              <a:rPr kumimoji="0" lang="it-IT" sz="2000" b="0" i="1" u="none" strike="noStrike" kern="1200" cap="none" spc="0" normalizeH="0" baseline="0" noProof="0" dirty="0">
                <a:ln>
                  <a:noFill/>
                </a:ln>
                <a:solidFill>
                  <a:srgbClr val="000000"/>
                </a:solidFill>
                <a:effectLst/>
                <a:uLnTx/>
                <a:uFillTx/>
                <a:latin typeface="Calibri" panose="020F0502020204030204"/>
                <a:ea typeface="+mn-ea"/>
                <a:cs typeface="Times New Roman" pitchFamily="18" charset="0"/>
              </a:rPr>
              <a:t>il coefficiente di resa in prodotto è 0,3 mg/g. </a:t>
            </a:r>
          </a:p>
          <a:p>
            <a:pPr marL="0" marR="0" lvl="0" indent="0" algn="just" defTabSz="457200" rtl="0" eaLnBrk="1" fontAlgn="auto" latinLnBrk="0" hangingPunct="1">
              <a:lnSpc>
                <a:spcPct val="100000"/>
              </a:lnSpc>
              <a:spcBef>
                <a:spcPts val="0"/>
              </a:spcBef>
              <a:spcAft>
                <a:spcPts val="0"/>
              </a:spcAft>
              <a:buClrTx/>
              <a:buSzTx/>
              <a:buFontTx/>
              <a:buNone/>
              <a:tabLst/>
              <a:defRPr/>
            </a:pPr>
            <a:endParaRPr kumimoji="0" lang="it-IT" sz="2000" b="0" i="1" u="none" strike="noStrike" kern="1200" cap="none" spc="0" normalizeH="0" baseline="0" noProof="0" dirty="0">
              <a:ln>
                <a:noFill/>
              </a:ln>
              <a:solidFill>
                <a:srgbClr val="000000"/>
              </a:solidFill>
              <a:effectLst/>
              <a:uLnTx/>
              <a:uFillTx/>
              <a:latin typeface="Calibri" panose="020F0502020204030204"/>
              <a:ea typeface="+mn-ea"/>
              <a:cs typeface="Times New Roman" pitchFamily="18" charset="0"/>
            </a:endParaRPr>
          </a:p>
          <a:p>
            <a:pPr marL="0" marR="0" lvl="0" indent="0" algn="just" defTabSz="457200" rtl="0" eaLnBrk="1" fontAlgn="auto" latinLnBrk="0" hangingPunct="1">
              <a:lnSpc>
                <a:spcPct val="100000"/>
              </a:lnSpc>
              <a:spcBef>
                <a:spcPts val="0"/>
              </a:spcBef>
              <a:spcAft>
                <a:spcPts val="0"/>
              </a:spcAft>
              <a:buClrTx/>
              <a:buSzTx/>
              <a:buFontTx/>
              <a:buNone/>
              <a:tabLst/>
              <a:defRPr/>
            </a:pPr>
            <a:r>
              <a:rPr kumimoji="0" lang="it-IT" sz="2000" b="0" i="1" u="none" strike="noStrike" kern="1200" cap="none" spc="0" normalizeH="0" baseline="0" noProof="0" dirty="0">
                <a:ln>
                  <a:noFill/>
                </a:ln>
                <a:solidFill>
                  <a:srgbClr val="000000"/>
                </a:solidFill>
                <a:effectLst/>
                <a:uLnTx/>
                <a:uFillTx/>
                <a:latin typeface="Calibri" panose="020F0502020204030204"/>
                <a:ea typeface="+mn-ea"/>
                <a:cs typeface="Times New Roman" pitchFamily="18" charset="0"/>
              </a:rPr>
              <a:t>Calcolare le concentrazioni stazionarie di biomassa, substrato e prodotto nell’effluente, e le produttività in g/ora di biomassa e prodotto.  </a:t>
            </a:r>
          </a:p>
          <a:p>
            <a:pPr marL="0" marR="0" lvl="0" indent="0" algn="just" defTabSz="457200" rtl="0" eaLnBrk="1" fontAlgn="auto" latinLnBrk="0" hangingPunct="1">
              <a:lnSpc>
                <a:spcPct val="100000"/>
              </a:lnSpc>
              <a:spcBef>
                <a:spcPts val="0"/>
              </a:spcBef>
              <a:spcAft>
                <a:spcPts val="0"/>
              </a:spcAft>
              <a:buClrTx/>
              <a:buSzTx/>
              <a:buFontTx/>
              <a:buNone/>
              <a:tabLst/>
              <a:defRPr/>
            </a:pPr>
            <a:r>
              <a:rPr kumimoji="0" lang="it-IT" sz="2000" b="0" i="1" u="none" strike="noStrike" kern="1200" cap="none" spc="0" normalizeH="0" baseline="0" noProof="0" dirty="0">
                <a:ln>
                  <a:noFill/>
                </a:ln>
                <a:solidFill>
                  <a:srgbClr val="000000"/>
                </a:solidFill>
                <a:effectLst/>
                <a:uLnTx/>
                <a:uFillTx/>
                <a:latin typeface="Calibri" panose="020F0502020204030204"/>
                <a:ea typeface="+mn-ea"/>
                <a:cs typeface="Times New Roman" pitchFamily="18" charset="0"/>
              </a:rPr>
              <a:t>Sapendo poi che il costo di trattamento dell’effluente è 500 €/g di substrato, calcolare il costo giornaliero del trattamento. </a:t>
            </a:r>
          </a:p>
          <a:p>
            <a:pPr marL="0" marR="0" lvl="0" indent="0" algn="just" defTabSz="457200" rtl="0" eaLnBrk="1" fontAlgn="auto" latinLnBrk="0" hangingPunct="1">
              <a:lnSpc>
                <a:spcPct val="100000"/>
              </a:lnSpc>
              <a:spcBef>
                <a:spcPts val="0"/>
              </a:spcBef>
              <a:spcAft>
                <a:spcPts val="0"/>
              </a:spcAft>
              <a:buClrTx/>
              <a:buSzTx/>
              <a:buFontTx/>
              <a:buNone/>
              <a:tabLst/>
              <a:defRPr/>
            </a:pPr>
            <a:r>
              <a:rPr kumimoji="0" lang="it-IT" sz="2000" b="0" i="1" u="none" strike="noStrike" kern="1200" cap="none" spc="0" normalizeH="0" baseline="0" noProof="0" dirty="0">
                <a:ln>
                  <a:noFill/>
                </a:ln>
                <a:solidFill>
                  <a:srgbClr val="000000"/>
                </a:solidFill>
                <a:effectLst/>
                <a:uLnTx/>
                <a:uFillTx/>
                <a:latin typeface="Calibri" panose="020F0502020204030204"/>
                <a:ea typeface="+mn-ea"/>
                <a:cs typeface="Times New Roman" pitchFamily="18" charset="0"/>
              </a:rPr>
              <a:t>Calcolare infine la concentrazione stazionaria di substrato nell’effluente per una concentrazione in alimentazione di 160 g/l.</a:t>
            </a:r>
            <a:r>
              <a:rPr kumimoji="0" lang="it-IT" sz="2000" b="1" i="1" u="none" strike="noStrike" kern="1200" cap="none" spc="0" normalizeH="0" baseline="0" noProof="0" dirty="0">
                <a:ln>
                  <a:noFill/>
                </a:ln>
                <a:solidFill>
                  <a:srgbClr val="000000"/>
                </a:solidFill>
                <a:effectLst/>
                <a:uLnTx/>
                <a:uFillTx/>
                <a:latin typeface="Calibri" panose="020F0502020204030204"/>
                <a:ea typeface="+mn-ea"/>
                <a:cs typeface="Times New Roman" pitchFamily="18" charset="0"/>
              </a:rPr>
              <a:t> </a:t>
            </a:r>
          </a:p>
        </p:txBody>
      </p:sp>
      <p:sp>
        <p:nvSpPr>
          <p:cNvPr id="867356" name="Rectangle 28"/>
          <p:cNvSpPr>
            <a:spLocks noChangeArrowheads="1"/>
          </p:cNvSpPr>
          <p:nvPr/>
        </p:nvSpPr>
        <p:spPr bwMode="auto">
          <a:xfrm>
            <a:off x="3186906" y="282769"/>
            <a:ext cx="2770187" cy="488950"/>
          </a:xfrm>
          <a:prstGeom prst="rect">
            <a:avLst/>
          </a:prstGeom>
          <a:noFill/>
          <a:ln w="9525">
            <a:noFill/>
            <a:miter lim="800000"/>
            <a:headEnd/>
            <a:tailEnd/>
          </a:ln>
          <a:effectLst/>
        </p:spPr>
        <p:txBody>
          <a:bodyPr wrap="non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it-IT" sz="2600" b="1" i="0" u="none" strike="noStrike" kern="1200" cap="none" spc="0" normalizeH="0" baseline="0" noProof="0" dirty="0">
                <a:ln>
                  <a:noFill/>
                </a:ln>
                <a:solidFill>
                  <a:srgbClr val="FF0000"/>
                </a:solidFill>
                <a:effectLst/>
                <a:uLnTx/>
                <a:uFillTx/>
                <a:latin typeface="Calibri" panose="020F0502020204030204"/>
                <a:ea typeface="+mn-ea"/>
                <a:cs typeface="Times New Roman" pitchFamily="18" charset="0"/>
              </a:rPr>
              <a:t>Effetto di lavaggio</a:t>
            </a:r>
          </a:p>
        </p:txBody>
      </p:sp>
    </p:spTree>
    <p:extLst>
      <p:ext uri="{BB962C8B-B14F-4D97-AF65-F5344CB8AC3E}">
        <p14:creationId xmlns:p14="http://schemas.microsoft.com/office/powerpoint/2010/main" val="252212299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a:extLst>
              <a:ext uri="{FF2B5EF4-FFF2-40B4-BE49-F238E27FC236}">
                <a16:creationId xmlns:a16="http://schemas.microsoft.com/office/drawing/2014/main" id="{AD713799-8879-D003-B432-3595E8420C4F}"/>
              </a:ext>
            </a:extLst>
          </p:cNvPr>
          <p:cNvSpPr txBox="1"/>
          <p:nvPr/>
        </p:nvSpPr>
        <p:spPr>
          <a:xfrm>
            <a:off x="270041" y="1765482"/>
            <a:ext cx="1734622" cy="369332"/>
          </a:xfrm>
          <a:prstGeom prst="rect">
            <a:avLst/>
          </a:prstGeom>
          <a:noFill/>
        </p:spPr>
        <p:txBody>
          <a:bodyPr wrap="square">
            <a:spAutoFit/>
          </a:bodyPr>
          <a:lstStyle/>
          <a:p>
            <a:r>
              <a:rPr lang="it-IT" sz="1800" dirty="0" err="1">
                <a:solidFill>
                  <a:srgbClr val="FF0000"/>
                </a:solidFill>
                <a:cs typeface="Times New Roman" pitchFamily="18" charset="0"/>
              </a:rPr>
              <a:t>X</a:t>
            </a:r>
            <a:r>
              <a:rPr lang="it-IT" sz="1800" baseline="-30000" dirty="0" err="1">
                <a:solidFill>
                  <a:srgbClr val="FF0000"/>
                </a:solidFill>
                <a:cs typeface="Times New Roman" pitchFamily="18" charset="0"/>
              </a:rPr>
              <a:t>s</a:t>
            </a:r>
            <a:r>
              <a:rPr lang="it-IT" sz="1800" dirty="0">
                <a:solidFill>
                  <a:srgbClr val="FF0000"/>
                </a:solidFill>
                <a:cs typeface="Times New Roman" pitchFamily="18" charset="0"/>
              </a:rPr>
              <a:t> = Y</a:t>
            </a:r>
            <a:r>
              <a:rPr lang="it-IT" sz="1800" baseline="-30000" dirty="0">
                <a:solidFill>
                  <a:srgbClr val="FF0000"/>
                </a:solidFill>
                <a:cs typeface="Times New Roman" pitchFamily="18" charset="0"/>
              </a:rPr>
              <a:t>XS</a:t>
            </a:r>
            <a:r>
              <a:rPr lang="it-IT" sz="1800" dirty="0">
                <a:solidFill>
                  <a:srgbClr val="FF0000"/>
                </a:solidFill>
                <a:cs typeface="Times New Roman" pitchFamily="18" charset="0"/>
              </a:rPr>
              <a:t> (</a:t>
            </a:r>
            <a:r>
              <a:rPr lang="it-IT" sz="1800" dirty="0">
                <a:solidFill>
                  <a:srgbClr val="00B050"/>
                </a:solidFill>
                <a:cs typeface="Times New Roman" pitchFamily="18" charset="0"/>
              </a:rPr>
              <a:t>S</a:t>
            </a:r>
            <a:r>
              <a:rPr lang="it-IT" sz="1800" baseline="-30000" dirty="0">
                <a:solidFill>
                  <a:srgbClr val="00B050"/>
                </a:solidFill>
                <a:cs typeface="Times New Roman" pitchFamily="18" charset="0"/>
              </a:rPr>
              <a:t>0</a:t>
            </a:r>
            <a:r>
              <a:rPr lang="it-IT" sz="1800" dirty="0">
                <a:solidFill>
                  <a:srgbClr val="FF0000"/>
                </a:solidFill>
                <a:cs typeface="Times New Roman" pitchFamily="18" charset="0"/>
              </a:rPr>
              <a:t> – </a:t>
            </a:r>
            <a:r>
              <a:rPr lang="it-IT" sz="1800" dirty="0" err="1">
                <a:cs typeface="Times New Roman" pitchFamily="18" charset="0"/>
              </a:rPr>
              <a:t>S</a:t>
            </a:r>
            <a:r>
              <a:rPr lang="it-IT" sz="1800" baseline="-30000" dirty="0" err="1">
                <a:cs typeface="Times New Roman" pitchFamily="18" charset="0"/>
              </a:rPr>
              <a:t>s</a:t>
            </a:r>
            <a:r>
              <a:rPr lang="it-IT" sz="1800" dirty="0">
                <a:solidFill>
                  <a:srgbClr val="FF0000"/>
                </a:solidFill>
                <a:cs typeface="Times New Roman" pitchFamily="18" charset="0"/>
              </a:rPr>
              <a:t>)  </a:t>
            </a:r>
            <a:endParaRPr lang="it-IT" dirty="0">
              <a:solidFill>
                <a:srgbClr val="FF0000"/>
              </a:solidFill>
            </a:endParaRPr>
          </a:p>
        </p:txBody>
      </p:sp>
      <p:sp>
        <p:nvSpPr>
          <p:cNvPr id="3" name="CasellaDiTesto 2">
            <a:extLst>
              <a:ext uri="{FF2B5EF4-FFF2-40B4-BE49-F238E27FC236}">
                <a16:creationId xmlns:a16="http://schemas.microsoft.com/office/drawing/2014/main" id="{1DABE56C-158E-8133-036E-B213E84D5386}"/>
              </a:ext>
            </a:extLst>
          </p:cNvPr>
          <p:cNvSpPr txBox="1"/>
          <p:nvPr/>
        </p:nvSpPr>
        <p:spPr>
          <a:xfrm>
            <a:off x="266036" y="956612"/>
            <a:ext cx="1889621" cy="369332"/>
          </a:xfrm>
          <a:prstGeom prst="rect">
            <a:avLst/>
          </a:prstGeom>
          <a:noFill/>
        </p:spPr>
        <p:txBody>
          <a:bodyPr wrap="square">
            <a:spAutoFit/>
          </a:bodyPr>
          <a:lstStyle/>
          <a:p>
            <a:r>
              <a:rPr lang="it-IT" dirty="0" err="1">
                <a:cs typeface="Times New Roman" pitchFamily="18" charset="0"/>
              </a:rPr>
              <a:t>S</a:t>
            </a:r>
            <a:r>
              <a:rPr lang="it-IT" baseline="-30000" dirty="0" err="1">
                <a:cs typeface="Times New Roman" pitchFamily="18" charset="0"/>
              </a:rPr>
              <a:t>s</a:t>
            </a:r>
            <a:r>
              <a:rPr lang="it-IT" dirty="0">
                <a:cs typeface="Times New Roman" pitchFamily="18" charset="0"/>
              </a:rPr>
              <a:t> = D K</a:t>
            </a:r>
            <a:r>
              <a:rPr lang="it-IT" baseline="-30000" dirty="0">
                <a:cs typeface="Times New Roman" pitchFamily="18" charset="0"/>
              </a:rPr>
              <a:t>S</a:t>
            </a:r>
            <a:r>
              <a:rPr lang="it-IT" dirty="0">
                <a:cs typeface="Times New Roman" pitchFamily="18" charset="0"/>
              </a:rPr>
              <a:t>/(</a:t>
            </a:r>
            <a:r>
              <a:rPr lang="it-IT" dirty="0">
                <a:latin typeface="Symbol" pitchFamily="18" charset="2"/>
                <a:cs typeface="Times New Roman" pitchFamily="18" charset="0"/>
              </a:rPr>
              <a:t>m</a:t>
            </a:r>
            <a:r>
              <a:rPr lang="it-IT" baseline="-30000" dirty="0">
                <a:cs typeface="Times New Roman" pitchFamily="18" charset="0"/>
              </a:rPr>
              <a:t>m</a:t>
            </a:r>
            <a:r>
              <a:rPr lang="it-IT" dirty="0">
                <a:cs typeface="Times New Roman" pitchFamily="18" charset="0"/>
              </a:rPr>
              <a:t> – D) </a:t>
            </a:r>
            <a:endParaRPr lang="it-IT" dirty="0"/>
          </a:p>
        </p:txBody>
      </p:sp>
      <p:sp>
        <p:nvSpPr>
          <p:cNvPr id="4" name="CasellaDiTesto 3">
            <a:extLst>
              <a:ext uri="{FF2B5EF4-FFF2-40B4-BE49-F238E27FC236}">
                <a16:creationId xmlns:a16="http://schemas.microsoft.com/office/drawing/2014/main" id="{FA1ED9D8-034D-9581-D0F4-1A7DFA5B8204}"/>
              </a:ext>
            </a:extLst>
          </p:cNvPr>
          <p:cNvSpPr txBox="1"/>
          <p:nvPr/>
        </p:nvSpPr>
        <p:spPr>
          <a:xfrm>
            <a:off x="266036" y="2374634"/>
            <a:ext cx="1754771" cy="369332"/>
          </a:xfrm>
          <a:prstGeom prst="rect">
            <a:avLst/>
          </a:prstGeom>
          <a:noFill/>
        </p:spPr>
        <p:txBody>
          <a:bodyPr wrap="square">
            <a:spAutoFit/>
          </a:bodyPr>
          <a:lstStyle/>
          <a:p>
            <a:r>
              <a:rPr lang="it-IT" b="1" dirty="0">
                <a:solidFill>
                  <a:srgbClr val="7030A0"/>
                </a:solidFill>
                <a:cs typeface="Times New Roman" pitchFamily="18" charset="0"/>
              </a:rPr>
              <a:t>P</a:t>
            </a:r>
            <a:r>
              <a:rPr lang="it-IT" b="1" baseline="-30000" dirty="0">
                <a:solidFill>
                  <a:srgbClr val="7030A0"/>
                </a:solidFill>
                <a:cs typeface="Times New Roman" pitchFamily="18" charset="0"/>
              </a:rPr>
              <a:t>S</a:t>
            </a:r>
            <a:r>
              <a:rPr lang="it-IT" b="1" dirty="0">
                <a:solidFill>
                  <a:srgbClr val="FF0000"/>
                </a:solidFill>
                <a:cs typeface="Times New Roman" pitchFamily="18" charset="0"/>
              </a:rPr>
              <a:t> </a:t>
            </a:r>
            <a:r>
              <a:rPr lang="it-IT" b="1" dirty="0">
                <a:solidFill>
                  <a:srgbClr val="7030A0"/>
                </a:solidFill>
                <a:cs typeface="Times New Roman" pitchFamily="18" charset="0"/>
              </a:rPr>
              <a:t>= (Y</a:t>
            </a:r>
            <a:r>
              <a:rPr lang="it-IT" b="1" baseline="-30000" dirty="0">
                <a:solidFill>
                  <a:srgbClr val="7030A0"/>
                </a:solidFill>
                <a:cs typeface="Times New Roman" pitchFamily="18" charset="0"/>
              </a:rPr>
              <a:t>PS</a:t>
            </a:r>
            <a:r>
              <a:rPr lang="it-IT" b="1" dirty="0">
                <a:solidFill>
                  <a:srgbClr val="7030A0"/>
                </a:solidFill>
                <a:cs typeface="Times New Roman" pitchFamily="18" charset="0"/>
              </a:rPr>
              <a:t>/Y</a:t>
            </a:r>
            <a:r>
              <a:rPr lang="it-IT" b="1" baseline="-30000" dirty="0">
                <a:solidFill>
                  <a:srgbClr val="7030A0"/>
                </a:solidFill>
                <a:cs typeface="Times New Roman" pitchFamily="18" charset="0"/>
              </a:rPr>
              <a:t>XS</a:t>
            </a:r>
            <a:r>
              <a:rPr lang="it-IT" b="1" dirty="0">
                <a:solidFill>
                  <a:srgbClr val="7030A0"/>
                </a:solidFill>
                <a:cs typeface="Times New Roman" pitchFamily="18" charset="0"/>
              </a:rPr>
              <a:t>) </a:t>
            </a:r>
            <a:r>
              <a:rPr lang="it-IT" b="1" dirty="0">
                <a:solidFill>
                  <a:srgbClr val="FF0000"/>
                </a:solidFill>
                <a:cs typeface="Times New Roman" pitchFamily="18" charset="0"/>
              </a:rPr>
              <a:t>X</a:t>
            </a:r>
            <a:r>
              <a:rPr lang="it-IT" b="1" baseline="-30000" dirty="0">
                <a:solidFill>
                  <a:srgbClr val="FF0000"/>
                </a:solidFill>
                <a:cs typeface="Times New Roman" pitchFamily="18" charset="0"/>
              </a:rPr>
              <a:t>S</a:t>
            </a:r>
            <a:r>
              <a:rPr lang="it-IT" b="1" dirty="0">
                <a:solidFill>
                  <a:srgbClr val="FF0000"/>
                </a:solidFill>
                <a:cs typeface="Times New Roman" pitchFamily="18" charset="0"/>
              </a:rPr>
              <a:t> </a:t>
            </a:r>
            <a:endParaRPr lang="it-IT" dirty="0">
              <a:solidFill>
                <a:srgbClr val="FF0000"/>
              </a:solidFill>
            </a:endParaRPr>
          </a:p>
        </p:txBody>
      </p:sp>
      <p:sp>
        <p:nvSpPr>
          <p:cNvPr id="6" name="CasellaDiTesto 5">
            <a:extLst>
              <a:ext uri="{FF2B5EF4-FFF2-40B4-BE49-F238E27FC236}">
                <a16:creationId xmlns:a16="http://schemas.microsoft.com/office/drawing/2014/main" id="{F9EE396B-D5B3-E717-77B8-C0601D6B8B28}"/>
              </a:ext>
            </a:extLst>
          </p:cNvPr>
          <p:cNvSpPr txBox="1"/>
          <p:nvPr/>
        </p:nvSpPr>
        <p:spPr>
          <a:xfrm>
            <a:off x="256548" y="165039"/>
            <a:ext cx="8537074" cy="369332"/>
          </a:xfrm>
          <a:prstGeom prst="rect">
            <a:avLst/>
          </a:prstGeom>
          <a:noFill/>
        </p:spPr>
        <p:txBody>
          <a:bodyPr wrap="square">
            <a:spAutoFit/>
          </a:bodyPr>
          <a:lstStyle/>
          <a:p>
            <a:r>
              <a:rPr kumimoji="0" lang="it-IT" sz="1800" b="1" i="1" u="none" strike="noStrike" kern="1200" cap="none" spc="0" normalizeH="0" baseline="0" noProof="0" dirty="0">
                <a:ln>
                  <a:noFill/>
                </a:ln>
                <a:solidFill>
                  <a:srgbClr val="FF0000"/>
                </a:solidFill>
                <a:effectLst/>
                <a:uLnTx/>
                <a:uFillTx/>
                <a:latin typeface="Calibri" panose="020F0502020204030204"/>
                <a:cs typeface="Times New Roman" pitchFamily="18" charset="0"/>
              </a:rPr>
              <a:t>Calcolare le concentrazioni stazionarie di biomassa, substrato e prodotto nell’effluente</a:t>
            </a:r>
            <a:endParaRPr lang="it-IT" b="1" dirty="0">
              <a:solidFill>
                <a:srgbClr val="FF0000"/>
              </a:solidFill>
            </a:endParaRPr>
          </a:p>
        </p:txBody>
      </p:sp>
      <p:sp>
        <p:nvSpPr>
          <p:cNvPr id="7" name="CasellaDiTesto 6">
            <a:extLst>
              <a:ext uri="{FF2B5EF4-FFF2-40B4-BE49-F238E27FC236}">
                <a16:creationId xmlns:a16="http://schemas.microsoft.com/office/drawing/2014/main" id="{DDB1C902-1AFC-9543-6C79-EBDE9BB0622B}"/>
              </a:ext>
            </a:extLst>
          </p:cNvPr>
          <p:cNvSpPr txBox="1"/>
          <p:nvPr/>
        </p:nvSpPr>
        <p:spPr>
          <a:xfrm>
            <a:off x="1760432" y="1765482"/>
            <a:ext cx="2478281" cy="369332"/>
          </a:xfrm>
          <a:prstGeom prst="rect">
            <a:avLst/>
          </a:prstGeom>
          <a:noFill/>
        </p:spPr>
        <p:txBody>
          <a:bodyPr wrap="square" rtlCol="0">
            <a:spAutoFit/>
          </a:bodyPr>
          <a:lstStyle/>
          <a:p>
            <a:r>
              <a:rPr lang="it-IT" dirty="0"/>
              <a:t>= 0,5 (10-0,03)=4,99 g/l </a:t>
            </a:r>
          </a:p>
        </p:txBody>
      </p:sp>
      <p:sp>
        <p:nvSpPr>
          <p:cNvPr id="8" name="CasellaDiTesto 7">
            <a:extLst>
              <a:ext uri="{FF2B5EF4-FFF2-40B4-BE49-F238E27FC236}">
                <a16:creationId xmlns:a16="http://schemas.microsoft.com/office/drawing/2014/main" id="{4E4E1381-5384-C74F-8B88-F3E7F45BD34E}"/>
              </a:ext>
            </a:extLst>
          </p:cNvPr>
          <p:cNvSpPr txBox="1"/>
          <p:nvPr/>
        </p:nvSpPr>
        <p:spPr>
          <a:xfrm>
            <a:off x="1991169" y="971664"/>
            <a:ext cx="3119215" cy="369332"/>
          </a:xfrm>
          <a:prstGeom prst="rect">
            <a:avLst/>
          </a:prstGeom>
          <a:noFill/>
        </p:spPr>
        <p:txBody>
          <a:bodyPr wrap="square" rtlCol="0">
            <a:spAutoFit/>
          </a:bodyPr>
          <a:lstStyle/>
          <a:p>
            <a:r>
              <a:rPr lang="it-IT" dirty="0"/>
              <a:t>= 0,6*0,01/(0,8-0,6)= 0,03 g/l   </a:t>
            </a:r>
          </a:p>
        </p:txBody>
      </p:sp>
      <p:sp>
        <p:nvSpPr>
          <p:cNvPr id="9" name="CasellaDiTesto 8">
            <a:extLst>
              <a:ext uri="{FF2B5EF4-FFF2-40B4-BE49-F238E27FC236}">
                <a16:creationId xmlns:a16="http://schemas.microsoft.com/office/drawing/2014/main" id="{0D487B4F-AB6B-F843-2ED7-499E91C606DB}"/>
              </a:ext>
            </a:extLst>
          </p:cNvPr>
          <p:cNvSpPr txBox="1"/>
          <p:nvPr/>
        </p:nvSpPr>
        <p:spPr>
          <a:xfrm>
            <a:off x="1871528" y="2386822"/>
            <a:ext cx="3543752" cy="369332"/>
          </a:xfrm>
          <a:prstGeom prst="rect">
            <a:avLst/>
          </a:prstGeom>
          <a:noFill/>
        </p:spPr>
        <p:txBody>
          <a:bodyPr wrap="square" rtlCol="0">
            <a:spAutoFit/>
          </a:bodyPr>
          <a:lstStyle/>
          <a:p>
            <a:r>
              <a:rPr lang="it-IT" dirty="0"/>
              <a:t>= (0,0003/0,5)*4,99 = 0,00299 g/l </a:t>
            </a:r>
          </a:p>
        </p:txBody>
      </p:sp>
      <p:sp>
        <p:nvSpPr>
          <p:cNvPr id="10" name="CasellaDiTesto 9">
            <a:extLst>
              <a:ext uri="{FF2B5EF4-FFF2-40B4-BE49-F238E27FC236}">
                <a16:creationId xmlns:a16="http://schemas.microsoft.com/office/drawing/2014/main" id="{BABDB492-B371-CFD6-DB4E-102E7A07EDCB}"/>
              </a:ext>
            </a:extLst>
          </p:cNvPr>
          <p:cNvSpPr txBox="1"/>
          <p:nvPr/>
        </p:nvSpPr>
        <p:spPr>
          <a:xfrm>
            <a:off x="487110" y="3429000"/>
            <a:ext cx="2228687" cy="369332"/>
          </a:xfrm>
          <a:prstGeom prst="rect">
            <a:avLst/>
          </a:prstGeom>
          <a:noFill/>
        </p:spPr>
        <p:txBody>
          <a:bodyPr wrap="none" rtlCol="0">
            <a:spAutoFit/>
          </a:bodyPr>
          <a:lstStyle/>
          <a:p>
            <a:r>
              <a:rPr lang="it-IT" dirty="0" err="1"/>
              <a:t>PrX</a:t>
            </a:r>
            <a:r>
              <a:rPr lang="it-IT" dirty="0"/>
              <a:t> = F </a:t>
            </a:r>
            <a:r>
              <a:rPr lang="it-IT" dirty="0" err="1"/>
              <a:t>Xs</a:t>
            </a:r>
            <a:r>
              <a:rPr lang="it-IT" dirty="0"/>
              <a:t> = l/h*g/l =  </a:t>
            </a:r>
          </a:p>
        </p:txBody>
      </p:sp>
      <p:sp>
        <p:nvSpPr>
          <p:cNvPr id="5" name="CasellaDiTesto 4">
            <a:extLst>
              <a:ext uri="{FF2B5EF4-FFF2-40B4-BE49-F238E27FC236}">
                <a16:creationId xmlns:a16="http://schemas.microsoft.com/office/drawing/2014/main" id="{0A937227-40EC-9098-8BFE-3D2D640E3281}"/>
              </a:ext>
            </a:extLst>
          </p:cNvPr>
          <p:cNvSpPr txBox="1"/>
          <p:nvPr/>
        </p:nvSpPr>
        <p:spPr>
          <a:xfrm>
            <a:off x="5829964" y="2386822"/>
            <a:ext cx="3048000" cy="369332"/>
          </a:xfrm>
          <a:prstGeom prst="rect">
            <a:avLst/>
          </a:prstGeom>
          <a:noFill/>
        </p:spPr>
        <p:txBody>
          <a:bodyPr wrap="square" rtlCol="0">
            <a:spAutoFit/>
          </a:bodyPr>
          <a:lstStyle/>
          <a:p>
            <a:r>
              <a:rPr lang="it-IT" dirty="0"/>
              <a:t>Y</a:t>
            </a:r>
            <a:r>
              <a:rPr lang="it-IT" baseline="-25000" dirty="0"/>
              <a:t>PS </a:t>
            </a:r>
            <a:r>
              <a:rPr lang="it-IT" dirty="0"/>
              <a:t>= 0,3mg/g = 0,0003 g/g</a:t>
            </a:r>
          </a:p>
        </p:txBody>
      </p:sp>
      <p:sp>
        <p:nvSpPr>
          <p:cNvPr id="11" name="CasellaDiTesto 10">
            <a:extLst>
              <a:ext uri="{FF2B5EF4-FFF2-40B4-BE49-F238E27FC236}">
                <a16:creationId xmlns:a16="http://schemas.microsoft.com/office/drawing/2014/main" id="{00775451-62A1-FFDA-AA2B-81CF9A08D1BC}"/>
              </a:ext>
            </a:extLst>
          </p:cNvPr>
          <p:cNvSpPr txBox="1"/>
          <p:nvPr/>
        </p:nvSpPr>
        <p:spPr>
          <a:xfrm>
            <a:off x="589280" y="4318000"/>
            <a:ext cx="2653290" cy="369332"/>
          </a:xfrm>
          <a:prstGeom prst="rect">
            <a:avLst/>
          </a:prstGeom>
          <a:noFill/>
        </p:spPr>
        <p:txBody>
          <a:bodyPr wrap="none" rtlCol="0">
            <a:spAutoFit/>
          </a:bodyPr>
          <a:lstStyle/>
          <a:p>
            <a:r>
              <a:rPr lang="it-IT" dirty="0"/>
              <a:t>F= D*V = 0,6*120 = 72 l/h </a:t>
            </a:r>
          </a:p>
        </p:txBody>
      </p:sp>
      <p:sp>
        <p:nvSpPr>
          <p:cNvPr id="12" name="CasellaDiTesto 11">
            <a:extLst>
              <a:ext uri="{FF2B5EF4-FFF2-40B4-BE49-F238E27FC236}">
                <a16:creationId xmlns:a16="http://schemas.microsoft.com/office/drawing/2014/main" id="{030B9898-1BF0-85D6-49BB-DF04CA975DB3}"/>
              </a:ext>
            </a:extLst>
          </p:cNvPr>
          <p:cNvSpPr txBox="1"/>
          <p:nvPr/>
        </p:nvSpPr>
        <p:spPr>
          <a:xfrm>
            <a:off x="2570480" y="3429000"/>
            <a:ext cx="3159760" cy="369332"/>
          </a:xfrm>
          <a:prstGeom prst="rect">
            <a:avLst/>
          </a:prstGeom>
          <a:noFill/>
        </p:spPr>
        <p:txBody>
          <a:bodyPr wrap="square" rtlCol="0">
            <a:spAutoFit/>
          </a:bodyPr>
          <a:lstStyle/>
          <a:p>
            <a:r>
              <a:rPr lang="it-IT" dirty="0"/>
              <a:t>72 l/h* 4,99 g/l = 359,3 g/h</a:t>
            </a:r>
          </a:p>
        </p:txBody>
      </p:sp>
      <p:sp>
        <p:nvSpPr>
          <p:cNvPr id="14" name="CasellaDiTesto 13">
            <a:extLst>
              <a:ext uri="{FF2B5EF4-FFF2-40B4-BE49-F238E27FC236}">
                <a16:creationId xmlns:a16="http://schemas.microsoft.com/office/drawing/2014/main" id="{A414C76B-DABE-48C9-6AB6-13FC7E14964C}"/>
              </a:ext>
            </a:extLst>
          </p:cNvPr>
          <p:cNvSpPr txBox="1"/>
          <p:nvPr/>
        </p:nvSpPr>
        <p:spPr>
          <a:xfrm>
            <a:off x="341793" y="5022334"/>
            <a:ext cx="5099088" cy="369332"/>
          </a:xfrm>
          <a:prstGeom prst="rect">
            <a:avLst/>
          </a:prstGeom>
          <a:noFill/>
        </p:spPr>
        <p:txBody>
          <a:bodyPr wrap="none" rtlCol="0">
            <a:spAutoFit/>
          </a:bodyPr>
          <a:lstStyle/>
          <a:p>
            <a:r>
              <a:rPr lang="it-IT" dirty="0" err="1"/>
              <a:t>PrP</a:t>
            </a:r>
            <a:r>
              <a:rPr lang="it-IT" dirty="0"/>
              <a:t> = F PS = l/h*g/l = 72 l/h * 0,00299 g/l = 0,22 g/h </a:t>
            </a:r>
          </a:p>
        </p:txBody>
      </p:sp>
    </p:spTree>
    <p:extLst>
      <p:ext uri="{BB962C8B-B14F-4D97-AF65-F5344CB8AC3E}">
        <p14:creationId xmlns:p14="http://schemas.microsoft.com/office/powerpoint/2010/main" val="23249360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500"/>
                                        <p:tgtEl>
                                          <p:spTgt spid="8"/>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fade">
                                      <p:cBhvr>
                                        <p:cTn id="12" dur="500"/>
                                        <p:tgtEl>
                                          <p:spTgt spid="7"/>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9"/>
                                        </p:tgtEl>
                                        <p:attrNameLst>
                                          <p:attrName>style.visibility</p:attrName>
                                        </p:attrNameLst>
                                      </p:cBhvr>
                                      <p:to>
                                        <p:strVal val="visible"/>
                                      </p:to>
                                    </p:set>
                                    <p:animEffect transition="in" filter="fade">
                                      <p:cBhvr>
                                        <p:cTn id="17"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8" grpId="0"/>
      <p:bldP spid="9" grpId="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asellaDiTesto 2">
            <a:extLst>
              <a:ext uri="{FF2B5EF4-FFF2-40B4-BE49-F238E27FC236}">
                <a16:creationId xmlns:a16="http://schemas.microsoft.com/office/drawing/2014/main" id="{FAB94396-614D-7207-E50F-A316EC25A0C4}"/>
              </a:ext>
            </a:extLst>
          </p:cNvPr>
          <p:cNvSpPr txBox="1"/>
          <p:nvPr/>
        </p:nvSpPr>
        <p:spPr>
          <a:xfrm>
            <a:off x="284480" y="255677"/>
            <a:ext cx="8432800" cy="3139321"/>
          </a:xfrm>
          <a:prstGeom prst="rect">
            <a:avLst/>
          </a:prstGeom>
          <a:noFill/>
        </p:spPr>
        <p:txBody>
          <a:bodyPr wrap="square">
            <a:spAutoFit/>
          </a:bodyPr>
          <a:lstStyle/>
          <a:p>
            <a:pPr marL="0" marR="0" lvl="0" indent="0" algn="just" defTabSz="457200" rtl="0" eaLnBrk="1" fontAlgn="auto" latinLnBrk="0" hangingPunct="1">
              <a:lnSpc>
                <a:spcPct val="100000"/>
              </a:lnSpc>
              <a:spcBef>
                <a:spcPts val="0"/>
              </a:spcBef>
              <a:spcAft>
                <a:spcPts val="0"/>
              </a:spcAft>
              <a:buClrTx/>
              <a:buSzTx/>
              <a:buFontTx/>
              <a:buNone/>
              <a:tabLst/>
              <a:defRPr/>
            </a:pPr>
            <a:r>
              <a:rPr kumimoji="0" lang="it-IT" sz="1800" b="0" i="1" u="none" strike="noStrike" kern="1200" cap="none" spc="0" normalizeH="0" baseline="0" noProof="0" dirty="0">
                <a:ln>
                  <a:noFill/>
                </a:ln>
                <a:solidFill>
                  <a:srgbClr val="FF0000"/>
                </a:solidFill>
                <a:effectLst/>
                <a:uLnTx/>
                <a:uFillTx/>
                <a:latin typeface="Calibri" panose="020F0502020204030204"/>
                <a:ea typeface="+mn-ea"/>
                <a:cs typeface="Times New Roman" pitchFamily="18" charset="0"/>
              </a:rPr>
              <a:t>Sapendo poi che il costo di trattamento dell’effluente è 500 €/g di substrato, calcolare il costo giornaliero del trattamento. </a:t>
            </a:r>
          </a:p>
          <a:p>
            <a:pPr marL="0" marR="0" lvl="0" indent="0" algn="just" defTabSz="457200" rtl="0" eaLnBrk="1" fontAlgn="auto" latinLnBrk="0" hangingPunct="1">
              <a:lnSpc>
                <a:spcPct val="100000"/>
              </a:lnSpc>
              <a:spcBef>
                <a:spcPts val="0"/>
              </a:spcBef>
              <a:spcAft>
                <a:spcPts val="0"/>
              </a:spcAft>
              <a:buClrTx/>
              <a:buSzTx/>
              <a:buFontTx/>
              <a:buNone/>
              <a:tabLst/>
              <a:defRPr/>
            </a:pPr>
            <a:endParaRPr lang="it-IT" i="1" dirty="0">
              <a:solidFill>
                <a:srgbClr val="000000"/>
              </a:solidFill>
              <a:latin typeface="Calibri" panose="020F0502020204030204"/>
              <a:cs typeface="Times New Roman" pitchFamily="18" charset="0"/>
            </a:endParaRPr>
          </a:p>
          <a:p>
            <a:pPr marL="0" marR="0" lvl="0" indent="0" algn="just" defTabSz="457200" rtl="0" eaLnBrk="1" fontAlgn="auto" latinLnBrk="0" hangingPunct="1">
              <a:lnSpc>
                <a:spcPct val="100000"/>
              </a:lnSpc>
              <a:spcBef>
                <a:spcPts val="0"/>
              </a:spcBef>
              <a:spcAft>
                <a:spcPts val="0"/>
              </a:spcAft>
              <a:buClrTx/>
              <a:buSzTx/>
              <a:buFontTx/>
              <a:buNone/>
              <a:tabLst/>
              <a:defRPr/>
            </a:pPr>
            <a:r>
              <a:rPr kumimoji="0" lang="it-IT" sz="1800" b="0" i="1" u="none" strike="noStrike" kern="1200" cap="none" spc="0" normalizeH="0" baseline="0" noProof="0" dirty="0">
                <a:ln>
                  <a:noFill/>
                </a:ln>
                <a:solidFill>
                  <a:srgbClr val="000000"/>
                </a:solidFill>
                <a:effectLst/>
                <a:uLnTx/>
                <a:uFillTx/>
                <a:latin typeface="Calibri" panose="020F0502020204030204"/>
                <a:ea typeface="+mn-ea"/>
                <a:cs typeface="Times New Roman" pitchFamily="18" charset="0"/>
              </a:rPr>
              <a:t>Massa di substrato nell’effluente: F</a:t>
            </a:r>
            <a:r>
              <a:rPr lang="it-IT" i="1" dirty="0">
                <a:solidFill>
                  <a:srgbClr val="000000"/>
                </a:solidFill>
                <a:latin typeface="Calibri" panose="020F0502020204030204"/>
                <a:cs typeface="Times New Roman" pitchFamily="18" charset="0"/>
              </a:rPr>
              <a:t>* </a:t>
            </a:r>
            <a:r>
              <a:rPr lang="it-IT" i="1" dirty="0" err="1">
                <a:solidFill>
                  <a:srgbClr val="000000"/>
                </a:solidFill>
                <a:latin typeface="Calibri" panose="020F0502020204030204"/>
                <a:cs typeface="Times New Roman" pitchFamily="18" charset="0"/>
              </a:rPr>
              <a:t>S</a:t>
            </a:r>
            <a:r>
              <a:rPr lang="it-IT" i="1" baseline="-25000" dirty="0" err="1">
                <a:solidFill>
                  <a:srgbClr val="000000"/>
                </a:solidFill>
                <a:latin typeface="Calibri" panose="020F0502020204030204"/>
                <a:cs typeface="Times New Roman" pitchFamily="18" charset="0"/>
              </a:rPr>
              <a:t>s</a:t>
            </a:r>
            <a:r>
              <a:rPr lang="it-IT" i="1" baseline="-25000" dirty="0">
                <a:solidFill>
                  <a:srgbClr val="000000"/>
                </a:solidFill>
                <a:latin typeface="Calibri" panose="020F0502020204030204"/>
                <a:cs typeface="Times New Roman" pitchFamily="18" charset="0"/>
              </a:rPr>
              <a:t> </a:t>
            </a:r>
            <a:r>
              <a:rPr lang="it-IT" i="1" dirty="0">
                <a:solidFill>
                  <a:srgbClr val="000000"/>
                </a:solidFill>
                <a:latin typeface="Calibri" panose="020F0502020204030204"/>
                <a:cs typeface="Times New Roman" pitchFamily="18" charset="0"/>
              </a:rPr>
              <a:t>= 72 l/h * 0,03 g/l = 2,16 g/h; </a:t>
            </a:r>
          </a:p>
          <a:p>
            <a:pPr marL="0" marR="0" lvl="0" indent="0" algn="just" defTabSz="457200" rtl="0" eaLnBrk="1" fontAlgn="auto" latinLnBrk="0" hangingPunct="1">
              <a:lnSpc>
                <a:spcPct val="100000"/>
              </a:lnSpc>
              <a:spcBef>
                <a:spcPts val="0"/>
              </a:spcBef>
              <a:spcAft>
                <a:spcPts val="0"/>
              </a:spcAft>
              <a:buClrTx/>
              <a:buSzTx/>
              <a:buFontTx/>
              <a:buNone/>
              <a:tabLst/>
              <a:defRPr/>
            </a:pPr>
            <a:r>
              <a:rPr lang="it-IT" i="1" dirty="0">
                <a:solidFill>
                  <a:srgbClr val="000000"/>
                </a:solidFill>
                <a:latin typeface="Calibri" panose="020F0502020204030204"/>
                <a:cs typeface="Times New Roman" pitchFamily="18" charset="0"/>
              </a:rPr>
              <a:t>2,16 g *24 h= 51,84 g</a:t>
            </a:r>
          </a:p>
          <a:p>
            <a:pPr marL="0" marR="0" lvl="0" indent="0" algn="just" defTabSz="457200" rtl="0" eaLnBrk="1" fontAlgn="auto" latinLnBrk="0" hangingPunct="1">
              <a:lnSpc>
                <a:spcPct val="100000"/>
              </a:lnSpc>
              <a:spcBef>
                <a:spcPts val="0"/>
              </a:spcBef>
              <a:spcAft>
                <a:spcPts val="0"/>
              </a:spcAft>
              <a:buClrTx/>
              <a:buSzTx/>
              <a:buFontTx/>
              <a:buNone/>
              <a:tabLst/>
              <a:defRPr/>
            </a:pPr>
            <a:endParaRPr kumimoji="0" lang="it-IT" sz="1800" b="0" i="1" u="none" strike="noStrike" kern="1200" cap="none" spc="0" normalizeH="0" baseline="0" noProof="0" dirty="0">
              <a:ln>
                <a:noFill/>
              </a:ln>
              <a:solidFill>
                <a:srgbClr val="000000"/>
              </a:solidFill>
              <a:effectLst/>
              <a:uLnTx/>
              <a:uFillTx/>
              <a:latin typeface="Calibri" panose="020F0502020204030204"/>
              <a:ea typeface="+mn-ea"/>
              <a:cs typeface="Times New Roman" pitchFamily="18" charset="0"/>
            </a:endParaRPr>
          </a:p>
          <a:p>
            <a:pPr marL="0" marR="0" lvl="0" indent="0" algn="just" defTabSz="457200" rtl="0" eaLnBrk="1" fontAlgn="auto" latinLnBrk="0" hangingPunct="1">
              <a:lnSpc>
                <a:spcPct val="100000"/>
              </a:lnSpc>
              <a:spcBef>
                <a:spcPts val="0"/>
              </a:spcBef>
              <a:spcAft>
                <a:spcPts val="0"/>
              </a:spcAft>
              <a:buClrTx/>
              <a:buSzTx/>
              <a:buFontTx/>
              <a:buNone/>
              <a:tabLst/>
              <a:defRPr/>
            </a:pPr>
            <a:r>
              <a:rPr lang="it-IT" i="1" dirty="0">
                <a:solidFill>
                  <a:srgbClr val="000000"/>
                </a:solidFill>
                <a:latin typeface="Calibri" panose="020F0502020204030204"/>
                <a:cs typeface="Times New Roman" pitchFamily="18" charset="0"/>
              </a:rPr>
              <a:t>Costo giornaliero del trattamento: 500 </a:t>
            </a:r>
            <a:r>
              <a:rPr kumimoji="0" lang="it-IT" sz="1800" b="0" i="1" u="none" strike="noStrike" kern="1200" cap="none" spc="0" normalizeH="0" baseline="0" noProof="0" dirty="0">
                <a:ln>
                  <a:noFill/>
                </a:ln>
                <a:solidFill>
                  <a:srgbClr val="000000"/>
                </a:solidFill>
                <a:effectLst/>
                <a:uLnTx/>
                <a:uFillTx/>
                <a:latin typeface="Calibri" panose="020F0502020204030204"/>
                <a:ea typeface="+mn-ea"/>
                <a:cs typeface="Times New Roman" pitchFamily="18" charset="0"/>
              </a:rPr>
              <a:t>€ * 51,84 g = 25.920 €</a:t>
            </a:r>
          </a:p>
          <a:p>
            <a:pPr marL="0" marR="0" lvl="0" indent="0" algn="just" defTabSz="457200" rtl="0" eaLnBrk="1" fontAlgn="auto" latinLnBrk="0" hangingPunct="1">
              <a:lnSpc>
                <a:spcPct val="100000"/>
              </a:lnSpc>
              <a:spcBef>
                <a:spcPts val="0"/>
              </a:spcBef>
              <a:spcAft>
                <a:spcPts val="0"/>
              </a:spcAft>
              <a:buClrTx/>
              <a:buSzTx/>
              <a:buFontTx/>
              <a:buNone/>
              <a:tabLst/>
              <a:defRPr/>
            </a:pPr>
            <a:endParaRPr kumimoji="0" lang="it-IT" sz="1800" b="0" i="1" u="none" strike="noStrike" kern="1200" cap="none" spc="0" normalizeH="0" baseline="0" noProof="0" dirty="0">
              <a:ln>
                <a:noFill/>
              </a:ln>
              <a:solidFill>
                <a:srgbClr val="000000"/>
              </a:solidFill>
              <a:effectLst/>
              <a:uLnTx/>
              <a:uFillTx/>
              <a:latin typeface="Calibri" panose="020F0502020204030204"/>
              <a:ea typeface="+mn-ea"/>
              <a:cs typeface="Times New Roman" pitchFamily="18" charset="0"/>
            </a:endParaRPr>
          </a:p>
          <a:p>
            <a:pPr marL="0" marR="0" lvl="0" indent="0" algn="just" defTabSz="457200" rtl="0" eaLnBrk="1" fontAlgn="auto" latinLnBrk="0" hangingPunct="1">
              <a:lnSpc>
                <a:spcPct val="100000"/>
              </a:lnSpc>
              <a:spcBef>
                <a:spcPts val="0"/>
              </a:spcBef>
              <a:spcAft>
                <a:spcPts val="0"/>
              </a:spcAft>
              <a:buClrTx/>
              <a:buSzTx/>
              <a:buFontTx/>
              <a:buNone/>
              <a:tabLst/>
              <a:defRPr/>
            </a:pPr>
            <a:endParaRPr kumimoji="0" lang="it-IT" sz="1800" b="0" i="1" u="none" strike="noStrike" kern="1200" cap="none" spc="0" normalizeH="0" baseline="0" noProof="0" dirty="0">
              <a:ln>
                <a:noFill/>
              </a:ln>
              <a:solidFill>
                <a:srgbClr val="000000"/>
              </a:solidFill>
              <a:effectLst/>
              <a:uLnTx/>
              <a:uFillTx/>
              <a:latin typeface="Calibri" panose="020F0502020204030204"/>
              <a:ea typeface="+mn-ea"/>
              <a:cs typeface="Times New Roman" pitchFamily="18" charset="0"/>
            </a:endParaRPr>
          </a:p>
          <a:p>
            <a:pPr marL="0" marR="0" lvl="0" indent="0" algn="just" defTabSz="457200" rtl="0" eaLnBrk="1" fontAlgn="auto" latinLnBrk="0" hangingPunct="1">
              <a:lnSpc>
                <a:spcPct val="100000"/>
              </a:lnSpc>
              <a:spcBef>
                <a:spcPts val="0"/>
              </a:spcBef>
              <a:spcAft>
                <a:spcPts val="0"/>
              </a:spcAft>
              <a:buClrTx/>
              <a:buSzTx/>
              <a:buFontTx/>
              <a:buNone/>
              <a:tabLst/>
              <a:defRPr/>
            </a:pPr>
            <a:r>
              <a:rPr kumimoji="0" lang="it-IT" sz="1800" b="0" i="1" u="none" strike="noStrike" kern="1200" cap="none" spc="0" normalizeH="0" baseline="0" noProof="0" dirty="0">
                <a:ln>
                  <a:noFill/>
                </a:ln>
                <a:solidFill>
                  <a:srgbClr val="FF0000"/>
                </a:solidFill>
                <a:effectLst/>
                <a:uLnTx/>
                <a:uFillTx/>
                <a:latin typeface="Calibri" panose="020F0502020204030204"/>
                <a:ea typeface="+mn-ea"/>
                <a:cs typeface="Times New Roman" pitchFamily="18" charset="0"/>
              </a:rPr>
              <a:t>Calcolare infine la concentrazione stazionaria di substrato nell’effluente per una concentrazione in alimentazione di 160 g/l.</a:t>
            </a:r>
            <a:r>
              <a:rPr kumimoji="0" lang="it-IT" sz="1800" b="1" i="1" u="none" strike="noStrike" kern="1200" cap="none" spc="0" normalizeH="0" baseline="0" noProof="0" dirty="0">
                <a:ln>
                  <a:noFill/>
                </a:ln>
                <a:solidFill>
                  <a:srgbClr val="FF0000"/>
                </a:solidFill>
                <a:effectLst/>
                <a:uLnTx/>
                <a:uFillTx/>
                <a:latin typeface="Calibri" panose="020F0502020204030204"/>
                <a:ea typeface="+mn-ea"/>
                <a:cs typeface="Times New Roman" pitchFamily="18" charset="0"/>
              </a:rPr>
              <a:t> </a:t>
            </a:r>
          </a:p>
        </p:txBody>
      </p:sp>
    </p:spTree>
    <p:extLst>
      <p:ext uri="{BB962C8B-B14F-4D97-AF65-F5344CB8AC3E}">
        <p14:creationId xmlns:p14="http://schemas.microsoft.com/office/powerpoint/2010/main" val="120897642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9426" name="Text Box 2"/>
          <p:cNvSpPr txBox="1">
            <a:spLocks noChangeArrowheads="1"/>
          </p:cNvSpPr>
          <p:nvPr/>
        </p:nvSpPr>
        <p:spPr bwMode="auto">
          <a:xfrm>
            <a:off x="8459788" y="6400800"/>
            <a:ext cx="488950" cy="457200"/>
          </a:xfrm>
          <a:prstGeom prst="rect">
            <a:avLst/>
          </a:prstGeom>
          <a:noFill/>
          <a:ln w="9525">
            <a:noFill/>
            <a:miter lim="800000"/>
            <a:headEnd/>
            <a:tailEnd/>
          </a:ln>
          <a:effectLst/>
        </p:spPr>
        <p:txBody>
          <a:bodyPr wrap="none">
            <a:spAutoFit/>
          </a:bodyPr>
          <a:lstStyle/>
          <a:p>
            <a:fld id="{C9D38F36-631C-497A-BB20-89A538B3F005}" type="slidenum">
              <a:rPr lang="it-IT"/>
              <a:pPr/>
              <a:t>3</a:t>
            </a:fld>
            <a:endParaRPr lang="it-IT"/>
          </a:p>
        </p:txBody>
      </p:sp>
      <p:sp>
        <p:nvSpPr>
          <p:cNvPr id="999427" name="Rectangle 3"/>
          <p:cNvSpPr>
            <a:spLocks noChangeArrowheads="1"/>
          </p:cNvSpPr>
          <p:nvPr/>
        </p:nvSpPr>
        <p:spPr bwMode="auto">
          <a:xfrm>
            <a:off x="0" y="1052513"/>
            <a:ext cx="9144000" cy="5509200"/>
          </a:xfrm>
          <a:prstGeom prst="rect">
            <a:avLst/>
          </a:prstGeom>
          <a:noFill/>
          <a:ln w="9525">
            <a:noFill/>
            <a:miter lim="800000"/>
            <a:headEnd/>
            <a:tailEnd/>
          </a:ln>
          <a:effectLst/>
        </p:spPr>
        <p:txBody>
          <a:bodyPr>
            <a:spAutoFit/>
          </a:bodyPr>
          <a:lstStyle/>
          <a:p>
            <a:pPr algn="just"/>
            <a:r>
              <a:rPr lang="it-IT" b="1" dirty="0">
                <a:solidFill>
                  <a:srgbClr val="000000"/>
                </a:solidFill>
                <a:cs typeface="Times New Roman" pitchFamily="18" charset="0"/>
              </a:rPr>
              <a:t>la velocità di crescita cellulare limitata dalla concentrazione di ossigeno disciolto viene descritta da un’equazione simile alla (24),</a:t>
            </a:r>
          </a:p>
          <a:p>
            <a:pPr algn="just"/>
            <a:endParaRPr lang="en-GB" b="1" dirty="0">
              <a:solidFill>
                <a:srgbClr val="000000"/>
              </a:solidFill>
              <a:cs typeface="Times New Roman" pitchFamily="18" charset="0"/>
            </a:endParaRPr>
          </a:p>
          <a:p>
            <a:pPr algn="ctr"/>
            <a:r>
              <a:rPr lang="en-GB" b="1" dirty="0" err="1">
                <a:solidFill>
                  <a:srgbClr val="000000"/>
                </a:solidFill>
                <a:cs typeface="Times New Roman" pitchFamily="18" charset="0"/>
              </a:rPr>
              <a:t>dX</a:t>
            </a:r>
            <a:r>
              <a:rPr lang="en-GB" b="1" dirty="0">
                <a:solidFill>
                  <a:srgbClr val="000000"/>
                </a:solidFill>
                <a:cs typeface="Times New Roman" pitchFamily="18" charset="0"/>
              </a:rPr>
              <a:t>/dt = [</a:t>
            </a:r>
            <a:r>
              <a:rPr lang="it-IT" sz="2800" b="1" dirty="0">
                <a:solidFill>
                  <a:srgbClr val="000000"/>
                </a:solidFill>
                <a:latin typeface="Symbol" pitchFamily="18" charset="2"/>
                <a:cs typeface="Times New Roman" pitchFamily="18" charset="0"/>
              </a:rPr>
              <a:t>m</a:t>
            </a:r>
            <a:r>
              <a:rPr lang="en-GB" sz="2800" b="1" baseline="-30000" dirty="0" err="1">
                <a:solidFill>
                  <a:srgbClr val="000000"/>
                </a:solidFill>
                <a:cs typeface="Times New Roman" pitchFamily="18" charset="0"/>
              </a:rPr>
              <a:t>m</a:t>
            </a:r>
            <a:r>
              <a:rPr lang="en-GB" sz="2800" b="1" dirty="0" err="1">
                <a:solidFill>
                  <a:srgbClr val="000000"/>
                </a:solidFill>
                <a:cs typeface="Times New Roman" pitchFamily="18" charset="0"/>
              </a:rPr>
              <a:t>C</a:t>
            </a:r>
            <a:r>
              <a:rPr lang="en-GB" sz="2800" b="1" baseline="-30000" dirty="0" err="1">
                <a:solidFill>
                  <a:srgbClr val="000000"/>
                </a:solidFill>
                <a:cs typeface="Times New Roman" pitchFamily="18" charset="0"/>
              </a:rPr>
              <a:t>O</a:t>
            </a:r>
            <a:r>
              <a:rPr lang="en-GB" sz="2800" b="1" dirty="0">
                <a:solidFill>
                  <a:srgbClr val="000000"/>
                </a:solidFill>
                <a:cs typeface="Times New Roman" pitchFamily="18" charset="0"/>
              </a:rPr>
              <a:t>/(K</a:t>
            </a:r>
            <a:r>
              <a:rPr lang="en-GB" sz="2800" b="1" baseline="-30000" dirty="0">
                <a:solidFill>
                  <a:srgbClr val="000000"/>
                </a:solidFill>
                <a:cs typeface="Times New Roman" pitchFamily="18" charset="0"/>
              </a:rPr>
              <a:t>O</a:t>
            </a:r>
            <a:r>
              <a:rPr lang="en-GB" sz="2800" b="1" dirty="0">
                <a:solidFill>
                  <a:srgbClr val="000000"/>
                </a:solidFill>
                <a:cs typeface="Times New Roman" pitchFamily="18" charset="0"/>
              </a:rPr>
              <a:t> + C</a:t>
            </a:r>
            <a:r>
              <a:rPr lang="en-GB" sz="2800" b="1" baseline="-30000" dirty="0">
                <a:solidFill>
                  <a:srgbClr val="000000"/>
                </a:solidFill>
                <a:cs typeface="Times New Roman" pitchFamily="18" charset="0"/>
              </a:rPr>
              <a:t>O</a:t>
            </a:r>
            <a:r>
              <a:rPr lang="en-GB" sz="2800" b="1" dirty="0">
                <a:solidFill>
                  <a:srgbClr val="000000"/>
                </a:solidFill>
                <a:cs typeface="Times New Roman" pitchFamily="18" charset="0"/>
              </a:rPr>
              <a:t>)]</a:t>
            </a:r>
            <a:r>
              <a:rPr lang="it-IT" sz="2800" b="1" dirty="0">
                <a:solidFill>
                  <a:srgbClr val="000000"/>
                </a:solidFill>
                <a:latin typeface="Symbol" pitchFamily="18" charset="2"/>
                <a:cs typeface="Times New Roman" pitchFamily="18" charset="0"/>
              </a:rPr>
              <a:t> </a:t>
            </a:r>
            <a:r>
              <a:rPr lang="en-GB" sz="2800" b="1" dirty="0">
                <a:solidFill>
                  <a:srgbClr val="000000"/>
                </a:solidFill>
                <a:cs typeface="Times New Roman" pitchFamily="18" charset="0"/>
              </a:rPr>
              <a:t>X  </a:t>
            </a:r>
            <a:r>
              <a:rPr lang="en-GB" sz="2000" b="1" dirty="0">
                <a:solidFill>
                  <a:srgbClr val="000000"/>
                </a:solidFill>
                <a:cs typeface="Times New Roman" pitchFamily="18" charset="0"/>
              </a:rPr>
              <a:t>(71)</a:t>
            </a:r>
            <a:r>
              <a:rPr lang="en-GB" b="1" dirty="0">
                <a:solidFill>
                  <a:srgbClr val="000000"/>
                </a:solidFill>
                <a:cs typeface="Times New Roman" pitchFamily="18" charset="0"/>
              </a:rPr>
              <a:t>.</a:t>
            </a:r>
          </a:p>
          <a:p>
            <a:pPr algn="ctr"/>
            <a:endParaRPr lang="it-IT" b="1" dirty="0">
              <a:solidFill>
                <a:srgbClr val="000000"/>
              </a:solidFill>
              <a:cs typeface="Times New Roman" pitchFamily="18" charset="0"/>
            </a:endParaRPr>
          </a:p>
          <a:p>
            <a:pPr algn="just"/>
            <a:r>
              <a:rPr lang="it-IT" b="1" dirty="0">
                <a:solidFill>
                  <a:srgbClr val="000000"/>
                </a:solidFill>
                <a:cs typeface="Times New Roman" pitchFamily="18" charset="0"/>
              </a:rPr>
              <a:t>A sua volta, la </a:t>
            </a:r>
            <a:endParaRPr lang="it-IT" b="1" u="sng" dirty="0">
              <a:solidFill>
                <a:srgbClr val="000000"/>
              </a:solidFill>
              <a:cs typeface="Times New Roman" pitchFamily="18" charset="0"/>
            </a:endParaRPr>
          </a:p>
          <a:p>
            <a:pPr algn="ctr"/>
            <a:r>
              <a:rPr lang="it-IT" b="1" u="sng" dirty="0">
                <a:solidFill>
                  <a:srgbClr val="000000"/>
                </a:solidFill>
                <a:cs typeface="Times New Roman" pitchFamily="18" charset="0"/>
              </a:rPr>
              <a:t>velocità di sottrazione dell’ossigeno disciolto</a:t>
            </a:r>
          </a:p>
          <a:p>
            <a:pPr algn="ctr"/>
            <a:r>
              <a:rPr lang="it-IT" b="1" u="sng" dirty="0">
                <a:solidFill>
                  <a:srgbClr val="000000"/>
                </a:solidFill>
                <a:cs typeface="Times New Roman" pitchFamily="18" charset="0"/>
              </a:rPr>
              <a:t>da parte della cellula  </a:t>
            </a:r>
            <a:r>
              <a:rPr lang="it-IT" b="1" dirty="0">
                <a:solidFill>
                  <a:srgbClr val="000000"/>
                </a:solidFill>
                <a:cs typeface="Times New Roman" pitchFamily="18" charset="0"/>
              </a:rPr>
              <a:t>[(</a:t>
            </a:r>
            <a:r>
              <a:rPr lang="it-IT" sz="2000" b="1" dirty="0" err="1">
                <a:solidFill>
                  <a:srgbClr val="000000"/>
                </a:solidFill>
                <a:cs typeface="Times New Roman" pitchFamily="18" charset="0"/>
              </a:rPr>
              <a:t>dC</a:t>
            </a:r>
            <a:r>
              <a:rPr lang="it-IT" sz="2000" b="1" baseline="-30000" dirty="0" err="1">
                <a:solidFill>
                  <a:srgbClr val="000000"/>
                </a:solidFill>
                <a:cs typeface="Times New Roman" pitchFamily="18" charset="0"/>
              </a:rPr>
              <a:t>O</a:t>
            </a:r>
            <a:r>
              <a:rPr lang="it-IT" sz="2000" b="1" dirty="0">
                <a:solidFill>
                  <a:srgbClr val="000000"/>
                </a:solidFill>
                <a:cs typeface="Times New Roman" pitchFamily="18" charset="0"/>
              </a:rPr>
              <a:t>/</a:t>
            </a:r>
            <a:r>
              <a:rPr lang="it-IT" sz="2000" b="1" dirty="0" err="1">
                <a:solidFill>
                  <a:srgbClr val="000000"/>
                </a:solidFill>
                <a:cs typeface="Times New Roman" pitchFamily="18" charset="0"/>
              </a:rPr>
              <a:t>dt</a:t>
            </a:r>
            <a:r>
              <a:rPr lang="it-IT" sz="2000" b="1" dirty="0">
                <a:solidFill>
                  <a:srgbClr val="000000"/>
                </a:solidFill>
                <a:cs typeface="Times New Roman" pitchFamily="18" charset="0"/>
              </a:rPr>
              <a:t>)</a:t>
            </a:r>
            <a:r>
              <a:rPr lang="it-IT" sz="2000" b="1" baseline="-30000" dirty="0" err="1">
                <a:solidFill>
                  <a:srgbClr val="000000"/>
                </a:solidFill>
                <a:cs typeface="Times New Roman" pitchFamily="18" charset="0"/>
              </a:rPr>
              <a:t>sottr</a:t>
            </a:r>
            <a:r>
              <a:rPr lang="it-IT" sz="2000" b="1" dirty="0">
                <a:solidFill>
                  <a:srgbClr val="000000"/>
                </a:solidFill>
                <a:cs typeface="Times New Roman" pitchFamily="18" charset="0"/>
              </a:rPr>
              <a:t>]</a:t>
            </a:r>
          </a:p>
          <a:p>
            <a:pPr algn="ctr"/>
            <a:endParaRPr lang="it-IT" sz="2000" b="1" dirty="0">
              <a:solidFill>
                <a:srgbClr val="000000"/>
              </a:solidFill>
              <a:cs typeface="Times New Roman" pitchFamily="18" charset="0"/>
            </a:endParaRPr>
          </a:p>
          <a:p>
            <a:pPr algn="just"/>
            <a:r>
              <a:rPr lang="it-IT" sz="2000" b="1" dirty="0">
                <a:solidFill>
                  <a:srgbClr val="000000"/>
                </a:solidFill>
                <a:cs typeface="Times New Roman" pitchFamily="18" charset="0"/>
              </a:rPr>
              <a:t>è descritta da un’equazione simile alla (36)</a:t>
            </a:r>
          </a:p>
          <a:p>
            <a:pPr algn="just"/>
            <a:endParaRPr lang="it-IT" sz="2000" b="1" dirty="0">
              <a:solidFill>
                <a:srgbClr val="000000"/>
              </a:solidFill>
              <a:cs typeface="Times New Roman" pitchFamily="18" charset="0"/>
            </a:endParaRPr>
          </a:p>
          <a:p>
            <a:pPr algn="ctr"/>
            <a:r>
              <a:rPr lang="it-IT" sz="2000" b="1" dirty="0">
                <a:solidFill>
                  <a:srgbClr val="000000"/>
                </a:solidFill>
                <a:cs typeface="Times New Roman" pitchFamily="18" charset="0"/>
              </a:rPr>
              <a:t>(</a:t>
            </a:r>
            <a:r>
              <a:rPr lang="it-IT" sz="2000" b="1" dirty="0" err="1">
                <a:solidFill>
                  <a:srgbClr val="000000"/>
                </a:solidFill>
                <a:cs typeface="Times New Roman" pitchFamily="18" charset="0"/>
              </a:rPr>
              <a:t>dC</a:t>
            </a:r>
            <a:r>
              <a:rPr lang="it-IT" sz="2800" b="1" baseline="-30000" dirty="0" err="1">
                <a:solidFill>
                  <a:srgbClr val="000000"/>
                </a:solidFill>
                <a:cs typeface="Times New Roman" pitchFamily="18" charset="0"/>
              </a:rPr>
              <a:t>O</a:t>
            </a:r>
            <a:r>
              <a:rPr lang="it-IT" sz="2800" b="1" dirty="0">
                <a:solidFill>
                  <a:srgbClr val="000000"/>
                </a:solidFill>
                <a:cs typeface="Times New Roman" pitchFamily="18" charset="0"/>
              </a:rPr>
              <a:t>/</a:t>
            </a:r>
            <a:r>
              <a:rPr lang="it-IT" sz="2800" b="1" dirty="0" err="1">
                <a:solidFill>
                  <a:srgbClr val="000000"/>
                </a:solidFill>
                <a:cs typeface="Times New Roman" pitchFamily="18" charset="0"/>
              </a:rPr>
              <a:t>dt</a:t>
            </a:r>
            <a:r>
              <a:rPr lang="it-IT" sz="2800" b="1" dirty="0">
                <a:solidFill>
                  <a:srgbClr val="000000"/>
                </a:solidFill>
                <a:cs typeface="Times New Roman" pitchFamily="18" charset="0"/>
              </a:rPr>
              <a:t>)</a:t>
            </a:r>
            <a:r>
              <a:rPr lang="it-IT" sz="2800" b="1" baseline="-30000" dirty="0" err="1">
                <a:solidFill>
                  <a:srgbClr val="000000"/>
                </a:solidFill>
                <a:cs typeface="Times New Roman" pitchFamily="18" charset="0"/>
              </a:rPr>
              <a:t>sottr</a:t>
            </a:r>
            <a:r>
              <a:rPr lang="it-IT" sz="2800" b="1" dirty="0">
                <a:solidFill>
                  <a:srgbClr val="000000"/>
                </a:solidFill>
                <a:cs typeface="Times New Roman" pitchFamily="18" charset="0"/>
              </a:rPr>
              <a:t> = - 1/Y</a:t>
            </a:r>
            <a:r>
              <a:rPr lang="it-IT" sz="2800" b="1" baseline="-30000" dirty="0">
                <a:solidFill>
                  <a:srgbClr val="000000"/>
                </a:solidFill>
                <a:cs typeface="Times New Roman" pitchFamily="18" charset="0"/>
              </a:rPr>
              <a:t>O</a:t>
            </a:r>
            <a:r>
              <a:rPr lang="it-IT" sz="2800" b="1" dirty="0">
                <a:solidFill>
                  <a:srgbClr val="000000"/>
                </a:solidFill>
                <a:cs typeface="Times New Roman" pitchFamily="18" charset="0"/>
              </a:rPr>
              <a:t> [</a:t>
            </a:r>
            <a:r>
              <a:rPr lang="it-IT" sz="2800" b="1" dirty="0" err="1">
                <a:solidFill>
                  <a:srgbClr val="000000"/>
                </a:solidFill>
                <a:latin typeface="Symbol" pitchFamily="18" charset="2"/>
                <a:cs typeface="Times New Roman" pitchFamily="18" charset="0"/>
              </a:rPr>
              <a:t>m</a:t>
            </a:r>
            <a:r>
              <a:rPr lang="it-IT" sz="2800" b="1" baseline="-30000" dirty="0" err="1">
                <a:solidFill>
                  <a:srgbClr val="000000"/>
                </a:solidFill>
                <a:cs typeface="Times New Roman" pitchFamily="18" charset="0"/>
              </a:rPr>
              <a:t>m</a:t>
            </a:r>
            <a:r>
              <a:rPr lang="it-IT" sz="2800" b="1" dirty="0" err="1">
                <a:solidFill>
                  <a:srgbClr val="000000"/>
                </a:solidFill>
                <a:cs typeface="Times New Roman" pitchFamily="18" charset="0"/>
              </a:rPr>
              <a:t>C</a:t>
            </a:r>
            <a:r>
              <a:rPr lang="it-IT" sz="2800" b="1" baseline="-30000" dirty="0" err="1">
                <a:solidFill>
                  <a:srgbClr val="000000"/>
                </a:solidFill>
                <a:cs typeface="Times New Roman" pitchFamily="18" charset="0"/>
              </a:rPr>
              <a:t>O</a:t>
            </a:r>
            <a:r>
              <a:rPr lang="it-IT" sz="2800" b="1" dirty="0">
                <a:solidFill>
                  <a:srgbClr val="000000"/>
                </a:solidFill>
                <a:cs typeface="Times New Roman" pitchFamily="18" charset="0"/>
              </a:rPr>
              <a:t>/(K</a:t>
            </a:r>
            <a:r>
              <a:rPr lang="it-IT" sz="2800" b="1" baseline="-30000" dirty="0">
                <a:solidFill>
                  <a:srgbClr val="000000"/>
                </a:solidFill>
                <a:cs typeface="Times New Roman" pitchFamily="18" charset="0"/>
              </a:rPr>
              <a:t>O</a:t>
            </a:r>
            <a:r>
              <a:rPr lang="it-IT" sz="2800" b="1" dirty="0">
                <a:solidFill>
                  <a:srgbClr val="000000"/>
                </a:solidFill>
                <a:cs typeface="Times New Roman" pitchFamily="18" charset="0"/>
              </a:rPr>
              <a:t> + C</a:t>
            </a:r>
            <a:r>
              <a:rPr lang="it-IT" sz="2800" b="1" baseline="-30000" dirty="0">
                <a:solidFill>
                  <a:srgbClr val="000000"/>
                </a:solidFill>
                <a:cs typeface="Times New Roman" pitchFamily="18" charset="0"/>
              </a:rPr>
              <a:t>O</a:t>
            </a:r>
            <a:r>
              <a:rPr lang="it-IT" sz="2800" b="1" dirty="0">
                <a:solidFill>
                  <a:srgbClr val="000000"/>
                </a:solidFill>
                <a:cs typeface="Times New Roman" pitchFamily="18" charset="0"/>
              </a:rPr>
              <a:t>)]</a:t>
            </a:r>
            <a:r>
              <a:rPr lang="it-IT" sz="2800" b="1" dirty="0">
                <a:solidFill>
                  <a:srgbClr val="000000"/>
                </a:solidFill>
                <a:latin typeface="Symbol" pitchFamily="18" charset="2"/>
                <a:cs typeface="Times New Roman" pitchFamily="18" charset="0"/>
              </a:rPr>
              <a:t> </a:t>
            </a:r>
            <a:r>
              <a:rPr lang="it-IT" sz="2800" b="1" dirty="0">
                <a:solidFill>
                  <a:srgbClr val="000000"/>
                </a:solidFill>
                <a:cs typeface="Times New Roman" pitchFamily="18" charset="0"/>
              </a:rPr>
              <a:t>X  </a:t>
            </a:r>
            <a:r>
              <a:rPr lang="it-IT" sz="2000" b="1" dirty="0">
                <a:solidFill>
                  <a:srgbClr val="000000"/>
                </a:solidFill>
                <a:cs typeface="Times New Roman" pitchFamily="18" charset="0"/>
              </a:rPr>
              <a:t>(72)</a:t>
            </a:r>
            <a:r>
              <a:rPr lang="it-IT" b="1" dirty="0">
                <a:solidFill>
                  <a:srgbClr val="000000"/>
                </a:solidFill>
                <a:cs typeface="Times New Roman" pitchFamily="18" charset="0"/>
              </a:rPr>
              <a:t>, </a:t>
            </a:r>
            <a:r>
              <a:rPr lang="it-IT" sz="2000" b="1" dirty="0">
                <a:solidFill>
                  <a:srgbClr val="000000"/>
                </a:solidFill>
                <a:cs typeface="Times New Roman" pitchFamily="18" charset="0"/>
              </a:rPr>
              <a:t>ove</a:t>
            </a:r>
          </a:p>
          <a:p>
            <a:pPr algn="ctr"/>
            <a:endParaRPr lang="it-IT" sz="2000" b="1" dirty="0">
              <a:solidFill>
                <a:srgbClr val="000000"/>
              </a:solidFill>
              <a:cs typeface="Times New Roman" pitchFamily="18" charset="0"/>
            </a:endParaRPr>
          </a:p>
          <a:p>
            <a:pPr algn="ctr"/>
            <a:r>
              <a:rPr lang="it-IT" sz="2000" b="1" dirty="0">
                <a:solidFill>
                  <a:srgbClr val="000000"/>
                </a:solidFill>
                <a:cs typeface="Times New Roman" pitchFamily="18" charset="0"/>
              </a:rPr>
              <a:t>K</a:t>
            </a:r>
            <a:r>
              <a:rPr lang="it-IT" sz="2000" b="1" baseline="-30000" dirty="0">
                <a:solidFill>
                  <a:srgbClr val="000000"/>
                </a:solidFill>
                <a:cs typeface="Times New Roman" pitchFamily="18" charset="0"/>
              </a:rPr>
              <a:t>O</a:t>
            </a:r>
            <a:r>
              <a:rPr lang="it-IT" sz="2000" b="1" dirty="0">
                <a:solidFill>
                  <a:srgbClr val="000000"/>
                </a:solidFill>
                <a:cs typeface="Times New Roman" pitchFamily="18" charset="0"/>
              </a:rPr>
              <a:t> = costante di </a:t>
            </a:r>
            <a:r>
              <a:rPr lang="it-IT" sz="2000" b="1" dirty="0" err="1">
                <a:solidFill>
                  <a:srgbClr val="000000"/>
                </a:solidFill>
                <a:cs typeface="Times New Roman" pitchFamily="18" charset="0"/>
              </a:rPr>
              <a:t>Monod</a:t>
            </a:r>
            <a:r>
              <a:rPr lang="it-IT" sz="2000" b="1" dirty="0">
                <a:solidFill>
                  <a:srgbClr val="000000"/>
                </a:solidFill>
                <a:cs typeface="Times New Roman" pitchFamily="18" charset="0"/>
              </a:rPr>
              <a:t> per il consumo di ossigeno da parte della cellula e</a:t>
            </a:r>
            <a:endParaRPr lang="en-GB" sz="2000" b="1" dirty="0">
              <a:solidFill>
                <a:srgbClr val="000000"/>
              </a:solidFill>
              <a:cs typeface="Times New Roman" pitchFamily="18" charset="0"/>
            </a:endParaRPr>
          </a:p>
          <a:p>
            <a:pPr algn="ctr"/>
            <a:r>
              <a:rPr lang="en-GB" sz="2000" b="1" dirty="0">
                <a:solidFill>
                  <a:srgbClr val="000000"/>
                </a:solidFill>
                <a:cs typeface="Times New Roman" pitchFamily="18" charset="0"/>
              </a:rPr>
              <a:t>Y</a:t>
            </a:r>
            <a:r>
              <a:rPr lang="en-GB" sz="2800" b="1" baseline="-30000" dirty="0">
                <a:solidFill>
                  <a:srgbClr val="000000"/>
                </a:solidFill>
                <a:cs typeface="Times New Roman" pitchFamily="18" charset="0"/>
              </a:rPr>
              <a:t>O</a:t>
            </a:r>
            <a:r>
              <a:rPr lang="en-GB" sz="2800" b="1" dirty="0">
                <a:solidFill>
                  <a:srgbClr val="000000"/>
                </a:solidFill>
                <a:cs typeface="Times New Roman" pitchFamily="18" charset="0"/>
              </a:rPr>
              <a:t> = (X</a:t>
            </a:r>
            <a:r>
              <a:rPr lang="en-GB" sz="2800" b="1" baseline="-30000" dirty="0">
                <a:solidFill>
                  <a:srgbClr val="000000"/>
                </a:solidFill>
                <a:cs typeface="Times New Roman" pitchFamily="18" charset="0"/>
              </a:rPr>
              <a:t>1</a:t>
            </a:r>
            <a:r>
              <a:rPr lang="en-GB" sz="2800" b="1" dirty="0">
                <a:solidFill>
                  <a:srgbClr val="000000"/>
                </a:solidFill>
                <a:cs typeface="Times New Roman" pitchFamily="18" charset="0"/>
              </a:rPr>
              <a:t> – X</a:t>
            </a:r>
            <a:r>
              <a:rPr lang="en-GB" sz="2800" b="1" baseline="-30000" dirty="0">
                <a:solidFill>
                  <a:srgbClr val="000000"/>
                </a:solidFill>
                <a:cs typeface="Times New Roman" pitchFamily="18" charset="0"/>
              </a:rPr>
              <a:t>0</a:t>
            </a:r>
            <a:r>
              <a:rPr lang="en-GB" sz="2800" b="1" dirty="0">
                <a:solidFill>
                  <a:srgbClr val="000000"/>
                </a:solidFill>
                <a:cs typeface="Times New Roman" pitchFamily="18" charset="0"/>
              </a:rPr>
              <a:t>)/(C</a:t>
            </a:r>
            <a:r>
              <a:rPr lang="en-GB" sz="2800" b="1" baseline="-30000" dirty="0">
                <a:solidFill>
                  <a:srgbClr val="000000"/>
                </a:solidFill>
                <a:cs typeface="Times New Roman" pitchFamily="18" charset="0"/>
              </a:rPr>
              <a:t>O(t = 0)</a:t>
            </a:r>
            <a:r>
              <a:rPr lang="en-GB" sz="2800" b="1" dirty="0">
                <a:solidFill>
                  <a:srgbClr val="000000"/>
                </a:solidFill>
                <a:cs typeface="Times New Roman" pitchFamily="18" charset="0"/>
              </a:rPr>
              <a:t> – C</a:t>
            </a:r>
            <a:r>
              <a:rPr lang="en-GB" sz="2800" b="1" baseline="-30000" dirty="0">
                <a:solidFill>
                  <a:srgbClr val="000000"/>
                </a:solidFill>
                <a:cs typeface="Times New Roman" pitchFamily="18" charset="0"/>
              </a:rPr>
              <a:t>O(t=1)</a:t>
            </a:r>
            <a:r>
              <a:rPr lang="en-GB" sz="2800" b="1" dirty="0">
                <a:solidFill>
                  <a:srgbClr val="000000"/>
                </a:solidFill>
                <a:cs typeface="Times New Roman" pitchFamily="18" charset="0"/>
              </a:rPr>
              <a:t>)   </a:t>
            </a:r>
            <a:r>
              <a:rPr lang="en-GB" sz="2000" b="1" dirty="0">
                <a:solidFill>
                  <a:srgbClr val="000000"/>
                </a:solidFill>
                <a:cs typeface="Times New Roman" pitchFamily="18" charset="0"/>
              </a:rPr>
              <a:t>(73)</a:t>
            </a:r>
          </a:p>
          <a:p>
            <a:pPr algn="ctr"/>
            <a:endParaRPr lang="it-IT" sz="2000" b="1" dirty="0">
              <a:solidFill>
                <a:srgbClr val="000000"/>
              </a:solidFill>
              <a:cs typeface="Times New Roman" pitchFamily="18" charset="0"/>
            </a:endParaRPr>
          </a:p>
          <a:p>
            <a:pPr algn="just"/>
            <a:r>
              <a:rPr lang="it-IT" sz="2000" b="1" dirty="0">
                <a:solidFill>
                  <a:srgbClr val="000000"/>
                </a:solidFill>
                <a:cs typeface="Times New Roman" pitchFamily="18" charset="0"/>
              </a:rPr>
              <a:t>rappresenta il coefficiente di resa della biomassa rispetto all’ossigeno. </a:t>
            </a:r>
          </a:p>
        </p:txBody>
      </p:sp>
      <p:sp>
        <p:nvSpPr>
          <p:cNvPr id="999428" name="Text Box 4"/>
          <p:cNvSpPr txBox="1">
            <a:spLocks noChangeArrowheads="1"/>
          </p:cNvSpPr>
          <p:nvPr/>
        </p:nvSpPr>
        <p:spPr bwMode="auto">
          <a:xfrm>
            <a:off x="2360613" y="90488"/>
            <a:ext cx="4498975" cy="519112"/>
          </a:xfrm>
          <a:prstGeom prst="rect">
            <a:avLst/>
          </a:prstGeom>
          <a:noFill/>
          <a:ln w="9525">
            <a:noFill/>
            <a:miter lim="800000"/>
            <a:headEnd/>
            <a:tailEnd/>
          </a:ln>
          <a:effectLst/>
        </p:spPr>
        <p:txBody>
          <a:bodyPr wrap="none">
            <a:spAutoFit/>
          </a:bodyPr>
          <a:lstStyle/>
          <a:p>
            <a:pPr algn="ctr"/>
            <a:r>
              <a:rPr lang="it-IT" sz="2800" b="1">
                <a:solidFill>
                  <a:srgbClr val="FF0000"/>
                </a:solidFill>
                <a:cs typeface="Times New Roman" pitchFamily="18" charset="0"/>
              </a:rPr>
              <a:t>Concentrazione critica di O</a:t>
            </a:r>
            <a:r>
              <a:rPr lang="it-IT" sz="2800" b="1" baseline="-25000">
                <a:solidFill>
                  <a:srgbClr val="FF0000"/>
                </a:solidFill>
                <a:cs typeface="Times New Roman" pitchFamily="18" charset="0"/>
              </a:rPr>
              <a:t>2</a:t>
            </a:r>
            <a:endParaRPr lang="it-IT" sz="2800" b="1" baseline="-25000">
              <a:solidFill>
                <a:srgbClr val="FF0000"/>
              </a:solidFill>
            </a:endParaRPr>
          </a:p>
        </p:txBody>
      </p:sp>
      <p:sp>
        <p:nvSpPr>
          <p:cNvPr id="999429" name="Rectangle 5"/>
          <p:cNvSpPr>
            <a:spLocks noChangeArrowheads="1"/>
          </p:cNvSpPr>
          <p:nvPr/>
        </p:nvSpPr>
        <p:spPr bwMode="auto">
          <a:xfrm>
            <a:off x="0" y="0"/>
            <a:ext cx="9144000" cy="0"/>
          </a:xfrm>
          <a:prstGeom prst="rect">
            <a:avLst/>
          </a:prstGeom>
          <a:noFill/>
          <a:ln w="9525">
            <a:noFill/>
            <a:miter lim="800000"/>
            <a:headEnd/>
            <a:tailEnd/>
          </a:ln>
          <a:effectLst/>
        </p:spPr>
        <p:txBody>
          <a:bodyPr wrap="none" anchor="ctr">
            <a:spAutoFit/>
          </a:bodyPr>
          <a:lstStyle/>
          <a:p>
            <a:endParaRPr lang="it-IT"/>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3"/>
          <p:cNvSpPr>
            <a:spLocks noChangeArrowheads="1"/>
          </p:cNvSpPr>
          <p:nvPr/>
        </p:nvSpPr>
        <p:spPr bwMode="auto">
          <a:xfrm>
            <a:off x="0" y="1203138"/>
            <a:ext cx="9144000" cy="5355312"/>
          </a:xfrm>
          <a:prstGeom prst="rect">
            <a:avLst/>
          </a:prstGeom>
          <a:noFill/>
          <a:ln w="9525">
            <a:noFill/>
            <a:miter lim="800000"/>
            <a:headEnd/>
            <a:tailEnd/>
          </a:ln>
          <a:effectLst/>
        </p:spPr>
        <p:txBody>
          <a:bodyPr>
            <a:spAutoFit/>
          </a:bodyPr>
          <a:lstStyle/>
          <a:p>
            <a:pPr algn="just"/>
            <a:r>
              <a:rPr lang="it-IT" dirty="0">
                <a:solidFill>
                  <a:srgbClr val="000000"/>
                </a:solidFill>
                <a:cs typeface="Times New Roman" pitchFamily="18" charset="0"/>
              </a:rPr>
              <a:t>La </a:t>
            </a:r>
            <a:r>
              <a:rPr lang="it-IT" u="sng" dirty="0">
                <a:solidFill>
                  <a:srgbClr val="000000"/>
                </a:solidFill>
                <a:cs typeface="Times New Roman" pitchFamily="18" charset="0"/>
              </a:rPr>
              <a:t>velocità di assunzione</a:t>
            </a:r>
            <a:r>
              <a:rPr lang="it-IT" dirty="0">
                <a:solidFill>
                  <a:srgbClr val="000000"/>
                </a:solidFill>
                <a:cs typeface="Times New Roman" pitchFamily="18" charset="0"/>
              </a:rPr>
              <a:t> di ossigeno da parte della cellula dovrà essere espressa come </a:t>
            </a:r>
            <a:r>
              <a:rPr lang="it-IT" u="sng" dirty="0">
                <a:solidFill>
                  <a:srgbClr val="000000"/>
                </a:solidFill>
                <a:cs typeface="Times New Roman" pitchFamily="18" charset="0"/>
              </a:rPr>
              <a:t>aumento di ossigeno intracellulare</a:t>
            </a:r>
            <a:r>
              <a:rPr lang="it-IT" dirty="0">
                <a:solidFill>
                  <a:srgbClr val="000000"/>
                </a:solidFill>
                <a:cs typeface="Times New Roman" pitchFamily="18" charset="0"/>
              </a:rPr>
              <a:t>, e perciò dovrà essere omesso il segno – davanti al termine di destra dell’equazione:</a:t>
            </a:r>
          </a:p>
          <a:p>
            <a:pPr algn="ctr"/>
            <a:r>
              <a:rPr lang="it-IT" b="1" dirty="0">
                <a:solidFill>
                  <a:srgbClr val="000000"/>
                </a:solidFill>
                <a:cs typeface="Times New Roman" pitchFamily="18" charset="0"/>
              </a:rPr>
              <a:t>(</a:t>
            </a:r>
            <a:r>
              <a:rPr lang="it-IT" b="1" dirty="0" err="1">
                <a:solidFill>
                  <a:srgbClr val="000000"/>
                </a:solidFill>
                <a:cs typeface="Times New Roman" pitchFamily="18" charset="0"/>
              </a:rPr>
              <a:t>dC</a:t>
            </a:r>
            <a:r>
              <a:rPr lang="it-IT" b="1" baseline="-30000" dirty="0" err="1">
                <a:solidFill>
                  <a:srgbClr val="000000"/>
                </a:solidFill>
                <a:cs typeface="Times New Roman" pitchFamily="18" charset="0"/>
              </a:rPr>
              <a:t>O</a:t>
            </a:r>
            <a:r>
              <a:rPr lang="it-IT" b="1" dirty="0">
                <a:solidFill>
                  <a:srgbClr val="000000"/>
                </a:solidFill>
                <a:cs typeface="Times New Roman" pitchFamily="18" charset="0"/>
              </a:rPr>
              <a:t>/</a:t>
            </a:r>
            <a:r>
              <a:rPr lang="it-IT" b="1" dirty="0" err="1">
                <a:solidFill>
                  <a:srgbClr val="000000"/>
                </a:solidFill>
                <a:cs typeface="Times New Roman" pitchFamily="18" charset="0"/>
              </a:rPr>
              <a:t>dt</a:t>
            </a:r>
            <a:r>
              <a:rPr lang="it-IT" b="1" dirty="0">
                <a:solidFill>
                  <a:srgbClr val="000000"/>
                </a:solidFill>
                <a:cs typeface="Times New Roman" pitchFamily="18" charset="0"/>
              </a:rPr>
              <a:t>)</a:t>
            </a:r>
            <a:r>
              <a:rPr lang="it-IT" b="1" baseline="-30000" dirty="0" err="1">
                <a:solidFill>
                  <a:srgbClr val="000000"/>
                </a:solidFill>
                <a:cs typeface="Times New Roman" pitchFamily="18" charset="0"/>
              </a:rPr>
              <a:t>ass</a:t>
            </a:r>
            <a:r>
              <a:rPr lang="it-IT" b="1" dirty="0">
                <a:solidFill>
                  <a:srgbClr val="000000"/>
                </a:solidFill>
                <a:cs typeface="Times New Roman" pitchFamily="18" charset="0"/>
              </a:rPr>
              <a:t> = - (</a:t>
            </a:r>
            <a:r>
              <a:rPr lang="it-IT" b="1" dirty="0" err="1">
                <a:solidFill>
                  <a:srgbClr val="000000"/>
                </a:solidFill>
                <a:cs typeface="Times New Roman" pitchFamily="18" charset="0"/>
              </a:rPr>
              <a:t>dC</a:t>
            </a:r>
            <a:r>
              <a:rPr lang="it-IT" b="1" baseline="-30000" dirty="0" err="1">
                <a:solidFill>
                  <a:srgbClr val="000000"/>
                </a:solidFill>
                <a:cs typeface="Times New Roman" pitchFamily="18" charset="0"/>
              </a:rPr>
              <a:t>O</a:t>
            </a:r>
            <a:r>
              <a:rPr lang="it-IT" b="1" dirty="0">
                <a:solidFill>
                  <a:srgbClr val="000000"/>
                </a:solidFill>
                <a:cs typeface="Times New Roman" pitchFamily="18" charset="0"/>
              </a:rPr>
              <a:t>/</a:t>
            </a:r>
            <a:r>
              <a:rPr lang="it-IT" b="1" dirty="0" err="1">
                <a:solidFill>
                  <a:srgbClr val="000000"/>
                </a:solidFill>
                <a:cs typeface="Times New Roman" pitchFamily="18" charset="0"/>
              </a:rPr>
              <a:t>dt</a:t>
            </a:r>
            <a:r>
              <a:rPr lang="it-IT" b="1" dirty="0">
                <a:solidFill>
                  <a:srgbClr val="000000"/>
                </a:solidFill>
                <a:cs typeface="Times New Roman" pitchFamily="18" charset="0"/>
              </a:rPr>
              <a:t>)</a:t>
            </a:r>
            <a:r>
              <a:rPr lang="it-IT" b="1" baseline="-30000" dirty="0" err="1">
                <a:solidFill>
                  <a:srgbClr val="000000"/>
                </a:solidFill>
                <a:cs typeface="Times New Roman" pitchFamily="18" charset="0"/>
              </a:rPr>
              <a:t>sottr</a:t>
            </a:r>
            <a:r>
              <a:rPr lang="it-IT" b="1" dirty="0">
                <a:solidFill>
                  <a:srgbClr val="000000"/>
                </a:solidFill>
                <a:cs typeface="Times New Roman" pitchFamily="18" charset="0"/>
              </a:rPr>
              <a:t> =  1/Y</a:t>
            </a:r>
            <a:r>
              <a:rPr lang="it-IT" b="1" baseline="-30000" dirty="0">
                <a:solidFill>
                  <a:srgbClr val="000000"/>
                </a:solidFill>
                <a:cs typeface="Times New Roman" pitchFamily="18" charset="0"/>
              </a:rPr>
              <a:t>O</a:t>
            </a:r>
            <a:r>
              <a:rPr lang="it-IT" b="1" dirty="0">
                <a:solidFill>
                  <a:srgbClr val="000000"/>
                </a:solidFill>
                <a:cs typeface="Times New Roman" pitchFamily="18" charset="0"/>
              </a:rPr>
              <a:t> [</a:t>
            </a:r>
            <a:r>
              <a:rPr lang="it-IT" b="1" dirty="0" err="1">
                <a:solidFill>
                  <a:srgbClr val="000000"/>
                </a:solidFill>
                <a:latin typeface="Symbol" pitchFamily="18" charset="2"/>
                <a:cs typeface="Times New Roman" pitchFamily="18" charset="0"/>
              </a:rPr>
              <a:t>m</a:t>
            </a:r>
            <a:r>
              <a:rPr lang="it-IT" b="1" baseline="-30000" dirty="0" err="1">
                <a:solidFill>
                  <a:srgbClr val="000000"/>
                </a:solidFill>
                <a:cs typeface="Times New Roman" pitchFamily="18" charset="0"/>
              </a:rPr>
              <a:t>m</a:t>
            </a:r>
            <a:r>
              <a:rPr lang="it-IT" b="1" dirty="0" err="1">
                <a:solidFill>
                  <a:srgbClr val="000000"/>
                </a:solidFill>
                <a:cs typeface="Times New Roman" pitchFamily="18" charset="0"/>
              </a:rPr>
              <a:t>C</a:t>
            </a:r>
            <a:r>
              <a:rPr lang="it-IT" b="1" baseline="-30000" dirty="0" err="1">
                <a:solidFill>
                  <a:srgbClr val="000000"/>
                </a:solidFill>
                <a:cs typeface="Times New Roman" pitchFamily="18" charset="0"/>
              </a:rPr>
              <a:t>O</a:t>
            </a:r>
            <a:r>
              <a:rPr lang="it-IT" b="1" dirty="0">
                <a:solidFill>
                  <a:srgbClr val="000000"/>
                </a:solidFill>
                <a:cs typeface="Times New Roman" pitchFamily="18" charset="0"/>
              </a:rPr>
              <a:t>/(K</a:t>
            </a:r>
            <a:r>
              <a:rPr lang="it-IT" b="1" baseline="-30000" dirty="0">
                <a:solidFill>
                  <a:srgbClr val="000000"/>
                </a:solidFill>
                <a:cs typeface="Times New Roman" pitchFamily="18" charset="0"/>
              </a:rPr>
              <a:t>O</a:t>
            </a:r>
            <a:r>
              <a:rPr lang="it-IT" b="1" dirty="0">
                <a:solidFill>
                  <a:srgbClr val="000000"/>
                </a:solidFill>
                <a:cs typeface="Times New Roman" pitchFamily="18" charset="0"/>
              </a:rPr>
              <a:t> + C</a:t>
            </a:r>
            <a:r>
              <a:rPr lang="it-IT" b="1" baseline="-30000" dirty="0">
                <a:solidFill>
                  <a:srgbClr val="000000"/>
                </a:solidFill>
                <a:cs typeface="Times New Roman" pitchFamily="18" charset="0"/>
              </a:rPr>
              <a:t>O</a:t>
            </a:r>
            <a:r>
              <a:rPr lang="it-IT" b="1" dirty="0">
                <a:solidFill>
                  <a:srgbClr val="000000"/>
                </a:solidFill>
                <a:cs typeface="Times New Roman" pitchFamily="18" charset="0"/>
              </a:rPr>
              <a:t>)]</a:t>
            </a:r>
            <a:r>
              <a:rPr lang="it-IT" b="1" dirty="0">
                <a:solidFill>
                  <a:srgbClr val="000000"/>
                </a:solidFill>
                <a:latin typeface="Symbol" pitchFamily="18" charset="2"/>
                <a:cs typeface="Times New Roman" pitchFamily="18" charset="0"/>
              </a:rPr>
              <a:t> </a:t>
            </a:r>
            <a:r>
              <a:rPr lang="it-IT" b="1" dirty="0">
                <a:solidFill>
                  <a:srgbClr val="000000"/>
                </a:solidFill>
                <a:cs typeface="Times New Roman" pitchFamily="18" charset="0"/>
              </a:rPr>
              <a:t>X  (74)</a:t>
            </a:r>
            <a:r>
              <a:rPr lang="it-IT" dirty="0">
                <a:solidFill>
                  <a:srgbClr val="000000"/>
                </a:solidFill>
                <a:cs typeface="Times New Roman" pitchFamily="18" charset="0"/>
              </a:rPr>
              <a:t>.</a:t>
            </a:r>
          </a:p>
          <a:p>
            <a:pPr algn="ctr"/>
            <a:endParaRPr lang="it-IT" dirty="0">
              <a:solidFill>
                <a:srgbClr val="000000"/>
              </a:solidFill>
              <a:cs typeface="Times New Roman" pitchFamily="18" charset="0"/>
            </a:endParaRPr>
          </a:p>
          <a:p>
            <a:pPr algn="ctr"/>
            <a:endParaRPr lang="it-IT" dirty="0">
              <a:solidFill>
                <a:srgbClr val="000000"/>
              </a:solidFill>
              <a:cs typeface="Times New Roman" pitchFamily="18" charset="0"/>
            </a:endParaRPr>
          </a:p>
          <a:p>
            <a:pPr algn="just"/>
            <a:r>
              <a:rPr lang="it-IT" dirty="0">
                <a:solidFill>
                  <a:srgbClr val="000000"/>
                </a:solidFill>
                <a:cs typeface="Times New Roman" pitchFamily="18" charset="0"/>
              </a:rPr>
              <a:t>A questo punto, risulterà evidente che per calcolare la </a:t>
            </a:r>
            <a:r>
              <a:rPr lang="it-IT" b="1" dirty="0">
                <a:solidFill>
                  <a:srgbClr val="000000"/>
                </a:solidFill>
                <a:cs typeface="Times New Roman" pitchFamily="18" charset="0"/>
              </a:rPr>
              <a:t>velocità netta di variazione dell’ossigeno disciolto nella soluzione, (</a:t>
            </a:r>
            <a:r>
              <a:rPr lang="it-IT" b="1" dirty="0" err="1">
                <a:solidFill>
                  <a:srgbClr val="000000"/>
                </a:solidFill>
                <a:cs typeface="Times New Roman" pitchFamily="18" charset="0"/>
              </a:rPr>
              <a:t>dC</a:t>
            </a:r>
            <a:r>
              <a:rPr lang="it-IT" b="1" baseline="-30000" dirty="0" err="1">
                <a:solidFill>
                  <a:srgbClr val="000000"/>
                </a:solidFill>
                <a:cs typeface="Times New Roman" pitchFamily="18" charset="0"/>
              </a:rPr>
              <a:t>O</a:t>
            </a:r>
            <a:r>
              <a:rPr lang="it-IT" b="1" dirty="0">
                <a:solidFill>
                  <a:srgbClr val="000000"/>
                </a:solidFill>
                <a:cs typeface="Times New Roman" pitchFamily="18" charset="0"/>
              </a:rPr>
              <a:t>/</a:t>
            </a:r>
            <a:r>
              <a:rPr lang="it-IT" b="1" dirty="0" err="1">
                <a:solidFill>
                  <a:srgbClr val="000000"/>
                </a:solidFill>
                <a:cs typeface="Times New Roman" pitchFamily="18" charset="0"/>
              </a:rPr>
              <a:t>dt</a:t>
            </a:r>
            <a:r>
              <a:rPr lang="it-IT" b="1" dirty="0">
                <a:solidFill>
                  <a:srgbClr val="000000"/>
                </a:solidFill>
                <a:cs typeface="Times New Roman" pitchFamily="18" charset="0"/>
              </a:rPr>
              <a:t>)</a:t>
            </a:r>
            <a:r>
              <a:rPr lang="it-IT" b="1" baseline="-30000" dirty="0">
                <a:solidFill>
                  <a:srgbClr val="000000"/>
                </a:solidFill>
                <a:cs typeface="Times New Roman" pitchFamily="18" charset="0"/>
              </a:rPr>
              <a:t>ne</a:t>
            </a:r>
            <a:r>
              <a:rPr lang="it-IT" baseline="-30000" dirty="0">
                <a:solidFill>
                  <a:srgbClr val="000000"/>
                </a:solidFill>
                <a:cs typeface="Times New Roman" pitchFamily="18" charset="0"/>
              </a:rPr>
              <a:t>t</a:t>
            </a:r>
            <a:r>
              <a:rPr lang="it-IT" dirty="0">
                <a:solidFill>
                  <a:srgbClr val="000000"/>
                </a:solidFill>
                <a:cs typeface="Times New Roman" pitchFamily="18" charset="0"/>
              </a:rPr>
              <a:t>,</a:t>
            </a:r>
            <a:r>
              <a:rPr lang="it-IT" baseline="-30000" dirty="0">
                <a:solidFill>
                  <a:srgbClr val="000000"/>
                </a:solidFill>
                <a:cs typeface="Times New Roman" pitchFamily="18" charset="0"/>
              </a:rPr>
              <a:t> </a:t>
            </a:r>
            <a:r>
              <a:rPr lang="it-IT" dirty="0">
                <a:solidFill>
                  <a:srgbClr val="000000"/>
                </a:solidFill>
                <a:cs typeface="Times New Roman" pitchFamily="18" charset="0"/>
              </a:rPr>
              <a:t>bisogna fare il bilancio di massa, </a:t>
            </a:r>
          </a:p>
          <a:p>
            <a:pPr algn="just"/>
            <a:endParaRPr lang="it-IT" dirty="0">
              <a:solidFill>
                <a:srgbClr val="000000"/>
              </a:solidFill>
              <a:cs typeface="Times New Roman" pitchFamily="18" charset="0"/>
            </a:endParaRPr>
          </a:p>
          <a:p>
            <a:pPr algn="just"/>
            <a:r>
              <a:rPr lang="it-IT" dirty="0">
                <a:solidFill>
                  <a:srgbClr val="000000"/>
                </a:solidFill>
                <a:cs typeface="Times New Roman" pitchFamily="18" charset="0"/>
              </a:rPr>
              <a:t>tenendo conto dell’ossigeno </a:t>
            </a:r>
            <a:r>
              <a:rPr lang="it-IT" dirty="0">
                <a:solidFill>
                  <a:srgbClr val="FF0000"/>
                </a:solidFill>
                <a:cs typeface="Times New Roman" pitchFamily="18" charset="0"/>
              </a:rPr>
              <a:t>immesso nella soluzione per trasferimento di massa </a:t>
            </a:r>
          </a:p>
          <a:p>
            <a:pPr algn="just"/>
            <a:r>
              <a:rPr lang="it-IT" dirty="0">
                <a:solidFill>
                  <a:srgbClr val="FF0000"/>
                </a:solidFill>
                <a:cs typeface="Times New Roman" pitchFamily="18" charset="0"/>
              </a:rPr>
              <a:t>(OTR = </a:t>
            </a:r>
            <a:r>
              <a:rPr lang="it-IT" dirty="0" err="1">
                <a:solidFill>
                  <a:srgbClr val="FF0000"/>
                </a:solidFill>
                <a:cs typeface="Times New Roman" pitchFamily="18" charset="0"/>
              </a:rPr>
              <a:t>oxygen</a:t>
            </a:r>
            <a:r>
              <a:rPr lang="it-IT" dirty="0">
                <a:solidFill>
                  <a:srgbClr val="FF0000"/>
                </a:solidFill>
                <a:cs typeface="Times New Roman" pitchFamily="18" charset="0"/>
              </a:rPr>
              <a:t> </a:t>
            </a:r>
            <a:r>
              <a:rPr lang="it-IT" dirty="0" err="1">
                <a:solidFill>
                  <a:srgbClr val="FF0000"/>
                </a:solidFill>
                <a:cs typeface="Times New Roman" pitchFamily="18" charset="0"/>
              </a:rPr>
              <a:t>trasfer</a:t>
            </a:r>
            <a:r>
              <a:rPr lang="it-IT" dirty="0">
                <a:solidFill>
                  <a:srgbClr val="FF0000"/>
                </a:solidFill>
                <a:cs typeface="Times New Roman" pitchFamily="18" charset="0"/>
              </a:rPr>
              <a:t> rate), </a:t>
            </a:r>
            <a:r>
              <a:rPr lang="it-IT" dirty="0">
                <a:solidFill>
                  <a:srgbClr val="000000"/>
                </a:solidFill>
                <a:cs typeface="Times New Roman" pitchFamily="18" charset="0"/>
              </a:rPr>
              <a:t>dato dall’equazione (64), </a:t>
            </a:r>
          </a:p>
          <a:p>
            <a:pPr algn="ctr"/>
            <a:r>
              <a:rPr lang="it-IT" b="1" dirty="0" err="1"/>
              <a:t>dC</a:t>
            </a:r>
            <a:r>
              <a:rPr lang="it-IT" b="1" dirty="0"/>
              <a:t>*</a:t>
            </a:r>
            <a:r>
              <a:rPr lang="it-IT" b="1" baseline="-25000" dirty="0"/>
              <a:t>O</a:t>
            </a:r>
            <a:r>
              <a:rPr lang="it-IT" b="1" dirty="0"/>
              <a:t>/</a:t>
            </a:r>
            <a:r>
              <a:rPr lang="it-IT" b="1" dirty="0" err="1"/>
              <a:t>dt</a:t>
            </a:r>
            <a:r>
              <a:rPr lang="it-IT" b="1" dirty="0"/>
              <a:t> = </a:t>
            </a:r>
            <a:r>
              <a:rPr lang="it-IT" b="1" dirty="0" err="1"/>
              <a:t>kL</a:t>
            </a:r>
            <a:r>
              <a:rPr lang="it-IT" b="1" dirty="0"/>
              <a:t> a (C*</a:t>
            </a:r>
            <a:r>
              <a:rPr lang="it-IT" b="1" baseline="-25000" dirty="0"/>
              <a:t>O</a:t>
            </a:r>
            <a:r>
              <a:rPr lang="it-IT" b="1" dirty="0"/>
              <a:t> – C</a:t>
            </a:r>
            <a:r>
              <a:rPr lang="it-IT" b="1" baseline="-25000" dirty="0"/>
              <a:t>O</a:t>
            </a:r>
            <a:r>
              <a:rPr lang="it-IT" b="1" dirty="0"/>
              <a:t>)</a:t>
            </a:r>
            <a:endParaRPr lang="it-IT" dirty="0"/>
          </a:p>
          <a:p>
            <a:pPr algn="just"/>
            <a:endParaRPr lang="it-IT" dirty="0">
              <a:solidFill>
                <a:srgbClr val="000000"/>
              </a:solidFill>
              <a:cs typeface="Times New Roman" pitchFamily="18" charset="0"/>
            </a:endParaRPr>
          </a:p>
          <a:p>
            <a:pPr algn="just"/>
            <a:endParaRPr lang="it-IT" dirty="0">
              <a:solidFill>
                <a:srgbClr val="000000"/>
              </a:solidFill>
              <a:cs typeface="Times New Roman" pitchFamily="18" charset="0"/>
            </a:endParaRPr>
          </a:p>
          <a:p>
            <a:pPr algn="just"/>
            <a:r>
              <a:rPr lang="it-IT" dirty="0">
                <a:solidFill>
                  <a:srgbClr val="000000"/>
                </a:solidFill>
                <a:cs typeface="Times New Roman" pitchFamily="18" charset="0"/>
              </a:rPr>
              <a:t>e </a:t>
            </a:r>
            <a:r>
              <a:rPr lang="it-IT" dirty="0">
                <a:solidFill>
                  <a:srgbClr val="FF0000"/>
                </a:solidFill>
                <a:cs typeface="Times New Roman" pitchFamily="18" charset="0"/>
              </a:rPr>
              <a:t>dell’ossigeno assunto dalla cellula (OUR = </a:t>
            </a:r>
            <a:r>
              <a:rPr lang="it-IT" dirty="0" err="1">
                <a:solidFill>
                  <a:srgbClr val="FF0000"/>
                </a:solidFill>
                <a:cs typeface="Times New Roman" pitchFamily="18" charset="0"/>
              </a:rPr>
              <a:t>oxygen</a:t>
            </a:r>
            <a:r>
              <a:rPr lang="it-IT" dirty="0">
                <a:solidFill>
                  <a:srgbClr val="FF0000"/>
                </a:solidFill>
                <a:cs typeface="Times New Roman" pitchFamily="18" charset="0"/>
              </a:rPr>
              <a:t> </a:t>
            </a:r>
            <a:r>
              <a:rPr lang="it-IT" dirty="0" err="1">
                <a:solidFill>
                  <a:srgbClr val="FF0000"/>
                </a:solidFill>
                <a:cs typeface="Times New Roman" pitchFamily="18" charset="0"/>
              </a:rPr>
              <a:t>uptake</a:t>
            </a:r>
            <a:r>
              <a:rPr lang="it-IT" dirty="0">
                <a:solidFill>
                  <a:srgbClr val="FF0000"/>
                </a:solidFill>
                <a:cs typeface="Times New Roman" pitchFamily="18" charset="0"/>
              </a:rPr>
              <a:t> rate), </a:t>
            </a:r>
            <a:r>
              <a:rPr lang="it-IT" dirty="0">
                <a:solidFill>
                  <a:srgbClr val="000000"/>
                </a:solidFill>
                <a:cs typeface="Times New Roman" pitchFamily="18" charset="0"/>
              </a:rPr>
              <a:t>dato dall’equazione (74):</a:t>
            </a:r>
          </a:p>
          <a:p>
            <a:pPr algn="just"/>
            <a:endParaRPr lang="en-GB" dirty="0">
              <a:solidFill>
                <a:srgbClr val="000000"/>
              </a:solidFill>
              <a:cs typeface="Times New Roman" pitchFamily="18" charset="0"/>
            </a:endParaRPr>
          </a:p>
          <a:p>
            <a:pPr algn="ctr"/>
            <a:r>
              <a:rPr lang="en-GB" b="1" dirty="0">
                <a:solidFill>
                  <a:srgbClr val="000000"/>
                </a:solidFill>
                <a:cs typeface="Times New Roman" pitchFamily="18" charset="0"/>
              </a:rPr>
              <a:t>(</a:t>
            </a:r>
            <a:r>
              <a:rPr lang="en-GB" b="1" dirty="0" err="1">
                <a:solidFill>
                  <a:srgbClr val="000000"/>
                </a:solidFill>
                <a:cs typeface="Times New Roman" pitchFamily="18" charset="0"/>
              </a:rPr>
              <a:t>dC</a:t>
            </a:r>
            <a:r>
              <a:rPr lang="en-GB" b="1" baseline="-30000" dirty="0" err="1">
                <a:solidFill>
                  <a:srgbClr val="000000"/>
                </a:solidFill>
                <a:cs typeface="Times New Roman" pitchFamily="18" charset="0"/>
              </a:rPr>
              <a:t>O</a:t>
            </a:r>
            <a:r>
              <a:rPr lang="en-GB" b="1" dirty="0">
                <a:solidFill>
                  <a:srgbClr val="000000"/>
                </a:solidFill>
                <a:cs typeface="Times New Roman" pitchFamily="18" charset="0"/>
              </a:rPr>
              <a:t>/</a:t>
            </a:r>
            <a:r>
              <a:rPr lang="en-GB" b="1" dirty="0" err="1">
                <a:solidFill>
                  <a:srgbClr val="000000"/>
                </a:solidFill>
                <a:cs typeface="Times New Roman" pitchFamily="18" charset="0"/>
              </a:rPr>
              <a:t>dt</a:t>
            </a:r>
            <a:r>
              <a:rPr lang="en-GB" b="1" dirty="0">
                <a:solidFill>
                  <a:srgbClr val="000000"/>
                </a:solidFill>
                <a:cs typeface="Times New Roman" pitchFamily="18" charset="0"/>
              </a:rPr>
              <a:t>)</a:t>
            </a:r>
            <a:r>
              <a:rPr lang="en-GB" b="1" baseline="-30000" dirty="0">
                <a:solidFill>
                  <a:srgbClr val="000000"/>
                </a:solidFill>
                <a:cs typeface="Times New Roman" pitchFamily="18" charset="0"/>
              </a:rPr>
              <a:t>net</a:t>
            </a:r>
            <a:r>
              <a:rPr lang="en-GB" b="1" dirty="0">
                <a:solidFill>
                  <a:srgbClr val="000000"/>
                </a:solidFill>
                <a:cs typeface="Times New Roman" pitchFamily="18" charset="0"/>
              </a:rPr>
              <a:t> = OTR – OUR</a:t>
            </a:r>
          </a:p>
          <a:p>
            <a:pPr algn="ctr"/>
            <a:endParaRPr lang="en-GB" dirty="0">
              <a:solidFill>
                <a:srgbClr val="000000"/>
              </a:solidFill>
              <a:cs typeface="Times New Roman" pitchFamily="18" charset="0"/>
            </a:endParaRPr>
          </a:p>
          <a:p>
            <a:pPr algn="ctr"/>
            <a:r>
              <a:rPr lang="en-GB" b="1" dirty="0">
                <a:solidFill>
                  <a:srgbClr val="000000"/>
                </a:solidFill>
                <a:cs typeface="Times New Roman" pitchFamily="18" charset="0"/>
              </a:rPr>
              <a:t>(</a:t>
            </a:r>
            <a:r>
              <a:rPr lang="en-GB" b="1" dirty="0" err="1">
                <a:solidFill>
                  <a:srgbClr val="000000"/>
                </a:solidFill>
                <a:cs typeface="Times New Roman" pitchFamily="18" charset="0"/>
              </a:rPr>
              <a:t>dC</a:t>
            </a:r>
            <a:r>
              <a:rPr lang="en-GB" b="1" baseline="-30000" dirty="0" err="1">
                <a:solidFill>
                  <a:srgbClr val="000000"/>
                </a:solidFill>
                <a:cs typeface="Times New Roman" pitchFamily="18" charset="0"/>
              </a:rPr>
              <a:t>O</a:t>
            </a:r>
            <a:r>
              <a:rPr lang="en-GB" b="1" dirty="0">
                <a:solidFill>
                  <a:srgbClr val="000000"/>
                </a:solidFill>
                <a:cs typeface="Times New Roman" pitchFamily="18" charset="0"/>
              </a:rPr>
              <a:t>/</a:t>
            </a:r>
            <a:r>
              <a:rPr lang="en-GB" b="1" dirty="0" err="1">
                <a:solidFill>
                  <a:srgbClr val="000000"/>
                </a:solidFill>
                <a:cs typeface="Times New Roman" pitchFamily="18" charset="0"/>
              </a:rPr>
              <a:t>dt</a:t>
            </a:r>
            <a:r>
              <a:rPr lang="en-GB" b="1" dirty="0">
                <a:solidFill>
                  <a:srgbClr val="000000"/>
                </a:solidFill>
                <a:cs typeface="Times New Roman" pitchFamily="18" charset="0"/>
              </a:rPr>
              <a:t>)</a:t>
            </a:r>
            <a:r>
              <a:rPr lang="en-GB" b="1" baseline="-30000" dirty="0">
                <a:solidFill>
                  <a:srgbClr val="000000"/>
                </a:solidFill>
                <a:cs typeface="Times New Roman" pitchFamily="18" charset="0"/>
              </a:rPr>
              <a:t>net</a:t>
            </a:r>
            <a:r>
              <a:rPr lang="en-GB" b="1" dirty="0">
                <a:solidFill>
                  <a:srgbClr val="000000"/>
                </a:solidFill>
                <a:cs typeface="Times New Roman" pitchFamily="18" charset="0"/>
              </a:rPr>
              <a:t> = </a:t>
            </a:r>
            <a:r>
              <a:rPr lang="en-GB" b="1" dirty="0" err="1">
                <a:solidFill>
                  <a:srgbClr val="000000"/>
                </a:solidFill>
                <a:cs typeface="Times New Roman" pitchFamily="18" charset="0"/>
              </a:rPr>
              <a:t>k</a:t>
            </a:r>
            <a:r>
              <a:rPr lang="en-GB" b="1" baseline="-30000" dirty="0" err="1">
                <a:solidFill>
                  <a:srgbClr val="000000"/>
                </a:solidFill>
                <a:cs typeface="Times New Roman" pitchFamily="18" charset="0"/>
              </a:rPr>
              <a:t>L</a:t>
            </a:r>
            <a:r>
              <a:rPr lang="en-GB" b="1" dirty="0">
                <a:solidFill>
                  <a:srgbClr val="000000"/>
                </a:solidFill>
                <a:cs typeface="Times New Roman" pitchFamily="18" charset="0"/>
              </a:rPr>
              <a:t> a (C</a:t>
            </a:r>
            <a:r>
              <a:rPr lang="en-GB" b="1" baseline="30000" dirty="0">
                <a:solidFill>
                  <a:srgbClr val="000000"/>
                </a:solidFill>
                <a:cs typeface="Times New Roman" pitchFamily="18" charset="0"/>
              </a:rPr>
              <a:t>*</a:t>
            </a:r>
            <a:r>
              <a:rPr lang="en-GB" b="1" baseline="-30000" dirty="0">
                <a:solidFill>
                  <a:srgbClr val="000000"/>
                </a:solidFill>
                <a:cs typeface="Times New Roman" pitchFamily="18" charset="0"/>
              </a:rPr>
              <a:t>O</a:t>
            </a:r>
            <a:r>
              <a:rPr lang="en-GB" b="1" dirty="0">
                <a:solidFill>
                  <a:srgbClr val="000000"/>
                </a:solidFill>
                <a:cs typeface="Times New Roman" pitchFamily="18" charset="0"/>
              </a:rPr>
              <a:t> – C</a:t>
            </a:r>
            <a:r>
              <a:rPr lang="en-GB" b="1" baseline="-30000" dirty="0">
                <a:solidFill>
                  <a:srgbClr val="000000"/>
                </a:solidFill>
                <a:cs typeface="Times New Roman" pitchFamily="18" charset="0"/>
              </a:rPr>
              <a:t>O</a:t>
            </a:r>
            <a:r>
              <a:rPr lang="en-GB" b="1" dirty="0">
                <a:solidFill>
                  <a:srgbClr val="000000"/>
                </a:solidFill>
                <a:cs typeface="Times New Roman" pitchFamily="18" charset="0"/>
              </a:rPr>
              <a:t>) - 1/Y</a:t>
            </a:r>
            <a:r>
              <a:rPr lang="en-GB" b="1" baseline="-30000" dirty="0">
                <a:solidFill>
                  <a:srgbClr val="000000"/>
                </a:solidFill>
                <a:cs typeface="Times New Roman" pitchFamily="18" charset="0"/>
              </a:rPr>
              <a:t>O</a:t>
            </a:r>
            <a:r>
              <a:rPr lang="en-GB" b="1" dirty="0">
                <a:solidFill>
                  <a:srgbClr val="000000"/>
                </a:solidFill>
                <a:cs typeface="Times New Roman" pitchFamily="18" charset="0"/>
              </a:rPr>
              <a:t> [</a:t>
            </a:r>
            <a:r>
              <a:rPr lang="it-IT" b="1" dirty="0">
                <a:solidFill>
                  <a:srgbClr val="000000"/>
                </a:solidFill>
                <a:latin typeface="Symbol" pitchFamily="18" charset="2"/>
                <a:cs typeface="Times New Roman" pitchFamily="18" charset="0"/>
              </a:rPr>
              <a:t>m</a:t>
            </a:r>
            <a:r>
              <a:rPr lang="en-GB" b="1" baseline="-30000" dirty="0" err="1">
                <a:solidFill>
                  <a:srgbClr val="000000"/>
                </a:solidFill>
                <a:cs typeface="Times New Roman" pitchFamily="18" charset="0"/>
              </a:rPr>
              <a:t>m</a:t>
            </a:r>
            <a:r>
              <a:rPr lang="en-GB" b="1" dirty="0" err="1">
                <a:solidFill>
                  <a:srgbClr val="000000"/>
                </a:solidFill>
                <a:cs typeface="Times New Roman" pitchFamily="18" charset="0"/>
              </a:rPr>
              <a:t>C</a:t>
            </a:r>
            <a:r>
              <a:rPr lang="en-GB" b="1" baseline="-30000" dirty="0" err="1">
                <a:solidFill>
                  <a:srgbClr val="000000"/>
                </a:solidFill>
                <a:cs typeface="Times New Roman" pitchFamily="18" charset="0"/>
              </a:rPr>
              <a:t>O</a:t>
            </a:r>
            <a:r>
              <a:rPr lang="en-GB" b="1" dirty="0">
                <a:solidFill>
                  <a:srgbClr val="000000"/>
                </a:solidFill>
                <a:cs typeface="Times New Roman" pitchFamily="18" charset="0"/>
              </a:rPr>
              <a:t>/(K</a:t>
            </a:r>
            <a:r>
              <a:rPr lang="en-GB" b="1" baseline="-30000" dirty="0">
                <a:solidFill>
                  <a:srgbClr val="000000"/>
                </a:solidFill>
                <a:cs typeface="Times New Roman" pitchFamily="18" charset="0"/>
              </a:rPr>
              <a:t>O</a:t>
            </a:r>
            <a:r>
              <a:rPr lang="en-GB" b="1" dirty="0">
                <a:solidFill>
                  <a:srgbClr val="000000"/>
                </a:solidFill>
                <a:cs typeface="Times New Roman" pitchFamily="18" charset="0"/>
              </a:rPr>
              <a:t> + C</a:t>
            </a:r>
            <a:r>
              <a:rPr lang="en-GB" b="1" baseline="-30000" dirty="0">
                <a:solidFill>
                  <a:srgbClr val="000000"/>
                </a:solidFill>
                <a:cs typeface="Times New Roman" pitchFamily="18" charset="0"/>
              </a:rPr>
              <a:t>O</a:t>
            </a:r>
            <a:r>
              <a:rPr lang="en-GB" b="1" dirty="0">
                <a:solidFill>
                  <a:srgbClr val="000000"/>
                </a:solidFill>
                <a:cs typeface="Times New Roman" pitchFamily="18" charset="0"/>
              </a:rPr>
              <a:t>)]</a:t>
            </a:r>
            <a:r>
              <a:rPr lang="it-IT" b="1" dirty="0">
                <a:solidFill>
                  <a:srgbClr val="000000"/>
                </a:solidFill>
                <a:latin typeface="Symbol" pitchFamily="18" charset="2"/>
                <a:cs typeface="Times New Roman" pitchFamily="18" charset="0"/>
              </a:rPr>
              <a:t> </a:t>
            </a:r>
            <a:r>
              <a:rPr lang="en-GB" b="1" dirty="0">
                <a:solidFill>
                  <a:srgbClr val="000000"/>
                </a:solidFill>
                <a:cs typeface="Times New Roman" pitchFamily="18" charset="0"/>
              </a:rPr>
              <a:t>X (75)</a:t>
            </a:r>
            <a:r>
              <a:rPr lang="it-IT" b="1" dirty="0">
                <a:solidFill>
                  <a:srgbClr val="000000"/>
                </a:solidFill>
                <a:cs typeface="Times New Roman" pitchFamily="18" charset="0"/>
              </a:rPr>
              <a:t> </a:t>
            </a:r>
          </a:p>
        </p:txBody>
      </p:sp>
      <p:sp>
        <p:nvSpPr>
          <p:cNvPr id="4" name="Text Box 4"/>
          <p:cNvSpPr txBox="1">
            <a:spLocks noChangeArrowheads="1"/>
          </p:cNvSpPr>
          <p:nvPr/>
        </p:nvSpPr>
        <p:spPr bwMode="auto">
          <a:xfrm>
            <a:off x="2423271" y="554082"/>
            <a:ext cx="4297458" cy="523220"/>
          </a:xfrm>
          <a:prstGeom prst="rect">
            <a:avLst/>
          </a:prstGeom>
          <a:noFill/>
          <a:ln w="9525">
            <a:noFill/>
            <a:miter lim="800000"/>
            <a:headEnd/>
            <a:tailEnd/>
          </a:ln>
          <a:effectLst/>
        </p:spPr>
        <p:txBody>
          <a:bodyPr wrap="none">
            <a:spAutoFit/>
          </a:bodyPr>
          <a:lstStyle/>
          <a:p>
            <a:pPr algn="ctr"/>
            <a:r>
              <a:rPr lang="it-IT" sz="2800" b="1" dirty="0">
                <a:solidFill>
                  <a:srgbClr val="FF0000"/>
                </a:solidFill>
                <a:cs typeface="Times New Roman" pitchFamily="18" charset="0"/>
              </a:rPr>
              <a:t>Concentrazione critica di O</a:t>
            </a:r>
            <a:r>
              <a:rPr lang="it-IT" sz="2800" b="1" baseline="-25000" dirty="0">
                <a:solidFill>
                  <a:srgbClr val="FF0000"/>
                </a:solidFill>
                <a:cs typeface="Times New Roman" pitchFamily="18" charset="0"/>
              </a:rPr>
              <a:t>2</a:t>
            </a:r>
            <a:endParaRPr lang="it-IT" sz="2800" b="1" baseline="-25000" dirty="0">
              <a:solidFill>
                <a:srgbClr val="FF0000"/>
              </a:solidFill>
            </a:endParaRPr>
          </a:p>
        </p:txBody>
      </p:sp>
    </p:spTree>
    <p:extLst>
      <p:ext uri="{BB962C8B-B14F-4D97-AF65-F5344CB8AC3E}">
        <p14:creationId xmlns:p14="http://schemas.microsoft.com/office/powerpoint/2010/main" val="426161933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Box 4"/>
          <p:cNvSpPr txBox="1">
            <a:spLocks noChangeArrowheads="1"/>
          </p:cNvSpPr>
          <p:nvPr/>
        </p:nvSpPr>
        <p:spPr bwMode="auto">
          <a:xfrm>
            <a:off x="2182812" y="342176"/>
            <a:ext cx="4778375" cy="519112"/>
          </a:xfrm>
          <a:prstGeom prst="rect">
            <a:avLst/>
          </a:prstGeom>
          <a:noFill/>
          <a:ln w="9525">
            <a:noFill/>
            <a:miter lim="800000"/>
            <a:headEnd/>
            <a:tailEnd/>
          </a:ln>
          <a:effectLst/>
        </p:spPr>
        <p:txBody>
          <a:bodyPr wrap="none">
            <a:spAutoFit/>
          </a:bodyPr>
          <a:lstStyle/>
          <a:p>
            <a:pPr algn="ctr"/>
            <a:r>
              <a:rPr lang="it-IT" sz="2800" b="1" dirty="0">
                <a:solidFill>
                  <a:srgbClr val="FF0000"/>
                </a:solidFill>
                <a:cs typeface="Times New Roman" pitchFamily="18" charset="0"/>
              </a:rPr>
              <a:t>Analisi dello Stato Stazionario</a:t>
            </a:r>
            <a:endParaRPr lang="it-IT" sz="2800" b="1" baseline="-25000" dirty="0">
              <a:solidFill>
                <a:srgbClr val="FF0000"/>
              </a:solidFill>
            </a:endParaRPr>
          </a:p>
        </p:txBody>
      </p:sp>
      <p:sp>
        <p:nvSpPr>
          <p:cNvPr id="4" name="Rectangle 3"/>
          <p:cNvSpPr>
            <a:spLocks noChangeArrowheads="1"/>
          </p:cNvSpPr>
          <p:nvPr/>
        </p:nvSpPr>
        <p:spPr bwMode="auto">
          <a:xfrm>
            <a:off x="0" y="1112957"/>
            <a:ext cx="9144000" cy="5078313"/>
          </a:xfrm>
          <a:prstGeom prst="rect">
            <a:avLst/>
          </a:prstGeom>
          <a:noFill/>
          <a:ln w="9525">
            <a:noFill/>
            <a:miter lim="800000"/>
            <a:headEnd/>
            <a:tailEnd/>
          </a:ln>
          <a:effectLst/>
        </p:spPr>
        <p:txBody>
          <a:bodyPr>
            <a:spAutoFit/>
          </a:bodyPr>
          <a:lstStyle/>
          <a:p>
            <a:pPr algn="just"/>
            <a:r>
              <a:rPr lang="it-IT" dirty="0">
                <a:solidFill>
                  <a:srgbClr val="000000"/>
                </a:solidFill>
                <a:cs typeface="Times New Roman" pitchFamily="18" charset="0"/>
              </a:rPr>
              <a:t>Risulterà evidente che la (75) ci consente di impostare le equazioni per il calcolo della concentrazione di O</a:t>
            </a:r>
            <a:r>
              <a:rPr lang="it-IT" baseline="-30000" dirty="0">
                <a:solidFill>
                  <a:srgbClr val="000000"/>
                </a:solidFill>
                <a:cs typeface="Times New Roman" pitchFamily="18" charset="0"/>
              </a:rPr>
              <a:t>2</a:t>
            </a:r>
            <a:r>
              <a:rPr lang="it-IT" dirty="0">
                <a:solidFill>
                  <a:srgbClr val="000000"/>
                </a:solidFill>
                <a:cs typeface="Times New Roman" pitchFamily="18" charset="0"/>
              </a:rPr>
              <a:t> nello stato stazionario. Infatti, il mezzo liquido compreso tra lo strato interfacciale gas-liquido e la cellula è a tutti gli effetti un reattore continuo, nel quale continuamente entra ossigeno ed esce per entrare nella cellula</a:t>
            </a:r>
            <a:r>
              <a:rPr lang="it-IT" b="1" dirty="0">
                <a:solidFill>
                  <a:srgbClr val="000000"/>
                </a:solidFill>
                <a:cs typeface="Times New Roman" pitchFamily="18" charset="0"/>
              </a:rPr>
              <a:t>:</a:t>
            </a:r>
          </a:p>
          <a:p>
            <a:pPr algn="just"/>
            <a:endParaRPr lang="it-IT" b="1" dirty="0">
              <a:solidFill>
                <a:srgbClr val="000000"/>
              </a:solidFill>
              <a:cs typeface="Times New Roman" pitchFamily="18" charset="0"/>
            </a:endParaRPr>
          </a:p>
          <a:p>
            <a:pPr algn="just"/>
            <a:endParaRPr lang="it-IT" b="1" dirty="0">
              <a:solidFill>
                <a:srgbClr val="000000"/>
              </a:solidFill>
              <a:cs typeface="Times New Roman" pitchFamily="18" charset="0"/>
            </a:endParaRPr>
          </a:p>
          <a:p>
            <a:pPr algn="just"/>
            <a:endParaRPr lang="it-IT" b="1" dirty="0">
              <a:solidFill>
                <a:srgbClr val="000000"/>
              </a:solidFill>
              <a:cs typeface="Times New Roman" pitchFamily="18" charset="0"/>
            </a:endParaRPr>
          </a:p>
          <a:p>
            <a:pPr algn="just"/>
            <a:endParaRPr lang="it-IT" b="1" dirty="0">
              <a:solidFill>
                <a:srgbClr val="000000"/>
              </a:solidFill>
              <a:cs typeface="Times New Roman" pitchFamily="18" charset="0"/>
            </a:endParaRPr>
          </a:p>
          <a:p>
            <a:pPr algn="just"/>
            <a:endParaRPr lang="it-IT" b="1" dirty="0">
              <a:solidFill>
                <a:srgbClr val="000000"/>
              </a:solidFill>
              <a:cs typeface="Times New Roman" pitchFamily="18" charset="0"/>
            </a:endParaRPr>
          </a:p>
          <a:p>
            <a:pPr algn="just"/>
            <a:endParaRPr lang="it-IT" b="1" dirty="0">
              <a:solidFill>
                <a:srgbClr val="000000"/>
              </a:solidFill>
              <a:cs typeface="Times New Roman" pitchFamily="18" charset="0"/>
            </a:endParaRPr>
          </a:p>
          <a:p>
            <a:pPr algn="just"/>
            <a:endParaRPr lang="it-IT" b="1" dirty="0">
              <a:solidFill>
                <a:srgbClr val="000000"/>
              </a:solidFill>
              <a:cs typeface="Times New Roman" pitchFamily="18" charset="0"/>
            </a:endParaRPr>
          </a:p>
          <a:p>
            <a:pPr algn="just"/>
            <a:endParaRPr lang="it-IT" b="1" dirty="0">
              <a:solidFill>
                <a:srgbClr val="000000"/>
              </a:solidFill>
              <a:cs typeface="Times New Roman" pitchFamily="18" charset="0"/>
            </a:endParaRPr>
          </a:p>
          <a:p>
            <a:pPr algn="ctr"/>
            <a:endParaRPr lang="it-IT" b="1" dirty="0">
              <a:solidFill>
                <a:srgbClr val="000000"/>
              </a:solidFill>
              <a:cs typeface="Times New Roman" pitchFamily="18" charset="0"/>
            </a:endParaRPr>
          </a:p>
          <a:p>
            <a:pPr algn="ctr"/>
            <a:endParaRPr lang="it-IT" b="1" dirty="0">
              <a:solidFill>
                <a:srgbClr val="000000"/>
              </a:solidFill>
              <a:cs typeface="Times New Roman" pitchFamily="18" charset="0"/>
            </a:endParaRPr>
          </a:p>
          <a:p>
            <a:pPr algn="ctr"/>
            <a:endParaRPr lang="it-IT" b="1" dirty="0">
              <a:solidFill>
                <a:srgbClr val="000000"/>
              </a:solidFill>
              <a:cs typeface="Times New Roman" pitchFamily="18" charset="0"/>
            </a:endParaRPr>
          </a:p>
          <a:p>
            <a:pPr algn="ctr"/>
            <a:r>
              <a:rPr lang="it-IT" b="1" dirty="0">
                <a:solidFill>
                  <a:srgbClr val="000000"/>
                </a:solidFill>
                <a:cs typeface="Times New Roman" pitchFamily="18" charset="0"/>
              </a:rPr>
              <a:t>massa del liquido come reattore continuo</a:t>
            </a:r>
          </a:p>
          <a:p>
            <a:pPr algn="ctr"/>
            <a:endParaRPr lang="it-IT" b="1" dirty="0">
              <a:solidFill>
                <a:srgbClr val="000000"/>
              </a:solidFill>
              <a:cs typeface="Times New Roman" pitchFamily="18" charset="0"/>
            </a:endParaRPr>
          </a:p>
          <a:p>
            <a:pPr algn="ctr"/>
            <a:r>
              <a:rPr lang="it-IT" b="1" dirty="0">
                <a:solidFill>
                  <a:srgbClr val="000000"/>
                </a:solidFill>
                <a:cs typeface="Times New Roman" pitchFamily="18" charset="0"/>
              </a:rPr>
              <a:t>(da sinistra verso destra: bolla di gas, film interfacciale, massa del liquido, cellula) </a:t>
            </a:r>
          </a:p>
        </p:txBody>
      </p:sp>
      <p:pic>
        <p:nvPicPr>
          <p:cNvPr id="5" name="Picture 6" descr="impianti biochimici 7"/>
          <p:cNvPicPr>
            <a:picLocks noChangeAspect="1" noChangeArrowheads="1"/>
          </p:cNvPicPr>
          <p:nvPr/>
        </p:nvPicPr>
        <p:blipFill>
          <a:blip r:embed="rId2" cstate="print"/>
          <a:srcRect/>
          <a:stretch>
            <a:fillRect/>
          </a:stretch>
        </p:blipFill>
        <p:spPr bwMode="auto">
          <a:xfrm>
            <a:off x="2953492" y="2290973"/>
            <a:ext cx="2971800" cy="2333625"/>
          </a:xfrm>
          <a:prstGeom prst="rect">
            <a:avLst/>
          </a:prstGeom>
          <a:noFill/>
          <a:ln w="9525">
            <a:noFill/>
            <a:miter lim="800000"/>
            <a:headEnd/>
            <a:tailEnd/>
          </a:ln>
        </p:spPr>
      </p:pic>
    </p:spTree>
    <p:extLst>
      <p:ext uri="{BB962C8B-B14F-4D97-AF65-F5344CB8AC3E}">
        <p14:creationId xmlns:p14="http://schemas.microsoft.com/office/powerpoint/2010/main" val="355142119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p:cNvSpPr/>
          <p:nvPr/>
        </p:nvSpPr>
        <p:spPr>
          <a:xfrm>
            <a:off x="300251" y="1708013"/>
            <a:ext cx="8543498" cy="4385816"/>
          </a:xfrm>
          <a:prstGeom prst="rect">
            <a:avLst/>
          </a:prstGeom>
        </p:spPr>
        <p:txBody>
          <a:bodyPr wrap="square">
            <a:spAutoFit/>
          </a:bodyPr>
          <a:lstStyle/>
          <a:p>
            <a:r>
              <a:rPr lang="it-IT" dirty="0"/>
              <a:t>Nello stato stazionario, la concentrazione di O</a:t>
            </a:r>
            <a:r>
              <a:rPr lang="it-IT" baseline="-25000" dirty="0"/>
              <a:t>2</a:t>
            </a:r>
            <a:r>
              <a:rPr lang="it-IT" dirty="0"/>
              <a:t> nella massa del liquido è costante.</a:t>
            </a:r>
          </a:p>
          <a:p>
            <a:endParaRPr lang="it-IT" dirty="0"/>
          </a:p>
          <a:p>
            <a:r>
              <a:rPr lang="it-IT" dirty="0"/>
              <a:t>Perciò,</a:t>
            </a:r>
          </a:p>
          <a:p>
            <a:pPr algn="ctr"/>
            <a:r>
              <a:rPr lang="it-IT" b="1" dirty="0"/>
              <a:t>(</a:t>
            </a:r>
            <a:r>
              <a:rPr lang="it-IT" b="1" dirty="0" err="1"/>
              <a:t>dC</a:t>
            </a:r>
            <a:r>
              <a:rPr lang="it-IT" b="1" baseline="-25000" dirty="0" err="1"/>
              <a:t>O</a:t>
            </a:r>
            <a:r>
              <a:rPr lang="it-IT" b="1" dirty="0"/>
              <a:t>/</a:t>
            </a:r>
            <a:r>
              <a:rPr lang="it-IT" b="1" dirty="0" err="1"/>
              <a:t>dt</a:t>
            </a:r>
            <a:r>
              <a:rPr lang="it-IT" b="1" dirty="0"/>
              <a:t>)net = 0</a:t>
            </a:r>
          </a:p>
          <a:p>
            <a:pPr algn="ctr"/>
            <a:endParaRPr lang="it-IT" b="1" dirty="0"/>
          </a:p>
          <a:p>
            <a:pPr algn="ctr"/>
            <a:r>
              <a:rPr lang="pl-PL" b="1" dirty="0"/>
              <a:t>kL a (C*</a:t>
            </a:r>
            <a:r>
              <a:rPr lang="pl-PL" b="1" baseline="-25000" dirty="0"/>
              <a:t>O</a:t>
            </a:r>
            <a:r>
              <a:rPr lang="pl-PL" b="1" dirty="0"/>
              <a:t> – C</a:t>
            </a:r>
            <a:r>
              <a:rPr lang="pl-PL" b="1" baseline="-25000" dirty="0"/>
              <a:t>O</a:t>
            </a:r>
            <a:r>
              <a:rPr lang="pl-PL" b="1" dirty="0"/>
              <a:t>) = 1/Y</a:t>
            </a:r>
            <a:r>
              <a:rPr lang="pl-PL" b="1" baseline="-25000" dirty="0"/>
              <a:t>O</a:t>
            </a:r>
            <a:r>
              <a:rPr lang="pl-PL" b="1" dirty="0"/>
              <a:t> [</a:t>
            </a:r>
            <a:r>
              <a:rPr lang="pl-PL" b="1" dirty="0">
                <a:latin typeface="Symbol" panose="05050102010706020507" pitchFamily="18" charset="2"/>
              </a:rPr>
              <a:t>m</a:t>
            </a:r>
            <a:r>
              <a:rPr lang="pl-PL" b="1" baseline="-25000" dirty="0"/>
              <a:t>m</a:t>
            </a:r>
            <a:r>
              <a:rPr lang="pl-PL" b="1" dirty="0"/>
              <a:t>C</a:t>
            </a:r>
            <a:r>
              <a:rPr lang="pl-PL" b="1" baseline="-25000" dirty="0"/>
              <a:t>O</a:t>
            </a:r>
            <a:r>
              <a:rPr lang="pl-PL" b="1" dirty="0"/>
              <a:t>/(K</a:t>
            </a:r>
            <a:r>
              <a:rPr lang="pl-PL" b="1" baseline="-25000" dirty="0"/>
              <a:t>O</a:t>
            </a:r>
            <a:r>
              <a:rPr lang="pl-PL" b="1" dirty="0"/>
              <a:t> + C</a:t>
            </a:r>
            <a:r>
              <a:rPr lang="pl-PL" b="1" baseline="-25000" dirty="0"/>
              <a:t>O</a:t>
            </a:r>
            <a:r>
              <a:rPr lang="pl-PL" b="1" dirty="0"/>
              <a:t>)]  X (76)</a:t>
            </a:r>
            <a:endParaRPr lang="it-IT" b="1" dirty="0"/>
          </a:p>
          <a:p>
            <a:pPr algn="ctr"/>
            <a:endParaRPr lang="it-IT" b="1" dirty="0"/>
          </a:p>
          <a:p>
            <a:pPr algn="ctr"/>
            <a:endParaRPr lang="it-IT" b="1" dirty="0"/>
          </a:p>
          <a:p>
            <a:pPr algn="ctr"/>
            <a:endParaRPr lang="pl-PL" b="1" dirty="0"/>
          </a:p>
          <a:p>
            <a:r>
              <a:rPr lang="it-IT" dirty="0"/>
              <a:t>Questo stato stazionario non può durare a lungo. </a:t>
            </a:r>
          </a:p>
          <a:p>
            <a:r>
              <a:rPr lang="it-IT" dirty="0"/>
              <a:t>In una coltura batch, ad esempio, dura qualche secondo.</a:t>
            </a:r>
          </a:p>
          <a:p>
            <a:endParaRPr lang="it-IT" dirty="0"/>
          </a:p>
          <a:p>
            <a:r>
              <a:rPr lang="it-IT" dirty="0"/>
              <a:t>La (76) consente di stimare il valore che il prodotto </a:t>
            </a:r>
            <a:r>
              <a:rPr lang="it-IT" dirty="0" err="1"/>
              <a:t>kL</a:t>
            </a:r>
            <a:r>
              <a:rPr lang="it-IT" dirty="0"/>
              <a:t> a deve avere perché </a:t>
            </a:r>
            <a:r>
              <a:rPr lang="it-IT" dirty="0">
                <a:latin typeface="Symbol" panose="05050102010706020507" pitchFamily="18" charset="2"/>
              </a:rPr>
              <a:t>m</a:t>
            </a:r>
            <a:r>
              <a:rPr lang="it-IT" dirty="0"/>
              <a:t>  sia</a:t>
            </a:r>
          </a:p>
          <a:p>
            <a:r>
              <a:rPr lang="it-IT" dirty="0"/>
              <a:t>indipendente da C</a:t>
            </a:r>
            <a:r>
              <a:rPr lang="it-IT" baseline="-25000" dirty="0"/>
              <a:t>O</a:t>
            </a:r>
            <a:r>
              <a:rPr lang="it-IT" dirty="0"/>
              <a:t> o, alternativamente, il valore della concentrazione cellulare</a:t>
            </a:r>
          </a:p>
          <a:p>
            <a:pPr>
              <a:lnSpc>
                <a:spcPct val="150000"/>
              </a:lnSpc>
            </a:pPr>
            <a:r>
              <a:rPr lang="it-IT" dirty="0"/>
              <a:t>(X) alla quale la biomassa viene limitata dalla concentrazione di O</a:t>
            </a:r>
            <a:r>
              <a:rPr lang="it-IT" baseline="-25000" dirty="0"/>
              <a:t>2</a:t>
            </a:r>
          </a:p>
        </p:txBody>
      </p:sp>
      <p:sp>
        <p:nvSpPr>
          <p:cNvPr id="3" name="Rettangolo 2"/>
          <p:cNvSpPr/>
          <p:nvPr/>
        </p:nvSpPr>
        <p:spPr>
          <a:xfrm>
            <a:off x="2387454" y="1018750"/>
            <a:ext cx="3981475" cy="461665"/>
          </a:xfrm>
          <a:prstGeom prst="rect">
            <a:avLst/>
          </a:prstGeom>
        </p:spPr>
        <p:txBody>
          <a:bodyPr wrap="none">
            <a:spAutoFit/>
          </a:bodyPr>
          <a:lstStyle/>
          <a:p>
            <a:r>
              <a:rPr lang="it-IT" sz="2400" b="1" dirty="0">
                <a:solidFill>
                  <a:srgbClr val="FF0000"/>
                </a:solidFill>
              </a:rPr>
              <a:t>Analisi dello Stato Stazionario</a:t>
            </a:r>
            <a:endParaRPr lang="it-IT" sz="2400" dirty="0">
              <a:solidFill>
                <a:srgbClr val="FF0000"/>
              </a:solidFill>
            </a:endParaRPr>
          </a:p>
        </p:txBody>
      </p:sp>
    </p:spTree>
    <p:extLst>
      <p:ext uri="{BB962C8B-B14F-4D97-AF65-F5344CB8AC3E}">
        <p14:creationId xmlns:p14="http://schemas.microsoft.com/office/powerpoint/2010/main" val="313485713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p:cNvSpPr/>
          <p:nvPr/>
        </p:nvSpPr>
        <p:spPr>
          <a:xfrm>
            <a:off x="351631" y="497011"/>
            <a:ext cx="7759582" cy="5863978"/>
          </a:xfrm>
          <a:prstGeom prst="rect">
            <a:avLst/>
          </a:prstGeom>
        </p:spPr>
        <p:txBody>
          <a:bodyPr wrap="square">
            <a:spAutoFit/>
          </a:bodyPr>
          <a:lstStyle/>
          <a:p>
            <a:pPr algn="just">
              <a:lnSpc>
                <a:spcPct val="150000"/>
              </a:lnSpc>
            </a:pPr>
            <a:r>
              <a:rPr lang="it-IT" b="1" i="1" u="sng" dirty="0">
                <a:solidFill>
                  <a:srgbClr val="FF0000"/>
                </a:solidFill>
                <a:cs typeface="Times New Roman" pitchFamily="18" charset="0"/>
              </a:rPr>
              <a:t>Esercizio 57</a:t>
            </a:r>
            <a:r>
              <a:rPr lang="it-IT" i="1" dirty="0">
                <a:solidFill>
                  <a:srgbClr val="000000"/>
                </a:solidFill>
                <a:cs typeface="Times New Roman" pitchFamily="18" charset="0"/>
              </a:rPr>
              <a:t>. L’effetto dell’ossigeno sulla crescita di un ceppo di Escherichia coli su un mezzo contenente saccarosio è caratterizzato dai seguenti parametri: </a:t>
            </a:r>
          </a:p>
          <a:p>
            <a:pPr algn="just">
              <a:lnSpc>
                <a:spcPct val="150000"/>
              </a:lnSpc>
            </a:pPr>
            <a:r>
              <a:rPr lang="it-IT" i="1" dirty="0">
                <a:solidFill>
                  <a:srgbClr val="000000"/>
                </a:solidFill>
                <a:cs typeface="Times New Roman" pitchFamily="18" charset="0"/>
              </a:rPr>
              <a:t>Y</a:t>
            </a:r>
            <a:r>
              <a:rPr lang="it-IT" i="1" baseline="-30000" dirty="0">
                <a:solidFill>
                  <a:srgbClr val="000000"/>
                </a:solidFill>
                <a:cs typeface="Times New Roman" pitchFamily="18" charset="0"/>
              </a:rPr>
              <a:t>O </a:t>
            </a:r>
            <a:r>
              <a:rPr lang="it-IT" i="1" dirty="0">
                <a:solidFill>
                  <a:srgbClr val="000000"/>
                </a:solidFill>
                <a:cs typeface="Times New Roman" pitchFamily="18" charset="0"/>
              </a:rPr>
              <a:t>= 1,1 mg cellule/mg O</a:t>
            </a:r>
            <a:r>
              <a:rPr lang="it-IT" i="1" baseline="-30000" dirty="0">
                <a:solidFill>
                  <a:srgbClr val="000000"/>
                </a:solidFill>
                <a:cs typeface="Times New Roman" pitchFamily="18" charset="0"/>
              </a:rPr>
              <a:t>2</a:t>
            </a:r>
            <a:r>
              <a:rPr lang="it-IT" i="1" dirty="0">
                <a:solidFill>
                  <a:srgbClr val="000000"/>
                </a:solidFill>
                <a:cs typeface="Times New Roman" pitchFamily="18" charset="0"/>
              </a:rPr>
              <a:t>, K</a:t>
            </a:r>
            <a:r>
              <a:rPr lang="it-IT" i="1" baseline="-30000" dirty="0">
                <a:solidFill>
                  <a:srgbClr val="000000"/>
                </a:solidFill>
                <a:cs typeface="Times New Roman" pitchFamily="18" charset="0"/>
              </a:rPr>
              <a:t>O</a:t>
            </a:r>
            <a:r>
              <a:rPr lang="it-IT" i="1" dirty="0">
                <a:solidFill>
                  <a:srgbClr val="000000"/>
                </a:solidFill>
                <a:cs typeface="Times New Roman" pitchFamily="18" charset="0"/>
              </a:rPr>
              <a:t> = 0,098 mg O</a:t>
            </a:r>
            <a:r>
              <a:rPr lang="it-IT" i="1" baseline="-30000" dirty="0">
                <a:solidFill>
                  <a:srgbClr val="000000"/>
                </a:solidFill>
                <a:cs typeface="Times New Roman" pitchFamily="18" charset="0"/>
              </a:rPr>
              <a:t>2</a:t>
            </a:r>
            <a:r>
              <a:rPr lang="it-IT" i="1" dirty="0">
                <a:solidFill>
                  <a:srgbClr val="000000"/>
                </a:solidFill>
                <a:cs typeface="Times New Roman" pitchFamily="18" charset="0"/>
              </a:rPr>
              <a:t>/l, </a:t>
            </a:r>
            <a:r>
              <a:rPr lang="it-IT" i="1" dirty="0">
                <a:solidFill>
                  <a:srgbClr val="000000"/>
                </a:solidFill>
                <a:latin typeface="Symbol" pitchFamily="18" charset="2"/>
                <a:cs typeface="Times New Roman" pitchFamily="18" charset="0"/>
              </a:rPr>
              <a:t>m</a:t>
            </a:r>
            <a:r>
              <a:rPr lang="it-IT" i="1" baseline="-30000" dirty="0">
                <a:solidFill>
                  <a:srgbClr val="000000"/>
                </a:solidFill>
                <a:cs typeface="Times New Roman" pitchFamily="18" charset="0"/>
              </a:rPr>
              <a:t>m</a:t>
            </a:r>
            <a:r>
              <a:rPr lang="it-IT" i="1" dirty="0">
                <a:solidFill>
                  <a:srgbClr val="000000"/>
                </a:solidFill>
                <a:cs typeface="Times New Roman" pitchFamily="18" charset="0"/>
              </a:rPr>
              <a:t> = 0,9 ore</a:t>
            </a:r>
            <a:r>
              <a:rPr lang="it-IT" i="1" baseline="30000" dirty="0">
                <a:solidFill>
                  <a:srgbClr val="000000"/>
                </a:solidFill>
                <a:cs typeface="Times New Roman" pitchFamily="18" charset="0"/>
              </a:rPr>
              <a:t>-1</a:t>
            </a:r>
            <a:r>
              <a:rPr lang="it-IT" i="1" dirty="0">
                <a:solidFill>
                  <a:srgbClr val="000000"/>
                </a:solidFill>
                <a:cs typeface="Times New Roman" pitchFamily="18" charset="0"/>
              </a:rPr>
              <a:t>, </a:t>
            </a:r>
          </a:p>
          <a:p>
            <a:pPr algn="just">
              <a:lnSpc>
                <a:spcPct val="150000"/>
              </a:lnSpc>
            </a:pPr>
            <a:r>
              <a:rPr lang="it-IT" dirty="0">
                <a:solidFill>
                  <a:srgbClr val="000000"/>
                </a:solidFill>
                <a:cs typeface="Times New Roman" pitchFamily="18" charset="0"/>
              </a:rPr>
              <a:t>C</a:t>
            </a:r>
            <a:r>
              <a:rPr lang="it-IT" baseline="-30000" dirty="0">
                <a:solidFill>
                  <a:srgbClr val="000000"/>
                </a:solidFill>
                <a:cs typeface="Times New Roman" pitchFamily="18" charset="0"/>
              </a:rPr>
              <a:t>O, </a:t>
            </a:r>
            <a:r>
              <a:rPr lang="it-IT" baseline="-30000" dirty="0" err="1">
                <a:solidFill>
                  <a:srgbClr val="000000"/>
                </a:solidFill>
                <a:cs typeface="Times New Roman" pitchFamily="18" charset="0"/>
              </a:rPr>
              <a:t>crit</a:t>
            </a:r>
            <a:r>
              <a:rPr lang="it-IT" baseline="-30000" dirty="0">
                <a:solidFill>
                  <a:srgbClr val="000000"/>
                </a:solidFill>
                <a:cs typeface="Times New Roman" pitchFamily="18" charset="0"/>
              </a:rPr>
              <a:t> </a:t>
            </a:r>
            <a:r>
              <a:rPr lang="it-IT" i="1" dirty="0">
                <a:solidFill>
                  <a:srgbClr val="000000"/>
                </a:solidFill>
                <a:cs typeface="Times New Roman" pitchFamily="18" charset="0"/>
              </a:rPr>
              <a:t>= 0,256</a:t>
            </a:r>
            <a:r>
              <a:rPr lang="it-IT" i="1" baseline="-30000" dirty="0">
                <a:solidFill>
                  <a:srgbClr val="000000"/>
                </a:solidFill>
                <a:cs typeface="Times New Roman" pitchFamily="18" charset="0"/>
              </a:rPr>
              <a:t> </a:t>
            </a:r>
            <a:r>
              <a:rPr lang="it-IT" dirty="0">
                <a:solidFill>
                  <a:srgbClr val="000000"/>
                </a:solidFill>
                <a:cs typeface="Times New Roman" pitchFamily="18" charset="0"/>
              </a:rPr>
              <a:t> </a:t>
            </a:r>
            <a:r>
              <a:rPr lang="it-IT" i="1" dirty="0">
                <a:solidFill>
                  <a:srgbClr val="000000"/>
                </a:solidFill>
                <a:cs typeface="Times New Roman" pitchFamily="18" charset="0"/>
              </a:rPr>
              <a:t>mg O</a:t>
            </a:r>
            <a:r>
              <a:rPr lang="it-IT" i="1" baseline="-30000" dirty="0">
                <a:solidFill>
                  <a:srgbClr val="000000"/>
                </a:solidFill>
                <a:cs typeface="Times New Roman" pitchFamily="18" charset="0"/>
              </a:rPr>
              <a:t>2</a:t>
            </a:r>
            <a:r>
              <a:rPr lang="it-IT" i="1" dirty="0">
                <a:solidFill>
                  <a:srgbClr val="000000"/>
                </a:solidFill>
                <a:cs typeface="Times New Roman" pitchFamily="18" charset="0"/>
              </a:rPr>
              <a:t>/l. </a:t>
            </a:r>
          </a:p>
          <a:p>
            <a:pPr algn="just">
              <a:lnSpc>
                <a:spcPct val="150000"/>
              </a:lnSpc>
            </a:pPr>
            <a:r>
              <a:rPr lang="it-IT" i="1" dirty="0">
                <a:solidFill>
                  <a:srgbClr val="000000"/>
                </a:solidFill>
                <a:cs typeface="Times New Roman" pitchFamily="18" charset="0"/>
              </a:rPr>
              <a:t>Si dispone anche dei seguenti dati relativi al trasferimento di O</a:t>
            </a:r>
            <a:r>
              <a:rPr lang="it-IT" i="1" baseline="-30000" dirty="0">
                <a:solidFill>
                  <a:srgbClr val="000000"/>
                </a:solidFill>
                <a:cs typeface="Times New Roman" pitchFamily="18" charset="0"/>
              </a:rPr>
              <a:t>2</a:t>
            </a:r>
            <a:r>
              <a:rPr lang="it-IT" i="1" dirty="0">
                <a:solidFill>
                  <a:srgbClr val="000000"/>
                </a:solidFill>
                <a:cs typeface="Times New Roman" pitchFamily="18" charset="0"/>
              </a:rPr>
              <a:t>: </a:t>
            </a:r>
          </a:p>
          <a:p>
            <a:pPr algn="just">
              <a:lnSpc>
                <a:spcPct val="150000"/>
              </a:lnSpc>
            </a:pPr>
            <a:r>
              <a:rPr lang="it-IT" i="1" dirty="0" err="1">
                <a:solidFill>
                  <a:srgbClr val="000000"/>
                </a:solidFill>
                <a:cs typeface="Times New Roman" pitchFamily="18" charset="0"/>
              </a:rPr>
              <a:t>k</a:t>
            </a:r>
            <a:r>
              <a:rPr lang="it-IT" i="1" baseline="-30000" dirty="0" err="1">
                <a:solidFill>
                  <a:srgbClr val="000000"/>
                </a:solidFill>
                <a:cs typeface="Times New Roman" pitchFamily="18" charset="0"/>
              </a:rPr>
              <a:t>L</a:t>
            </a:r>
            <a:r>
              <a:rPr lang="it-IT" i="1" dirty="0">
                <a:solidFill>
                  <a:srgbClr val="000000"/>
                </a:solidFill>
                <a:cs typeface="Times New Roman" pitchFamily="18" charset="0"/>
              </a:rPr>
              <a:t> a= 121 ore</a:t>
            </a:r>
            <a:r>
              <a:rPr lang="it-IT" i="1" baseline="30000" dirty="0">
                <a:solidFill>
                  <a:srgbClr val="000000"/>
                </a:solidFill>
                <a:cs typeface="Times New Roman" pitchFamily="18" charset="0"/>
              </a:rPr>
              <a:t>-1</a:t>
            </a:r>
            <a:r>
              <a:rPr lang="it-IT" i="1" dirty="0">
                <a:solidFill>
                  <a:srgbClr val="000000"/>
                </a:solidFill>
                <a:cs typeface="Times New Roman" pitchFamily="18" charset="0"/>
              </a:rPr>
              <a:t>, C</a:t>
            </a:r>
            <a:r>
              <a:rPr lang="it-IT" i="1" baseline="30000" dirty="0">
                <a:solidFill>
                  <a:srgbClr val="000000"/>
                </a:solidFill>
                <a:cs typeface="Times New Roman" pitchFamily="18" charset="0"/>
              </a:rPr>
              <a:t>*</a:t>
            </a:r>
            <a:r>
              <a:rPr lang="it-IT" i="1" baseline="-30000" dirty="0">
                <a:solidFill>
                  <a:srgbClr val="000000"/>
                </a:solidFill>
                <a:cs typeface="Times New Roman" pitchFamily="18" charset="0"/>
              </a:rPr>
              <a:t>O</a:t>
            </a:r>
            <a:r>
              <a:rPr lang="it-IT" i="1" dirty="0">
                <a:solidFill>
                  <a:srgbClr val="000000"/>
                </a:solidFill>
                <a:cs typeface="Times New Roman" pitchFamily="18" charset="0"/>
              </a:rPr>
              <a:t> = 8 mg/l. </a:t>
            </a:r>
          </a:p>
          <a:p>
            <a:pPr algn="just">
              <a:lnSpc>
                <a:spcPct val="150000"/>
              </a:lnSpc>
            </a:pPr>
            <a:endParaRPr lang="it-IT" i="1" dirty="0">
              <a:solidFill>
                <a:srgbClr val="000000"/>
              </a:solidFill>
              <a:cs typeface="Times New Roman" pitchFamily="18" charset="0"/>
            </a:endParaRPr>
          </a:p>
          <a:p>
            <a:pPr algn="just">
              <a:lnSpc>
                <a:spcPct val="150000"/>
              </a:lnSpc>
            </a:pPr>
            <a:r>
              <a:rPr lang="it-IT" i="1" dirty="0">
                <a:solidFill>
                  <a:srgbClr val="000000"/>
                </a:solidFill>
                <a:cs typeface="Times New Roman" pitchFamily="18" charset="0"/>
              </a:rPr>
              <a:t>Determinare la concentrazione di cellule alla quale l’ossigeno diviene nutriente limitante. </a:t>
            </a:r>
            <a:r>
              <a:rPr lang="it-IT" i="1" u="sng" dirty="0">
                <a:solidFill>
                  <a:srgbClr val="000000"/>
                </a:solidFill>
                <a:cs typeface="Times New Roman" pitchFamily="18" charset="0"/>
              </a:rPr>
              <a:t>Soluzione</a:t>
            </a:r>
            <a:r>
              <a:rPr lang="it-IT" i="1" dirty="0">
                <a:solidFill>
                  <a:srgbClr val="000000"/>
                </a:solidFill>
                <a:cs typeface="Times New Roman" pitchFamily="18" charset="0"/>
              </a:rPr>
              <a:t>. </a:t>
            </a:r>
          </a:p>
          <a:p>
            <a:pPr algn="just">
              <a:lnSpc>
                <a:spcPct val="150000"/>
              </a:lnSpc>
            </a:pPr>
            <a:r>
              <a:rPr lang="it-IT" i="1" dirty="0">
                <a:solidFill>
                  <a:srgbClr val="000000"/>
                </a:solidFill>
                <a:cs typeface="Times New Roman" pitchFamily="18" charset="0"/>
              </a:rPr>
              <a:t>Isolando X nella (76), </a:t>
            </a:r>
            <a:r>
              <a:rPr lang="pl-PL" b="1" dirty="0"/>
              <a:t>kL a (C*</a:t>
            </a:r>
            <a:r>
              <a:rPr lang="pl-PL" b="1" baseline="-25000" dirty="0"/>
              <a:t>O</a:t>
            </a:r>
            <a:r>
              <a:rPr lang="pl-PL" b="1" dirty="0"/>
              <a:t> – C</a:t>
            </a:r>
            <a:r>
              <a:rPr lang="pl-PL" b="1" baseline="-25000" dirty="0"/>
              <a:t>O</a:t>
            </a:r>
            <a:r>
              <a:rPr lang="pl-PL" b="1" dirty="0"/>
              <a:t>) = 1/Y</a:t>
            </a:r>
            <a:r>
              <a:rPr lang="pl-PL" b="1" baseline="-25000" dirty="0"/>
              <a:t>O</a:t>
            </a:r>
            <a:r>
              <a:rPr lang="pl-PL" b="1" dirty="0"/>
              <a:t> [</a:t>
            </a:r>
            <a:r>
              <a:rPr lang="pl-PL" b="1" dirty="0">
                <a:latin typeface="Symbol" panose="05050102010706020507" pitchFamily="18" charset="2"/>
              </a:rPr>
              <a:t>m</a:t>
            </a:r>
            <a:r>
              <a:rPr lang="pl-PL" b="1" baseline="-25000" dirty="0"/>
              <a:t>m</a:t>
            </a:r>
            <a:r>
              <a:rPr lang="pl-PL" b="1" dirty="0"/>
              <a:t>C</a:t>
            </a:r>
            <a:r>
              <a:rPr lang="pl-PL" b="1" baseline="-25000" dirty="0"/>
              <a:t>O</a:t>
            </a:r>
            <a:r>
              <a:rPr lang="pl-PL" b="1" dirty="0"/>
              <a:t>/(K</a:t>
            </a:r>
            <a:r>
              <a:rPr lang="pl-PL" b="1" baseline="-25000" dirty="0"/>
              <a:t>O</a:t>
            </a:r>
            <a:r>
              <a:rPr lang="pl-PL" b="1" dirty="0"/>
              <a:t> + C</a:t>
            </a:r>
            <a:r>
              <a:rPr lang="pl-PL" b="1" baseline="-25000" dirty="0"/>
              <a:t>O</a:t>
            </a:r>
            <a:r>
              <a:rPr lang="pl-PL" b="1" dirty="0"/>
              <a:t>)]  X (76)</a:t>
            </a:r>
            <a:endParaRPr lang="it-IT" b="1" dirty="0"/>
          </a:p>
          <a:p>
            <a:pPr algn="just">
              <a:lnSpc>
                <a:spcPct val="150000"/>
              </a:lnSpc>
            </a:pPr>
            <a:r>
              <a:rPr lang="it-IT" dirty="0">
                <a:solidFill>
                  <a:srgbClr val="000000"/>
                </a:solidFill>
                <a:cs typeface="Times New Roman" pitchFamily="18" charset="0"/>
              </a:rPr>
              <a:t>X = Y</a:t>
            </a:r>
            <a:r>
              <a:rPr lang="it-IT" baseline="-30000" dirty="0">
                <a:solidFill>
                  <a:srgbClr val="000000"/>
                </a:solidFill>
                <a:cs typeface="Times New Roman" pitchFamily="18" charset="0"/>
              </a:rPr>
              <a:t>O</a:t>
            </a:r>
            <a:r>
              <a:rPr lang="it-IT" dirty="0">
                <a:solidFill>
                  <a:srgbClr val="000000"/>
                </a:solidFill>
                <a:cs typeface="Times New Roman" pitchFamily="18" charset="0"/>
              </a:rPr>
              <a:t> [</a:t>
            </a:r>
            <a:r>
              <a:rPr lang="it-IT" dirty="0" err="1">
                <a:solidFill>
                  <a:srgbClr val="000000"/>
                </a:solidFill>
                <a:cs typeface="Times New Roman" pitchFamily="18" charset="0"/>
              </a:rPr>
              <a:t>k</a:t>
            </a:r>
            <a:r>
              <a:rPr lang="it-IT" baseline="-30000" dirty="0" err="1">
                <a:solidFill>
                  <a:srgbClr val="000000"/>
                </a:solidFill>
                <a:cs typeface="Times New Roman" pitchFamily="18" charset="0"/>
              </a:rPr>
              <a:t>L</a:t>
            </a:r>
            <a:r>
              <a:rPr lang="it-IT" dirty="0">
                <a:solidFill>
                  <a:srgbClr val="000000"/>
                </a:solidFill>
                <a:cs typeface="Times New Roman" pitchFamily="18" charset="0"/>
              </a:rPr>
              <a:t> a (C</a:t>
            </a:r>
            <a:r>
              <a:rPr lang="it-IT" baseline="30000" dirty="0">
                <a:solidFill>
                  <a:srgbClr val="000000"/>
                </a:solidFill>
                <a:cs typeface="Times New Roman" pitchFamily="18" charset="0"/>
              </a:rPr>
              <a:t>*</a:t>
            </a:r>
            <a:r>
              <a:rPr lang="it-IT" baseline="-30000" dirty="0">
                <a:solidFill>
                  <a:srgbClr val="000000"/>
                </a:solidFill>
                <a:cs typeface="Times New Roman" pitchFamily="18" charset="0"/>
              </a:rPr>
              <a:t>O</a:t>
            </a:r>
            <a:r>
              <a:rPr lang="it-IT" dirty="0">
                <a:solidFill>
                  <a:srgbClr val="000000"/>
                </a:solidFill>
                <a:cs typeface="Times New Roman" pitchFamily="18" charset="0"/>
              </a:rPr>
              <a:t> – C</a:t>
            </a:r>
            <a:r>
              <a:rPr lang="it-IT" baseline="-30000" dirty="0">
                <a:solidFill>
                  <a:srgbClr val="000000"/>
                </a:solidFill>
                <a:cs typeface="Times New Roman" pitchFamily="18" charset="0"/>
              </a:rPr>
              <a:t>O</a:t>
            </a:r>
            <a:r>
              <a:rPr lang="it-IT" dirty="0">
                <a:solidFill>
                  <a:srgbClr val="000000"/>
                </a:solidFill>
                <a:cs typeface="Times New Roman" pitchFamily="18" charset="0"/>
              </a:rPr>
              <a:t>)]/ [</a:t>
            </a:r>
            <a:r>
              <a:rPr lang="it-IT" dirty="0" err="1">
                <a:solidFill>
                  <a:srgbClr val="000000"/>
                </a:solidFill>
                <a:latin typeface="Symbol" pitchFamily="18" charset="2"/>
                <a:cs typeface="Times New Roman" pitchFamily="18" charset="0"/>
              </a:rPr>
              <a:t>m</a:t>
            </a:r>
            <a:r>
              <a:rPr lang="it-IT" baseline="-30000" dirty="0" err="1">
                <a:solidFill>
                  <a:srgbClr val="000000"/>
                </a:solidFill>
                <a:cs typeface="Times New Roman" pitchFamily="18" charset="0"/>
              </a:rPr>
              <a:t>m</a:t>
            </a:r>
            <a:r>
              <a:rPr lang="it-IT" dirty="0" err="1">
                <a:solidFill>
                  <a:srgbClr val="000000"/>
                </a:solidFill>
                <a:cs typeface="Times New Roman" pitchFamily="18" charset="0"/>
              </a:rPr>
              <a:t>C</a:t>
            </a:r>
            <a:r>
              <a:rPr lang="it-IT" baseline="-30000" dirty="0" err="1">
                <a:solidFill>
                  <a:srgbClr val="000000"/>
                </a:solidFill>
                <a:cs typeface="Times New Roman" pitchFamily="18" charset="0"/>
              </a:rPr>
              <a:t>O</a:t>
            </a:r>
            <a:r>
              <a:rPr lang="it-IT" dirty="0">
                <a:solidFill>
                  <a:srgbClr val="000000"/>
                </a:solidFill>
                <a:cs typeface="Times New Roman" pitchFamily="18" charset="0"/>
              </a:rPr>
              <a:t>/(K</a:t>
            </a:r>
            <a:r>
              <a:rPr lang="it-IT" baseline="-30000" dirty="0">
                <a:solidFill>
                  <a:srgbClr val="000000"/>
                </a:solidFill>
                <a:cs typeface="Times New Roman" pitchFamily="18" charset="0"/>
              </a:rPr>
              <a:t>O</a:t>
            </a:r>
            <a:r>
              <a:rPr lang="it-IT" dirty="0">
                <a:solidFill>
                  <a:srgbClr val="000000"/>
                </a:solidFill>
                <a:cs typeface="Times New Roman" pitchFamily="18" charset="0"/>
              </a:rPr>
              <a:t> + C</a:t>
            </a:r>
            <a:r>
              <a:rPr lang="it-IT" baseline="-30000" dirty="0">
                <a:solidFill>
                  <a:srgbClr val="000000"/>
                </a:solidFill>
                <a:cs typeface="Times New Roman" pitchFamily="18" charset="0"/>
              </a:rPr>
              <a:t>O</a:t>
            </a:r>
            <a:r>
              <a:rPr lang="it-IT" dirty="0">
                <a:solidFill>
                  <a:srgbClr val="000000"/>
                </a:solidFill>
                <a:cs typeface="Times New Roman" pitchFamily="18" charset="0"/>
              </a:rPr>
              <a:t>)]</a:t>
            </a:r>
            <a:r>
              <a:rPr lang="it-IT" dirty="0">
                <a:solidFill>
                  <a:srgbClr val="000000"/>
                </a:solidFill>
                <a:latin typeface="Symbol" pitchFamily="18" charset="2"/>
                <a:cs typeface="Times New Roman" pitchFamily="18" charset="0"/>
              </a:rPr>
              <a:t> . </a:t>
            </a:r>
          </a:p>
          <a:p>
            <a:pPr algn="just">
              <a:lnSpc>
                <a:spcPct val="150000"/>
              </a:lnSpc>
            </a:pPr>
            <a:r>
              <a:rPr lang="it-IT" dirty="0">
                <a:solidFill>
                  <a:srgbClr val="000000"/>
                </a:solidFill>
                <a:cs typeface="Times New Roman" pitchFamily="18" charset="0"/>
              </a:rPr>
              <a:t>X = 1,1 [121 (8 – 0,256)]/ [</a:t>
            </a:r>
            <a:r>
              <a:rPr lang="it-IT" dirty="0">
                <a:solidFill>
                  <a:srgbClr val="000000"/>
                </a:solidFill>
                <a:latin typeface="Symbol" pitchFamily="18" charset="2"/>
                <a:cs typeface="Times New Roman" pitchFamily="18" charset="0"/>
              </a:rPr>
              <a:t>0,9*0,256</a:t>
            </a:r>
            <a:r>
              <a:rPr lang="it-IT" dirty="0">
                <a:solidFill>
                  <a:srgbClr val="000000"/>
                </a:solidFill>
                <a:cs typeface="Times New Roman" pitchFamily="18" charset="0"/>
              </a:rPr>
              <a:t>/(0,098 + 0,256)]</a:t>
            </a:r>
            <a:r>
              <a:rPr lang="it-IT" dirty="0">
                <a:solidFill>
                  <a:srgbClr val="000000"/>
                </a:solidFill>
                <a:latin typeface="Symbol" pitchFamily="18" charset="2"/>
                <a:cs typeface="Times New Roman" pitchFamily="18" charset="0"/>
              </a:rPr>
              <a:t> . </a:t>
            </a:r>
          </a:p>
          <a:p>
            <a:pPr algn="just">
              <a:lnSpc>
                <a:spcPct val="150000"/>
              </a:lnSpc>
            </a:pPr>
            <a:r>
              <a:rPr lang="it-IT" dirty="0">
                <a:solidFill>
                  <a:srgbClr val="000000"/>
                </a:solidFill>
                <a:cs typeface="Times New Roman" pitchFamily="18" charset="0"/>
              </a:rPr>
              <a:t>Si chiede il valore di X perché </a:t>
            </a:r>
          </a:p>
          <a:p>
            <a:pPr algn="just">
              <a:lnSpc>
                <a:spcPct val="150000"/>
              </a:lnSpc>
            </a:pPr>
            <a:r>
              <a:rPr lang="it-IT" dirty="0">
                <a:solidFill>
                  <a:srgbClr val="000000"/>
                </a:solidFill>
                <a:cs typeface="Times New Roman" pitchFamily="18" charset="0"/>
              </a:rPr>
              <a:t>C</a:t>
            </a:r>
            <a:r>
              <a:rPr lang="it-IT" baseline="-30000" dirty="0">
                <a:solidFill>
                  <a:srgbClr val="000000"/>
                </a:solidFill>
                <a:cs typeface="Times New Roman" pitchFamily="18" charset="0"/>
              </a:rPr>
              <a:t>O</a:t>
            </a:r>
            <a:r>
              <a:rPr lang="it-IT" dirty="0">
                <a:solidFill>
                  <a:srgbClr val="000000"/>
                </a:solidFill>
                <a:cs typeface="Times New Roman" pitchFamily="18" charset="0"/>
              </a:rPr>
              <a:t> </a:t>
            </a:r>
            <a:r>
              <a:rPr lang="it-IT" dirty="0">
                <a:solidFill>
                  <a:srgbClr val="000000"/>
                </a:solidFill>
                <a:latin typeface="Symbol" pitchFamily="18" charset="2"/>
                <a:cs typeface="Times New Roman" pitchFamily="18" charset="0"/>
              </a:rPr>
              <a:t>£ </a:t>
            </a:r>
            <a:r>
              <a:rPr lang="it-IT" dirty="0">
                <a:solidFill>
                  <a:srgbClr val="000000"/>
                </a:solidFill>
                <a:cs typeface="Times New Roman" pitchFamily="18" charset="0"/>
              </a:rPr>
              <a:t>C</a:t>
            </a:r>
            <a:r>
              <a:rPr lang="it-IT" baseline="-30000" dirty="0">
                <a:solidFill>
                  <a:srgbClr val="000000"/>
                </a:solidFill>
                <a:cs typeface="Times New Roman" pitchFamily="18" charset="0"/>
              </a:rPr>
              <a:t>O, </a:t>
            </a:r>
            <a:r>
              <a:rPr lang="it-IT" baseline="-30000" dirty="0" err="1">
                <a:solidFill>
                  <a:srgbClr val="000000"/>
                </a:solidFill>
                <a:cs typeface="Times New Roman" pitchFamily="18" charset="0"/>
              </a:rPr>
              <a:t>crit</a:t>
            </a:r>
            <a:r>
              <a:rPr lang="it-IT" dirty="0">
                <a:solidFill>
                  <a:srgbClr val="000000"/>
                </a:solidFill>
                <a:cs typeface="Times New Roman" pitchFamily="18" charset="0"/>
              </a:rPr>
              <a:t>. Quindi per C</a:t>
            </a:r>
            <a:r>
              <a:rPr lang="it-IT" baseline="-30000" dirty="0">
                <a:solidFill>
                  <a:srgbClr val="000000"/>
                </a:solidFill>
                <a:cs typeface="Times New Roman" pitchFamily="18" charset="0"/>
              </a:rPr>
              <a:t>O</a:t>
            </a:r>
            <a:r>
              <a:rPr lang="it-IT" dirty="0">
                <a:solidFill>
                  <a:srgbClr val="000000"/>
                </a:solidFill>
                <a:cs typeface="Times New Roman" pitchFamily="18" charset="0"/>
              </a:rPr>
              <a:t> = 0,256, X ≥ 1584 mg/l. </a:t>
            </a:r>
          </a:p>
        </p:txBody>
      </p:sp>
      <p:pic>
        <p:nvPicPr>
          <p:cNvPr id="3" name="Picture 6" descr="impianti biochimici 7">
            <a:extLst>
              <a:ext uri="{FF2B5EF4-FFF2-40B4-BE49-F238E27FC236}">
                <a16:creationId xmlns:a16="http://schemas.microsoft.com/office/drawing/2014/main" id="{166482B0-B022-4401-9097-B187B3E871F7}"/>
              </a:ext>
            </a:extLst>
          </p:cNvPr>
          <p:cNvPicPr>
            <a:picLocks noChangeAspect="1" noChangeArrowheads="1"/>
          </p:cNvPicPr>
          <p:nvPr/>
        </p:nvPicPr>
        <p:blipFill>
          <a:blip r:embed="rId2" cstate="print"/>
          <a:srcRect/>
          <a:stretch>
            <a:fillRect/>
          </a:stretch>
        </p:blipFill>
        <p:spPr bwMode="auto">
          <a:xfrm>
            <a:off x="6271419" y="4728612"/>
            <a:ext cx="2520950" cy="2047875"/>
          </a:xfrm>
          <a:prstGeom prst="rect">
            <a:avLst/>
          </a:prstGeom>
          <a:noFill/>
          <a:ln w="9525">
            <a:noFill/>
            <a:miter lim="800000"/>
            <a:headEnd/>
            <a:tailEnd/>
          </a:ln>
        </p:spPr>
      </p:pic>
    </p:spTree>
    <p:extLst>
      <p:ext uri="{BB962C8B-B14F-4D97-AF65-F5344CB8AC3E}">
        <p14:creationId xmlns:p14="http://schemas.microsoft.com/office/powerpoint/2010/main" val="22655004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
                                            <p:txEl>
                                              <p:pRg st="7" end="7"/>
                                            </p:txEl>
                                          </p:spTgt>
                                        </p:tgtEl>
                                        <p:attrNameLst>
                                          <p:attrName>style.visibility</p:attrName>
                                        </p:attrNameLst>
                                      </p:cBhvr>
                                      <p:to>
                                        <p:strVal val="visible"/>
                                      </p:to>
                                    </p:set>
                                    <p:animEffect transition="in" filter="fade">
                                      <p:cBhvr>
                                        <p:cTn id="7" dur="500"/>
                                        <p:tgtEl>
                                          <p:spTgt spid="2">
                                            <p:txEl>
                                              <p:pRg st="7" end="7"/>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2">
                                            <p:txEl>
                                              <p:pRg st="8" end="8"/>
                                            </p:txEl>
                                          </p:spTgt>
                                        </p:tgtEl>
                                        <p:attrNameLst>
                                          <p:attrName>style.visibility</p:attrName>
                                        </p:attrNameLst>
                                      </p:cBhvr>
                                      <p:to>
                                        <p:strVal val="visible"/>
                                      </p:to>
                                    </p:set>
                                    <p:animEffect transition="in" filter="fade">
                                      <p:cBhvr>
                                        <p:cTn id="12" dur="500"/>
                                        <p:tgtEl>
                                          <p:spTgt spid="2">
                                            <p:txEl>
                                              <p:pRg st="8" end="8"/>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2">
                                            <p:txEl>
                                              <p:pRg st="9" end="9"/>
                                            </p:txEl>
                                          </p:spTgt>
                                        </p:tgtEl>
                                        <p:attrNameLst>
                                          <p:attrName>style.visibility</p:attrName>
                                        </p:attrNameLst>
                                      </p:cBhvr>
                                      <p:to>
                                        <p:strVal val="visible"/>
                                      </p:to>
                                    </p:set>
                                    <p:animEffect transition="in" filter="fade">
                                      <p:cBhvr>
                                        <p:cTn id="17" dur="500"/>
                                        <p:tgtEl>
                                          <p:spTgt spid="2">
                                            <p:txEl>
                                              <p:pRg st="9" end="9"/>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2">
                                            <p:txEl>
                                              <p:pRg st="10" end="10"/>
                                            </p:txEl>
                                          </p:spTgt>
                                        </p:tgtEl>
                                        <p:attrNameLst>
                                          <p:attrName>style.visibility</p:attrName>
                                        </p:attrNameLst>
                                      </p:cBhvr>
                                      <p:to>
                                        <p:strVal val="visible"/>
                                      </p:to>
                                    </p:set>
                                    <p:animEffect transition="in" filter="fade">
                                      <p:cBhvr>
                                        <p:cTn id="22" dur="500"/>
                                        <p:tgtEl>
                                          <p:spTgt spid="2">
                                            <p:txEl>
                                              <p:pRg st="10" end="10"/>
                                            </p:txEl>
                                          </p:spTgt>
                                        </p:tgtEl>
                                      </p:cBhvr>
                                    </p:animEffect>
                                  </p:childTnLst>
                                </p:cTn>
                              </p:par>
                              <p:par>
                                <p:cTn id="23" presetID="10" presetClass="entr" presetSubtype="0" fill="hold" nodeType="withEffect">
                                  <p:stCondLst>
                                    <p:cond delay="0"/>
                                  </p:stCondLst>
                                  <p:childTnLst>
                                    <p:set>
                                      <p:cBhvr>
                                        <p:cTn id="24" dur="1" fill="hold">
                                          <p:stCondLst>
                                            <p:cond delay="0"/>
                                          </p:stCondLst>
                                        </p:cTn>
                                        <p:tgtEl>
                                          <p:spTgt spid="2">
                                            <p:txEl>
                                              <p:pRg st="11" end="11"/>
                                            </p:txEl>
                                          </p:spTgt>
                                        </p:tgtEl>
                                        <p:attrNameLst>
                                          <p:attrName>style.visibility</p:attrName>
                                        </p:attrNameLst>
                                      </p:cBhvr>
                                      <p:to>
                                        <p:strVal val="visible"/>
                                      </p:to>
                                    </p:set>
                                    <p:animEffect transition="in" filter="fade">
                                      <p:cBhvr>
                                        <p:cTn id="25" dur="500"/>
                                        <p:tgtEl>
                                          <p:spTgt spid="2">
                                            <p:txEl>
                                              <p:pRg st="11" end="1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4546" name="Text Box 2"/>
          <p:cNvSpPr txBox="1">
            <a:spLocks noChangeArrowheads="1"/>
          </p:cNvSpPr>
          <p:nvPr/>
        </p:nvSpPr>
        <p:spPr bwMode="auto">
          <a:xfrm>
            <a:off x="8459788" y="6400800"/>
            <a:ext cx="488950" cy="457200"/>
          </a:xfrm>
          <a:prstGeom prst="rect">
            <a:avLst/>
          </a:prstGeom>
          <a:noFill/>
          <a:ln w="9525">
            <a:noFill/>
            <a:miter lim="800000"/>
            <a:headEnd/>
            <a:tailEnd/>
          </a:ln>
          <a:effectLst/>
        </p:spPr>
        <p:txBody>
          <a:bodyPr wrap="none">
            <a:spAutoFit/>
          </a:bodyPr>
          <a:lstStyle/>
          <a:p>
            <a:fld id="{EE534D06-B153-416D-9DAB-F011EC35D83E}" type="slidenum">
              <a:rPr lang="it-IT"/>
              <a:pPr/>
              <a:t>8</a:t>
            </a:fld>
            <a:endParaRPr lang="it-IT"/>
          </a:p>
        </p:txBody>
      </p:sp>
      <p:sp>
        <p:nvSpPr>
          <p:cNvPr id="1004547" name="Rectangle 3"/>
          <p:cNvSpPr>
            <a:spLocks noChangeArrowheads="1"/>
          </p:cNvSpPr>
          <p:nvPr/>
        </p:nvSpPr>
        <p:spPr bwMode="auto">
          <a:xfrm>
            <a:off x="49212" y="1154252"/>
            <a:ext cx="9144000" cy="4176712"/>
          </a:xfrm>
          <a:prstGeom prst="rect">
            <a:avLst/>
          </a:prstGeom>
          <a:noFill/>
          <a:ln w="9525">
            <a:noFill/>
            <a:miter lim="800000"/>
            <a:headEnd/>
            <a:tailEnd/>
          </a:ln>
          <a:effectLst/>
        </p:spPr>
        <p:txBody>
          <a:bodyPr>
            <a:spAutoFit/>
          </a:bodyPr>
          <a:lstStyle/>
          <a:p>
            <a:pPr algn="just"/>
            <a:endParaRPr lang="it-IT" sz="800" b="1" dirty="0">
              <a:solidFill>
                <a:srgbClr val="000000"/>
              </a:solidFill>
              <a:cs typeface="Times New Roman" pitchFamily="18" charset="0"/>
            </a:endParaRPr>
          </a:p>
          <a:p>
            <a:pPr algn="just"/>
            <a:r>
              <a:rPr lang="it-IT" sz="2000" b="1" i="1" u="sng" dirty="0">
                <a:solidFill>
                  <a:srgbClr val="FF0000"/>
                </a:solidFill>
                <a:cs typeface="Times New Roman" pitchFamily="18" charset="0"/>
              </a:rPr>
              <a:t>Esercizio 59</a:t>
            </a:r>
            <a:r>
              <a:rPr lang="it-IT" sz="2000" i="1" dirty="0">
                <a:solidFill>
                  <a:srgbClr val="000000"/>
                </a:solidFill>
                <a:cs typeface="Times New Roman" pitchFamily="18" charset="0"/>
              </a:rPr>
              <a:t>. I seguenti dati mostrano la relazione tra la concentrazione di ossigeno disciolto e la velocità di crescita specifica di un ceppo di Pseudomonas aeruginosa.</a:t>
            </a:r>
          </a:p>
          <a:p>
            <a:pPr algn="just"/>
            <a:endParaRPr lang="it-IT" sz="2000" i="1" dirty="0">
              <a:solidFill>
                <a:srgbClr val="000000"/>
              </a:solidFill>
              <a:cs typeface="Times New Roman" pitchFamily="18" charset="0"/>
            </a:endParaRPr>
          </a:p>
          <a:p>
            <a:pPr algn="just"/>
            <a:endParaRPr lang="it-IT" sz="2000" i="1" dirty="0">
              <a:solidFill>
                <a:srgbClr val="000000"/>
              </a:solidFill>
              <a:cs typeface="Times New Roman" pitchFamily="18" charset="0"/>
            </a:endParaRPr>
          </a:p>
          <a:p>
            <a:pPr algn="just"/>
            <a:r>
              <a:rPr lang="it-IT" sz="2000" i="1" dirty="0">
                <a:solidFill>
                  <a:srgbClr val="000000"/>
                </a:solidFill>
                <a:cs typeface="Times New Roman" pitchFamily="18" charset="0"/>
              </a:rPr>
              <a:t> </a:t>
            </a:r>
            <a:endParaRPr lang="en-GB" sz="2000" i="1" dirty="0">
              <a:solidFill>
                <a:srgbClr val="000000"/>
              </a:solidFill>
              <a:cs typeface="Times New Roman" pitchFamily="18" charset="0"/>
            </a:endParaRPr>
          </a:p>
          <a:p>
            <a:pPr algn="just"/>
            <a:endParaRPr lang="it-IT" sz="2000" i="1" dirty="0">
              <a:solidFill>
                <a:srgbClr val="000000"/>
              </a:solidFill>
              <a:cs typeface="Times New Roman" pitchFamily="18" charset="0"/>
            </a:endParaRPr>
          </a:p>
          <a:p>
            <a:pPr algn="just"/>
            <a:endParaRPr lang="it-IT" sz="2000" i="1" dirty="0">
              <a:solidFill>
                <a:srgbClr val="000000"/>
              </a:solidFill>
              <a:cs typeface="Times New Roman" pitchFamily="18" charset="0"/>
            </a:endParaRPr>
          </a:p>
          <a:p>
            <a:pPr algn="just"/>
            <a:endParaRPr lang="it-IT" sz="2000" i="1" dirty="0">
              <a:solidFill>
                <a:srgbClr val="000000"/>
              </a:solidFill>
              <a:cs typeface="Times New Roman" pitchFamily="18" charset="0"/>
            </a:endParaRPr>
          </a:p>
          <a:p>
            <a:pPr algn="just"/>
            <a:endParaRPr lang="it-IT" sz="2000" i="1" dirty="0">
              <a:solidFill>
                <a:srgbClr val="000000"/>
              </a:solidFill>
              <a:cs typeface="Times New Roman" pitchFamily="18" charset="0"/>
            </a:endParaRPr>
          </a:p>
          <a:p>
            <a:pPr algn="just"/>
            <a:endParaRPr lang="it-IT" sz="2000" i="1" dirty="0">
              <a:solidFill>
                <a:srgbClr val="000000"/>
              </a:solidFill>
              <a:cs typeface="Times New Roman" pitchFamily="18" charset="0"/>
            </a:endParaRPr>
          </a:p>
          <a:p>
            <a:pPr algn="just"/>
            <a:endParaRPr lang="it-IT" sz="2000" i="1" dirty="0">
              <a:solidFill>
                <a:srgbClr val="000000"/>
              </a:solidFill>
              <a:cs typeface="Times New Roman" pitchFamily="18" charset="0"/>
            </a:endParaRPr>
          </a:p>
          <a:p>
            <a:pPr algn="just"/>
            <a:r>
              <a:rPr lang="it-IT" sz="2000" i="1" dirty="0">
                <a:solidFill>
                  <a:srgbClr val="000000"/>
                </a:solidFill>
                <a:cs typeface="Times New Roman" pitchFamily="18" charset="0"/>
              </a:rPr>
              <a:t>Calcolare la costante di </a:t>
            </a:r>
            <a:r>
              <a:rPr lang="it-IT" sz="2000" i="1" dirty="0" err="1">
                <a:solidFill>
                  <a:srgbClr val="000000"/>
                </a:solidFill>
                <a:cs typeface="Times New Roman" pitchFamily="18" charset="0"/>
              </a:rPr>
              <a:t>Monod</a:t>
            </a:r>
            <a:r>
              <a:rPr lang="it-IT" sz="2000" i="1" dirty="0">
                <a:solidFill>
                  <a:srgbClr val="000000"/>
                </a:solidFill>
                <a:cs typeface="Times New Roman" pitchFamily="18" charset="0"/>
              </a:rPr>
              <a:t> (K</a:t>
            </a:r>
            <a:r>
              <a:rPr lang="it-IT" sz="2000" i="1" baseline="-30000" dirty="0">
                <a:solidFill>
                  <a:srgbClr val="000000"/>
                </a:solidFill>
                <a:cs typeface="Times New Roman" pitchFamily="18" charset="0"/>
              </a:rPr>
              <a:t>O</a:t>
            </a:r>
            <a:r>
              <a:rPr lang="it-IT" sz="2000" i="1" dirty="0">
                <a:solidFill>
                  <a:srgbClr val="000000"/>
                </a:solidFill>
                <a:cs typeface="Times New Roman" pitchFamily="18" charset="0"/>
              </a:rPr>
              <a:t>) per l’assunzione dell’ossigeno da parte della cellula e </a:t>
            </a:r>
            <a:r>
              <a:rPr lang="it-IT" sz="2000" i="1" dirty="0" err="1">
                <a:solidFill>
                  <a:srgbClr val="000000"/>
                </a:solidFill>
                <a:latin typeface="Symbol" pitchFamily="18" charset="2"/>
                <a:cs typeface="Times New Roman" pitchFamily="18" charset="0"/>
              </a:rPr>
              <a:t>m</a:t>
            </a:r>
            <a:r>
              <a:rPr lang="it-IT" sz="2000" i="1" baseline="-30000" dirty="0" err="1">
                <a:solidFill>
                  <a:srgbClr val="000000"/>
                </a:solidFill>
                <a:cs typeface="Times New Roman" pitchFamily="18" charset="0"/>
              </a:rPr>
              <a:t>max</a:t>
            </a:r>
            <a:r>
              <a:rPr lang="it-IT" sz="2000" i="1" dirty="0">
                <a:solidFill>
                  <a:srgbClr val="000000"/>
                </a:solidFill>
                <a:cs typeface="Times New Roman" pitchFamily="18" charset="0"/>
              </a:rPr>
              <a:t> quando l’ossigeno </a:t>
            </a:r>
            <a:r>
              <a:rPr lang="it-IT" sz="2000" i="1" dirty="0" err="1">
                <a:solidFill>
                  <a:srgbClr val="000000"/>
                </a:solidFill>
                <a:cs typeface="Times New Roman" pitchFamily="18" charset="0"/>
              </a:rPr>
              <a:t>é</a:t>
            </a:r>
            <a:r>
              <a:rPr lang="it-IT" sz="2000" i="1" dirty="0">
                <a:solidFill>
                  <a:srgbClr val="000000"/>
                </a:solidFill>
                <a:cs typeface="Times New Roman" pitchFamily="18" charset="0"/>
              </a:rPr>
              <a:t> il nutriente limitante.</a:t>
            </a:r>
          </a:p>
        </p:txBody>
      </p:sp>
      <p:sp>
        <p:nvSpPr>
          <p:cNvPr id="1004548" name="Text Box 4"/>
          <p:cNvSpPr txBox="1">
            <a:spLocks noChangeArrowheads="1"/>
          </p:cNvSpPr>
          <p:nvPr/>
        </p:nvSpPr>
        <p:spPr bwMode="auto">
          <a:xfrm>
            <a:off x="2307525" y="393443"/>
            <a:ext cx="4778375" cy="519112"/>
          </a:xfrm>
          <a:prstGeom prst="rect">
            <a:avLst/>
          </a:prstGeom>
          <a:noFill/>
          <a:ln w="9525">
            <a:noFill/>
            <a:miter lim="800000"/>
            <a:headEnd/>
            <a:tailEnd/>
          </a:ln>
          <a:effectLst/>
        </p:spPr>
        <p:txBody>
          <a:bodyPr wrap="none">
            <a:spAutoFit/>
          </a:bodyPr>
          <a:lstStyle/>
          <a:p>
            <a:pPr algn="ctr"/>
            <a:r>
              <a:rPr lang="it-IT" sz="2800" b="1" dirty="0">
                <a:solidFill>
                  <a:srgbClr val="FF0000"/>
                </a:solidFill>
                <a:cs typeface="Times New Roman" pitchFamily="18" charset="0"/>
              </a:rPr>
              <a:t>Analisi dello Stato Stazionario</a:t>
            </a:r>
            <a:endParaRPr lang="it-IT" sz="2800" b="1" baseline="-25000" dirty="0">
              <a:solidFill>
                <a:srgbClr val="FF0000"/>
              </a:solidFill>
            </a:endParaRPr>
          </a:p>
        </p:txBody>
      </p:sp>
      <p:sp>
        <p:nvSpPr>
          <p:cNvPr id="1004549" name="Rectangle 5"/>
          <p:cNvSpPr>
            <a:spLocks noChangeArrowheads="1"/>
          </p:cNvSpPr>
          <p:nvPr/>
        </p:nvSpPr>
        <p:spPr bwMode="auto">
          <a:xfrm>
            <a:off x="0" y="0"/>
            <a:ext cx="9144000" cy="0"/>
          </a:xfrm>
          <a:prstGeom prst="rect">
            <a:avLst/>
          </a:prstGeom>
          <a:noFill/>
          <a:ln w="9525">
            <a:noFill/>
            <a:miter lim="800000"/>
            <a:headEnd/>
            <a:tailEnd/>
          </a:ln>
          <a:effectLst/>
        </p:spPr>
        <p:txBody>
          <a:bodyPr wrap="none" anchor="ctr">
            <a:spAutoFit/>
          </a:bodyPr>
          <a:lstStyle/>
          <a:p>
            <a:endParaRPr lang="it-IT"/>
          </a:p>
        </p:txBody>
      </p:sp>
      <p:graphicFrame>
        <p:nvGraphicFramePr>
          <p:cNvPr id="1004635" name="Group 91"/>
          <p:cNvGraphicFramePr>
            <a:graphicFrameLocks noGrp="1"/>
          </p:cNvGraphicFramePr>
          <p:nvPr/>
        </p:nvGraphicFramePr>
        <p:xfrm>
          <a:off x="1516062" y="2404408"/>
          <a:ext cx="6210300" cy="2133600"/>
        </p:xfrm>
        <a:graphic>
          <a:graphicData uri="http://schemas.openxmlformats.org/drawingml/2006/table">
            <a:tbl>
              <a:tblPr/>
              <a:tblGrid>
                <a:gridCol w="3105150">
                  <a:extLst>
                    <a:ext uri="{9D8B030D-6E8A-4147-A177-3AD203B41FA5}">
                      <a16:colId xmlns:a16="http://schemas.microsoft.com/office/drawing/2014/main" val="20000"/>
                    </a:ext>
                  </a:extLst>
                </a:gridCol>
                <a:gridCol w="3105150">
                  <a:extLst>
                    <a:ext uri="{9D8B030D-6E8A-4147-A177-3AD203B41FA5}">
                      <a16:colId xmlns:a16="http://schemas.microsoft.com/office/drawing/2014/main" val="20001"/>
                    </a:ext>
                  </a:extLst>
                </a:gridCol>
              </a:tblGrid>
              <a:tr h="304800">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GB" sz="1400" b="0" i="1" u="none" strike="noStrike" cap="none" normalizeH="0" baseline="0">
                          <a:ln>
                            <a:noFill/>
                          </a:ln>
                          <a:solidFill>
                            <a:schemeClr val="tx1"/>
                          </a:solidFill>
                          <a:effectLst/>
                          <a:latin typeface="Times New Roman" pitchFamily="18" charset="0"/>
                          <a:cs typeface="Times New Roman" pitchFamily="18" charset="0"/>
                        </a:rPr>
                        <a:t>C</a:t>
                      </a:r>
                      <a:r>
                        <a:rPr kumimoji="0" lang="en-GB" sz="1400" b="0" i="1" u="none" strike="noStrike" cap="none" normalizeH="0" baseline="-30000">
                          <a:ln>
                            <a:noFill/>
                          </a:ln>
                          <a:solidFill>
                            <a:schemeClr val="tx1"/>
                          </a:solidFill>
                          <a:effectLst/>
                          <a:latin typeface="Times New Roman" pitchFamily="18" charset="0"/>
                          <a:cs typeface="Times New Roman" pitchFamily="18" charset="0"/>
                        </a:rPr>
                        <a:t>O</a:t>
                      </a:r>
                      <a:r>
                        <a:rPr kumimoji="0" lang="en-GB" sz="1400" b="0" i="1" u="none" strike="noStrike" cap="none" normalizeH="0" baseline="0">
                          <a:ln>
                            <a:noFill/>
                          </a:ln>
                          <a:solidFill>
                            <a:schemeClr val="tx1"/>
                          </a:solidFill>
                          <a:effectLst/>
                          <a:latin typeface="Times New Roman" pitchFamily="18" charset="0"/>
                          <a:cs typeface="Times New Roman" pitchFamily="18" charset="0"/>
                        </a:rPr>
                        <a:t>, mg/l</a:t>
                      </a:r>
                      <a:endParaRPr kumimoji="0" lang="en-GB" sz="24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GB" sz="1400" b="0" i="1" u="none" strike="noStrike" cap="none" normalizeH="0" baseline="0">
                          <a:ln>
                            <a:noFill/>
                          </a:ln>
                          <a:solidFill>
                            <a:schemeClr val="tx1"/>
                          </a:solidFill>
                          <a:effectLst/>
                          <a:latin typeface="Symbol" pitchFamily="18" charset="2"/>
                          <a:cs typeface="Times New Roman" pitchFamily="18" charset="0"/>
                        </a:rPr>
                        <a:t>m, </a:t>
                      </a:r>
                      <a:r>
                        <a:rPr kumimoji="0" lang="it-IT" sz="1400" b="0" i="1" u="none" strike="noStrike" cap="none" normalizeH="0" baseline="0">
                          <a:ln>
                            <a:noFill/>
                          </a:ln>
                          <a:solidFill>
                            <a:schemeClr val="tx1"/>
                          </a:solidFill>
                          <a:effectLst/>
                          <a:latin typeface="Times New Roman" pitchFamily="18" charset="0"/>
                          <a:cs typeface="Times New Roman" pitchFamily="18" charset="0"/>
                        </a:rPr>
                        <a:t>ore</a:t>
                      </a:r>
                      <a:r>
                        <a:rPr kumimoji="0" lang="it-IT" sz="1400" b="0" i="1" u="none" strike="noStrike" cap="none" normalizeH="0" baseline="30000">
                          <a:ln>
                            <a:noFill/>
                          </a:ln>
                          <a:solidFill>
                            <a:schemeClr val="tx1"/>
                          </a:solidFill>
                          <a:effectLst/>
                          <a:latin typeface="Times New Roman" pitchFamily="18" charset="0"/>
                          <a:cs typeface="Times New Roman" pitchFamily="18" charset="0"/>
                        </a:rPr>
                        <a:t>-1</a:t>
                      </a:r>
                      <a:endParaRPr kumimoji="0" lang="it-IT" sz="24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304800">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it-IT" sz="1400" b="0" i="1" u="none" strike="noStrike" cap="none" normalizeH="0" baseline="0" dirty="0">
                          <a:ln>
                            <a:noFill/>
                          </a:ln>
                          <a:solidFill>
                            <a:schemeClr val="tx1"/>
                          </a:solidFill>
                          <a:effectLst/>
                          <a:latin typeface="Times New Roman" pitchFamily="18" charset="0"/>
                          <a:cs typeface="Times New Roman" pitchFamily="18" charset="0"/>
                        </a:rPr>
                        <a:t>0,1</a:t>
                      </a:r>
                      <a:endParaRPr kumimoji="0" lang="it-IT" sz="2400" b="0" i="0" u="none" strike="noStrike" cap="none" normalizeH="0" baseline="0" dirty="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it-IT" sz="1400" b="0" i="1" u="none" strike="noStrike" cap="none" normalizeH="0" baseline="0" dirty="0">
                          <a:ln>
                            <a:noFill/>
                          </a:ln>
                          <a:solidFill>
                            <a:schemeClr val="tx1"/>
                          </a:solidFill>
                          <a:effectLst/>
                          <a:latin typeface="Times New Roman" pitchFamily="18" charset="0"/>
                          <a:cs typeface="Times New Roman" pitchFamily="18" charset="0"/>
                        </a:rPr>
                        <a:t>0,37</a:t>
                      </a:r>
                      <a:endParaRPr kumimoji="0" lang="it-IT" sz="2400" b="0" i="0" u="none" strike="noStrike" cap="none" normalizeH="0" baseline="0" dirty="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304800">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it-IT" sz="1400" b="0" i="1" u="none" strike="noStrike" cap="none" normalizeH="0" baseline="0" dirty="0">
                          <a:ln>
                            <a:noFill/>
                          </a:ln>
                          <a:solidFill>
                            <a:schemeClr val="tx1"/>
                          </a:solidFill>
                          <a:effectLst/>
                          <a:latin typeface="Times New Roman" pitchFamily="18" charset="0"/>
                          <a:cs typeface="Times New Roman" pitchFamily="18" charset="0"/>
                        </a:rPr>
                        <a:t>0,2</a:t>
                      </a:r>
                      <a:endParaRPr kumimoji="0" lang="it-IT" sz="2400" b="0" i="0" u="none" strike="noStrike" cap="none" normalizeH="0" baseline="0" dirty="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it-IT" sz="1400" b="0" i="1" u="none" strike="noStrike" cap="none" normalizeH="0" baseline="0" dirty="0">
                          <a:ln>
                            <a:noFill/>
                          </a:ln>
                          <a:solidFill>
                            <a:schemeClr val="tx1"/>
                          </a:solidFill>
                          <a:effectLst/>
                          <a:latin typeface="Times New Roman" pitchFamily="18" charset="0"/>
                          <a:cs typeface="Times New Roman" pitchFamily="18" charset="0"/>
                        </a:rPr>
                        <a:t>0,52</a:t>
                      </a:r>
                      <a:endParaRPr kumimoji="0" lang="it-IT" sz="2400" b="0" i="0" u="none" strike="noStrike" cap="none" normalizeH="0" baseline="0" dirty="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304800">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it-IT" sz="1400" b="0" i="1" u="none" strike="noStrike" cap="none" normalizeH="0" baseline="0" dirty="0">
                          <a:ln>
                            <a:noFill/>
                          </a:ln>
                          <a:solidFill>
                            <a:schemeClr val="tx1"/>
                          </a:solidFill>
                          <a:effectLst/>
                          <a:latin typeface="Times New Roman" pitchFamily="18" charset="0"/>
                          <a:cs typeface="Times New Roman" pitchFamily="18" charset="0"/>
                        </a:rPr>
                        <a:t>0,3</a:t>
                      </a:r>
                      <a:endParaRPr kumimoji="0" lang="it-IT" sz="2400" b="0" i="0" u="none" strike="noStrike" cap="none" normalizeH="0" baseline="0" dirty="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it-IT" sz="1400" b="0" i="1" u="none" strike="noStrike" cap="none" normalizeH="0" baseline="0" dirty="0">
                          <a:ln>
                            <a:noFill/>
                          </a:ln>
                          <a:solidFill>
                            <a:schemeClr val="tx1"/>
                          </a:solidFill>
                          <a:effectLst/>
                          <a:latin typeface="Times New Roman" pitchFamily="18" charset="0"/>
                          <a:cs typeface="Times New Roman" pitchFamily="18" charset="0"/>
                        </a:rPr>
                        <a:t>0,61</a:t>
                      </a:r>
                      <a:endParaRPr kumimoji="0" lang="it-IT" sz="2400" b="0" i="0" u="none" strike="noStrike" cap="none" normalizeH="0" baseline="0" dirty="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304800">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it-IT" sz="1400" b="0" i="1" u="none" strike="noStrike" cap="none" normalizeH="0" baseline="0" dirty="0">
                          <a:ln>
                            <a:noFill/>
                          </a:ln>
                          <a:solidFill>
                            <a:schemeClr val="tx1"/>
                          </a:solidFill>
                          <a:effectLst/>
                          <a:latin typeface="Times New Roman" pitchFamily="18" charset="0"/>
                          <a:cs typeface="Times New Roman" pitchFamily="18" charset="0"/>
                        </a:rPr>
                        <a:t>0,5</a:t>
                      </a:r>
                      <a:endParaRPr kumimoji="0" lang="it-IT" sz="2400" b="0" i="0" u="none" strike="noStrike" cap="none" normalizeH="0" baseline="0" dirty="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it-IT" sz="1400" b="0" i="1" u="none" strike="noStrike" cap="none" normalizeH="0" baseline="0" dirty="0">
                          <a:ln>
                            <a:noFill/>
                          </a:ln>
                          <a:solidFill>
                            <a:schemeClr val="tx1"/>
                          </a:solidFill>
                          <a:effectLst/>
                          <a:latin typeface="Times New Roman" pitchFamily="18" charset="0"/>
                          <a:cs typeface="Times New Roman" pitchFamily="18" charset="0"/>
                        </a:rPr>
                        <a:t>0,70</a:t>
                      </a:r>
                      <a:endParaRPr kumimoji="0" lang="it-IT" sz="2400" b="0" i="0" u="none" strike="noStrike" cap="none" normalizeH="0" baseline="0" dirty="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304800">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it-IT" sz="1400" b="0" i="1" u="none" strike="noStrike" cap="none" normalizeH="0" baseline="0" dirty="0">
                          <a:ln>
                            <a:noFill/>
                          </a:ln>
                          <a:solidFill>
                            <a:schemeClr val="tx1"/>
                          </a:solidFill>
                          <a:effectLst/>
                          <a:latin typeface="Times New Roman" pitchFamily="18" charset="0"/>
                          <a:cs typeface="Times New Roman" pitchFamily="18" charset="0"/>
                        </a:rPr>
                        <a:t>1</a:t>
                      </a:r>
                      <a:endParaRPr kumimoji="0" lang="it-IT" sz="2400" b="0" i="0" u="none" strike="noStrike" cap="none" normalizeH="0" baseline="0" dirty="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it-IT" sz="1400" b="0" i="1" u="none" strike="noStrike" cap="none" normalizeH="0" baseline="0" dirty="0">
                          <a:ln>
                            <a:noFill/>
                          </a:ln>
                          <a:solidFill>
                            <a:schemeClr val="tx1"/>
                          </a:solidFill>
                          <a:effectLst/>
                          <a:latin typeface="Times New Roman" pitchFamily="18" charset="0"/>
                          <a:cs typeface="Times New Roman" pitchFamily="18" charset="0"/>
                        </a:rPr>
                        <a:t>0,80</a:t>
                      </a:r>
                      <a:endParaRPr kumimoji="0" lang="it-IT" sz="2400" b="0" i="0" u="none" strike="noStrike" cap="none" normalizeH="0" baseline="0" dirty="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r h="304800">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it-IT" sz="1400" b="0" i="1" u="none" strike="noStrike" cap="none" normalizeH="0" baseline="0" dirty="0">
                          <a:ln>
                            <a:noFill/>
                          </a:ln>
                          <a:solidFill>
                            <a:schemeClr val="tx1"/>
                          </a:solidFill>
                          <a:effectLst/>
                          <a:latin typeface="Times New Roman" pitchFamily="18" charset="0"/>
                          <a:cs typeface="Times New Roman" pitchFamily="18" charset="0"/>
                        </a:rPr>
                        <a:t>6</a:t>
                      </a:r>
                      <a:endParaRPr kumimoji="0" lang="it-IT" sz="2400" b="0" i="0" u="none" strike="noStrike" cap="none" normalizeH="0" baseline="0" dirty="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it-IT" sz="1400" b="0" i="1" u="none" strike="noStrike" cap="none" normalizeH="0" baseline="0" dirty="0">
                          <a:ln>
                            <a:noFill/>
                          </a:ln>
                          <a:solidFill>
                            <a:schemeClr val="tx1"/>
                          </a:solidFill>
                          <a:effectLst/>
                          <a:latin typeface="Times New Roman" pitchFamily="18" charset="0"/>
                          <a:cs typeface="Times New Roman" pitchFamily="18" charset="0"/>
                        </a:rPr>
                        <a:t>0,89</a:t>
                      </a:r>
                      <a:endParaRPr kumimoji="0" lang="it-IT" sz="2400" b="0" i="0" u="none" strike="noStrike" cap="none" normalizeH="0" baseline="0" dirty="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6"/>
                  </a:ext>
                </a:extLst>
              </a:tr>
            </a:tbl>
          </a:graphicData>
        </a:graphic>
      </p:graphicFrame>
      <p:sp>
        <p:nvSpPr>
          <p:cNvPr id="9" name="CasellaDiTesto 8">
            <a:extLst>
              <a:ext uri="{FF2B5EF4-FFF2-40B4-BE49-F238E27FC236}">
                <a16:creationId xmlns:a16="http://schemas.microsoft.com/office/drawing/2014/main" id="{74D1656C-D252-4B41-9E53-AC0EF836AE8B}"/>
              </a:ext>
            </a:extLst>
          </p:cNvPr>
          <p:cNvSpPr txBox="1"/>
          <p:nvPr/>
        </p:nvSpPr>
        <p:spPr>
          <a:xfrm>
            <a:off x="1612784" y="5692259"/>
            <a:ext cx="4634916" cy="369332"/>
          </a:xfrm>
          <a:prstGeom prst="rect">
            <a:avLst/>
          </a:prstGeom>
          <a:noFill/>
        </p:spPr>
        <p:txBody>
          <a:bodyPr wrap="square">
            <a:spAutoFit/>
          </a:bodyPr>
          <a:lstStyle/>
          <a:p>
            <a:r>
              <a:rPr lang="it-IT" sz="1800" b="1" dirty="0">
                <a:solidFill>
                  <a:srgbClr val="FF0000"/>
                </a:solidFill>
                <a:latin typeface="Symbol" pitchFamily="18" charset="2"/>
                <a:cs typeface="Times New Roman" pitchFamily="18" charset="0"/>
              </a:rPr>
              <a:t>m = </a:t>
            </a:r>
            <a:r>
              <a:rPr lang="it-IT" sz="1800" b="1" dirty="0" err="1">
                <a:solidFill>
                  <a:srgbClr val="FF0000"/>
                </a:solidFill>
                <a:latin typeface="Symbol" pitchFamily="18" charset="2"/>
                <a:cs typeface="Times New Roman" pitchFamily="18" charset="0"/>
              </a:rPr>
              <a:t>m</a:t>
            </a:r>
            <a:r>
              <a:rPr lang="it-IT" sz="1800" b="1" baseline="-30000" dirty="0" err="1">
                <a:solidFill>
                  <a:srgbClr val="FF0000"/>
                </a:solidFill>
                <a:cs typeface="Times New Roman" pitchFamily="18" charset="0"/>
              </a:rPr>
              <a:t>max</a:t>
            </a:r>
            <a:r>
              <a:rPr lang="it-IT" sz="1800" b="1" dirty="0">
                <a:solidFill>
                  <a:srgbClr val="FF0000"/>
                </a:solidFill>
                <a:cs typeface="Times New Roman" pitchFamily="18" charset="0"/>
              </a:rPr>
              <a:t> Co/(Ko +Co)</a:t>
            </a:r>
            <a:endParaRPr lang="it-IT" b="1" dirty="0">
              <a:solidFill>
                <a:srgbClr val="FF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4546" name="Text Box 2"/>
          <p:cNvSpPr txBox="1">
            <a:spLocks noChangeArrowheads="1"/>
          </p:cNvSpPr>
          <p:nvPr/>
        </p:nvSpPr>
        <p:spPr bwMode="auto">
          <a:xfrm>
            <a:off x="8459788" y="6400800"/>
            <a:ext cx="488950" cy="457200"/>
          </a:xfrm>
          <a:prstGeom prst="rect">
            <a:avLst/>
          </a:prstGeom>
          <a:noFill/>
          <a:ln w="9525">
            <a:noFill/>
            <a:miter lim="800000"/>
            <a:headEnd/>
            <a:tailEnd/>
          </a:ln>
          <a:effectLst/>
        </p:spPr>
        <p:txBody>
          <a:bodyPr wrap="none">
            <a:spAutoFit/>
          </a:bodyPr>
          <a:lstStyle/>
          <a:p>
            <a:fld id="{EE534D06-B153-416D-9DAB-F011EC35D83E}" type="slidenum">
              <a:rPr lang="it-IT"/>
              <a:pPr/>
              <a:t>9</a:t>
            </a:fld>
            <a:endParaRPr lang="it-IT"/>
          </a:p>
        </p:txBody>
      </p:sp>
      <p:sp>
        <p:nvSpPr>
          <p:cNvPr id="1004547" name="Rectangle 3"/>
          <p:cNvSpPr>
            <a:spLocks noChangeArrowheads="1"/>
          </p:cNvSpPr>
          <p:nvPr/>
        </p:nvSpPr>
        <p:spPr bwMode="auto">
          <a:xfrm>
            <a:off x="0" y="1191809"/>
            <a:ext cx="9144000" cy="4524315"/>
          </a:xfrm>
          <a:prstGeom prst="rect">
            <a:avLst/>
          </a:prstGeom>
          <a:noFill/>
          <a:ln w="9525">
            <a:noFill/>
            <a:miter lim="800000"/>
            <a:headEnd/>
            <a:tailEnd/>
          </a:ln>
          <a:effectLst/>
        </p:spPr>
        <p:txBody>
          <a:bodyPr>
            <a:spAutoFit/>
          </a:bodyPr>
          <a:lstStyle/>
          <a:p>
            <a:pPr algn="just"/>
            <a:endParaRPr lang="it-IT" sz="800" b="1" dirty="0">
              <a:solidFill>
                <a:srgbClr val="000000"/>
              </a:solidFill>
              <a:cs typeface="Times New Roman" pitchFamily="18" charset="0"/>
            </a:endParaRPr>
          </a:p>
          <a:p>
            <a:pPr algn="just"/>
            <a:r>
              <a:rPr lang="it-IT" sz="2000" b="1" i="1" u="sng" dirty="0">
                <a:solidFill>
                  <a:srgbClr val="FF0000"/>
                </a:solidFill>
                <a:cs typeface="Times New Roman" pitchFamily="18" charset="0"/>
              </a:rPr>
              <a:t>Esercizio 59</a:t>
            </a:r>
            <a:r>
              <a:rPr lang="it-IT" sz="2000" i="1" dirty="0">
                <a:solidFill>
                  <a:srgbClr val="000000"/>
                </a:solidFill>
                <a:cs typeface="Times New Roman" pitchFamily="18" charset="0"/>
              </a:rPr>
              <a:t>. I seguenti dati mostrano la relazione tra la concentrazione di ossigeno disciolto e la velocità di crescita specifica di un ceppo di Pseudomonas aeruginosa.</a:t>
            </a:r>
          </a:p>
          <a:p>
            <a:pPr algn="just"/>
            <a:endParaRPr lang="it-IT" sz="2000" i="1" dirty="0">
              <a:solidFill>
                <a:srgbClr val="000000"/>
              </a:solidFill>
              <a:cs typeface="Times New Roman" pitchFamily="18" charset="0"/>
            </a:endParaRPr>
          </a:p>
          <a:p>
            <a:pPr algn="just"/>
            <a:endParaRPr lang="it-IT" sz="2000" i="1" dirty="0">
              <a:solidFill>
                <a:srgbClr val="000000"/>
              </a:solidFill>
              <a:cs typeface="Times New Roman" pitchFamily="18" charset="0"/>
            </a:endParaRPr>
          </a:p>
          <a:p>
            <a:pPr algn="just"/>
            <a:r>
              <a:rPr lang="it-IT" sz="2000" i="1" dirty="0">
                <a:solidFill>
                  <a:srgbClr val="000000"/>
                </a:solidFill>
                <a:cs typeface="Times New Roman" pitchFamily="18" charset="0"/>
              </a:rPr>
              <a:t> </a:t>
            </a:r>
            <a:endParaRPr lang="en-GB" sz="2000" i="1" dirty="0">
              <a:solidFill>
                <a:srgbClr val="000000"/>
              </a:solidFill>
              <a:cs typeface="Times New Roman" pitchFamily="18" charset="0"/>
            </a:endParaRPr>
          </a:p>
          <a:p>
            <a:pPr algn="just"/>
            <a:endParaRPr lang="it-IT" sz="2000" i="1" dirty="0">
              <a:solidFill>
                <a:srgbClr val="000000"/>
              </a:solidFill>
              <a:cs typeface="Times New Roman" pitchFamily="18" charset="0"/>
            </a:endParaRPr>
          </a:p>
          <a:p>
            <a:pPr algn="just"/>
            <a:endParaRPr lang="it-IT" sz="2000" i="1" dirty="0">
              <a:solidFill>
                <a:srgbClr val="000000"/>
              </a:solidFill>
              <a:cs typeface="Times New Roman" pitchFamily="18" charset="0"/>
            </a:endParaRPr>
          </a:p>
          <a:p>
            <a:pPr algn="just"/>
            <a:endParaRPr lang="it-IT" sz="2000" i="1" dirty="0">
              <a:solidFill>
                <a:srgbClr val="000000"/>
              </a:solidFill>
              <a:cs typeface="Times New Roman" pitchFamily="18" charset="0"/>
            </a:endParaRPr>
          </a:p>
          <a:p>
            <a:pPr algn="just"/>
            <a:endParaRPr lang="it-IT" sz="2000" i="1" dirty="0">
              <a:solidFill>
                <a:srgbClr val="000000"/>
              </a:solidFill>
              <a:cs typeface="Times New Roman" pitchFamily="18" charset="0"/>
            </a:endParaRPr>
          </a:p>
          <a:p>
            <a:pPr algn="just"/>
            <a:endParaRPr lang="it-IT" sz="2000" i="1" dirty="0">
              <a:solidFill>
                <a:srgbClr val="000000"/>
              </a:solidFill>
              <a:cs typeface="Times New Roman" pitchFamily="18" charset="0"/>
            </a:endParaRPr>
          </a:p>
          <a:p>
            <a:pPr algn="just"/>
            <a:endParaRPr lang="it-IT" sz="2000" i="1" dirty="0">
              <a:solidFill>
                <a:srgbClr val="000000"/>
              </a:solidFill>
              <a:cs typeface="Times New Roman" pitchFamily="18" charset="0"/>
            </a:endParaRPr>
          </a:p>
          <a:p>
            <a:pPr algn="just"/>
            <a:endParaRPr lang="it-IT" sz="2000" i="1" dirty="0">
              <a:solidFill>
                <a:srgbClr val="000000"/>
              </a:solidFill>
              <a:cs typeface="Times New Roman" pitchFamily="18" charset="0"/>
            </a:endParaRPr>
          </a:p>
          <a:p>
            <a:pPr algn="just"/>
            <a:r>
              <a:rPr lang="it-IT" sz="2000" i="1" dirty="0">
                <a:solidFill>
                  <a:srgbClr val="000000"/>
                </a:solidFill>
                <a:cs typeface="Times New Roman" pitchFamily="18" charset="0"/>
              </a:rPr>
              <a:t>Calcolare la costante di </a:t>
            </a:r>
            <a:r>
              <a:rPr lang="it-IT" sz="2000" i="1" dirty="0" err="1">
                <a:solidFill>
                  <a:srgbClr val="000000"/>
                </a:solidFill>
                <a:cs typeface="Times New Roman" pitchFamily="18" charset="0"/>
              </a:rPr>
              <a:t>Monod</a:t>
            </a:r>
            <a:r>
              <a:rPr lang="it-IT" sz="2000" i="1" dirty="0">
                <a:solidFill>
                  <a:srgbClr val="000000"/>
                </a:solidFill>
                <a:cs typeface="Times New Roman" pitchFamily="18" charset="0"/>
              </a:rPr>
              <a:t> (K</a:t>
            </a:r>
            <a:r>
              <a:rPr lang="it-IT" sz="2000" i="1" baseline="-30000" dirty="0">
                <a:solidFill>
                  <a:srgbClr val="000000"/>
                </a:solidFill>
                <a:cs typeface="Times New Roman" pitchFamily="18" charset="0"/>
              </a:rPr>
              <a:t>O</a:t>
            </a:r>
            <a:r>
              <a:rPr lang="it-IT" sz="2000" i="1" dirty="0">
                <a:solidFill>
                  <a:srgbClr val="000000"/>
                </a:solidFill>
                <a:cs typeface="Times New Roman" pitchFamily="18" charset="0"/>
              </a:rPr>
              <a:t>)  per l’assunzione dell’ossigeno da parte della cellula e </a:t>
            </a:r>
            <a:r>
              <a:rPr lang="it-IT" sz="2000" i="1" dirty="0" err="1">
                <a:solidFill>
                  <a:srgbClr val="000000"/>
                </a:solidFill>
                <a:latin typeface="Symbol" pitchFamily="18" charset="2"/>
                <a:cs typeface="Times New Roman" pitchFamily="18" charset="0"/>
              </a:rPr>
              <a:t>m</a:t>
            </a:r>
            <a:r>
              <a:rPr lang="it-IT" sz="2000" i="1" baseline="-30000" dirty="0" err="1">
                <a:solidFill>
                  <a:srgbClr val="000000"/>
                </a:solidFill>
                <a:cs typeface="Times New Roman" pitchFamily="18" charset="0"/>
              </a:rPr>
              <a:t>max</a:t>
            </a:r>
            <a:r>
              <a:rPr lang="it-IT" sz="2000" i="1" dirty="0">
                <a:solidFill>
                  <a:srgbClr val="000000"/>
                </a:solidFill>
                <a:cs typeface="Times New Roman" pitchFamily="18" charset="0"/>
              </a:rPr>
              <a:t> quando l’ossigeno </a:t>
            </a:r>
            <a:r>
              <a:rPr lang="it-IT" sz="2000" i="1" dirty="0" err="1">
                <a:solidFill>
                  <a:srgbClr val="000000"/>
                </a:solidFill>
                <a:cs typeface="Times New Roman" pitchFamily="18" charset="0"/>
              </a:rPr>
              <a:t>é</a:t>
            </a:r>
            <a:r>
              <a:rPr lang="it-IT" sz="2000" i="1" dirty="0">
                <a:solidFill>
                  <a:srgbClr val="000000"/>
                </a:solidFill>
                <a:cs typeface="Times New Roman" pitchFamily="18" charset="0"/>
              </a:rPr>
              <a:t> il nutriente limitante.</a:t>
            </a:r>
          </a:p>
        </p:txBody>
      </p:sp>
      <p:sp>
        <p:nvSpPr>
          <p:cNvPr id="1004548" name="Text Box 4"/>
          <p:cNvSpPr txBox="1">
            <a:spLocks noChangeArrowheads="1"/>
          </p:cNvSpPr>
          <p:nvPr/>
        </p:nvSpPr>
        <p:spPr bwMode="auto">
          <a:xfrm>
            <a:off x="2182812" y="707182"/>
            <a:ext cx="4778375" cy="519112"/>
          </a:xfrm>
          <a:prstGeom prst="rect">
            <a:avLst/>
          </a:prstGeom>
          <a:noFill/>
          <a:ln w="9525">
            <a:noFill/>
            <a:miter lim="800000"/>
            <a:headEnd/>
            <a:tailEnd/>
          </a:ln>
          <a:effectLst/>
        </p:spPr>
        <p:txBody>
          <a:bodyPr wrap="none">
            <a:spAutoFit/>
          </a:bodyPr>
          <a:lstStyle/>
          <a:p>
            <a:pPr algn="ctr"/>
            <a:r>
              <a:rPr lang="it-IT" sz="2800" b="1" dirty="0">
                <a:solidFill>
                  <a:srgbClr val="FF0000"/>
                </a:solidFill>
                <a:cs typeface="Times New Roman" pitchFamily="18" charset="0"/>
              </a:rPr>
              <a:t>Analisi dello Stato Stazionario</a:t>
            </a:r>
            <a:endParaRPr lang="it-IT" sz="2800" b="1" baseline="-25000" dirty="0">
              <a:solidFill>
                <a:srgbClr val="FF0000"/>
              </a:solidFill>
            </a:endParaRPr>
          </a:p>
        </p:txBody>
      </p:sp>
      <p:sp>
        <p:nvSpPr>
          <p:cNvPr id="1004549" name="Rectangle 5"/>
          <p:cNvSpPr>
            <a:spLocks noChangeArrowheads="1"/>
          </p:cNvSpPr>
          <p:nvPr/>
        </p:nvSpPr>
        <p:spPr bwMode="auto">
          <a:xfrm>
            <a:off x="0" y="0"/>
            <a:ext cx="9144000" cy="0"/>
          </a:xfrm>
          <a:prstGeom prst="rect">
            <a:avLst/>
          </a:prstGeom>
          <a:noFill/>
          <a:ln w="9525">
            <a:noFill/>
            <a:miter lim="800000"/>
            <a:headEnd/>
            <a:tailEnd/>
          </a:ln>
          <a:effectLst/>
        </p:spPr>
        <p:txBody>
          <a:bodyPr wrap="none" anchor="ctr">
            <a:spAutoFit/>
          </a:bodyPr>
          <a:lstStyle/>
          <a:p>
            <a:endParaRPr lang="it-IT"/>
          </a:p>
        </p:txBody>
      </p:sp>
      <p:sp>
        <p:nvSpPr>
          <p:cNvPr id="9" name="CasellaDiTesto 8">
            <a:extLst>
              <a:ext uri="{FF2B5EF4-FFF2-40B4-BE49-F238E27FC236}">
                <a16:creationId xmlns:a16="http://schemas.microsoft.com/office/drawing/2014/main" id="{74D1656C-D252-4B41-9E53-AC0EF836AE8B}"/>
              </a:ext>
            </a:extLst>
          </p:cNvPr>
          <p:cNvSpPr txBox="1"/>
          <p:nvPr/>
        </p:nvSpPr>
        <p:spPr>
          <a:xfrm>
            <a:off x="1671507" y="5801446"/>
            <a:ext cx="4634916" cy="369332"/>
          </a:xfrm>
          <a:prstGeom prst="rect">
            <a:avLst/>
          </a:prstGeom>
          <a:noFill/>
        </p:spPr>
        <p:txBody>
          <a:bodyPr wrap="square">
            <a:spAutoFit/>
          </a:bodyPr>
          <a:lstStyle/>
          <a:p>
            <a:r>
              <a:rPr lang="it-IT" sz="1800" i="1" dirty="0">
                <a:solidFill>
                  <a:srgbClr val="000000"/>
                </a:solidFill>
                <a:latin typeface="Symbol" pitchFamily="18" charset="2"/>
                <a:cs typeface="Times New Roman" pitchFamily="18" charset="0"/>
              </a:rPr>
              <a:t>m = </a:t>
            </a:r>
            <a:r>
              <a:rPr lang="it-IT" sz="1800" i="1" dirty="0" err="1">
                <a:solidFill>
                  <a:srgbClr val="000000"/>
                </a:solidFill>
                <a:latin typeface="Symbol" pitchFamily="18" charset="2"/>
                <a:cs typeface="Times New Roman" pitchFamily="18" charset="0"/>
              </a:rPr>
              <a:t>m</a:t>
            </a:r>
            <a:r>
              <a:rPr lang="it-IT" sz="1800" i="1" baseline="-30000" dirty="0" err="1">
                <a:solidFill>
                  <a:srgbClr val="000000"/>
                </a:solidFill>
                <a:cs typeface="Times New Roman" pitchFamily="18" charset="0"/>
              </a:rPr>
              <a:t>max</a:t>
            </a:r>
            <a:r>
              <a:rPr lang="it-IT" sz="1800" i="1" dirty="0">
                <a:solidFill>
                  <a:srgbClr val="000000"/>
                </a:solidFill>
                <a:cs typeface="Times New Roman" pitchFamily="18" charset="0"/>
              </a:rPr>
              <a:t> Co/(Ko +Co)</a:t>
            </a:r>
            <a:endParaRPr lang="it-IT" dirty="0"/>
          </a:p>
        </p:txBody>
      </p:sp>
      <p:pic>
        <p:nvPicPr>
          <p:cNvPr id="2" name="Immagine 1">
            <a:extLst>
              <a:ext uri="{FF2B5EF4-FFF2-40B4-BE49-F238E27FC236}">
                <a16:creationId xmlns:a16="http://schemas.microsoft.com/office/drawing/2014/main" id="{9E5FD255-243B-479D-8042-6BA2349A7384}"/>
              </a:ext>
            </a:extLst>
          </p:cNvPr>
          <p:cNvPicPr>
            <a:picLocks noChangeAspect="1"/>
          </p:cNvPicPr>
          <p:nvPr/>
        </p:nvPicPr>
        <p:blipFill>
          <a:blip r:embed="rId2"/>
          <a:stretch>
            <a:fillRect/>
          </a:stretch>
        </p:blipFill>
        <p:spPr>
          <a:xfrm>
            <a:off x="177116" y="2051184"/>
            <a:ext cx="4578493" cy="2755631"/>
          </a:xfrm>
          <a:prstGeom prst="rect">
            <a:avLst/>
          </a:prstGeom>
        </p:spPr>
      </p:pic>
    </p:spTree>
    <p:extLst>
      <p:ext uri="{BB962C8B-B14F-4D97-AF65-F5344CB8AC3E}">
        <p14:creationId xmlns:p14="http://schemas.microsoft.com/office/powerpoint/2010/main" val="1572371538"/>
      </p:ext>
    </p:extLst>
  </p:cSld>
  <p:clrMapOvr>
    <a:masterClrMapping/>
  </p:clrMapOvr>
</p:sld>
</file>

<file path=ppt/theme/theme1.xml><?xml version="1.0" encoding="utf-8"?>
<a:theme xmlns:a="http://schemas.openxmlformats.org/drawingml/2006/main" name="Tema di Office">
  <a:themeElements>
    <a:clrScheme name="Tema di 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Tema di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ema di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Office 2013 - 2022 Theme</Template>
  <TotalTime>392</TotalTime>
  <Words>3012</Words>
  <Application>Microsoft Office PowerPoint</Application>
  <PresentationFormat>Presentazione su schermo (4:3)</PresentationFormat>
  <Paragraphs>396</Paragraphs>
  <Slides>25</Slides>
  <Notes>1</Notes>
  <HiddenSlides>0</HiddenSlides>
  <MMClips>0</MMClips>
  <ScaleCrop>false</ScaleCrop>
  <HeadingPairs>
    <vt:vector size="6" baseType="variant">
      <vt:variant>
        <vt:lpstr>Caratteri utilizzati</vt:lpstr>
      </vt:variant>
      <vt:variant>
        <vt:i4>8</vt:i4>
      </vt:variant>
      <vt:variant>
        <vt:lpstr>Tema</vt:lpstr>
      </vt:variant>
      <vt:variant>
        <vt:i4>1</vt:i4>
      </vt:variant>
      <vt:variant>
        <vt:lpstr>Titoli diapositive</vt:lpstr>
      </vt:variant>
      <vt:variant>
        <vt:i4>25</vt:i4>
      </vt:variant>
    </vt:vector>
  </HeadingPairs>
  <TitlesOfParts>
    <vt:vector size="34" baseType="lpstr">
      <vt:lpstr>Aptos</vt:lpstr>
      <vt:lpstr>Arial</vt:lpstr>
      <vt:lpstr>Arial</vt:lpstr>
      <vt:lpstr>Calibri</vt:lpstr>
      <vt:lpstr>Calibri Light</vt:lpstr>
      <vt:lpstr>Cambria Math</vt:lpstr>
      <vt:lpstr>Symbol</vt:lpstr>
      <vt:lpstr>Times New Roman</vt:lpstr>
      <vt:lpstr>Tema di Office</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Presentazione standard di PowerPoint</dc:title>
  <dc:creator>Silvia Tabasso</dc:creator>
  <cp:lastModifiedBy>Silvia Tabasso</cp:lastModifiedBy>
  <cp:revision>47</cp:revision>
  <dcterms:created xsi:type="dcterms:W3CDTF">2023-11-21T12:05:46Z</dcterms:created>
  <dcterms:modified xsi:type="dcterms:W3CDTF">2024-12-10T14:37:20Z</dcterms:modified>
</cp:coreProperties>
</file>