
<file path=[Content_Types].xml><?xml version="1.0" encoding="utf-8"?>
<Types xmlns="http://schemas.openxmlformats.org/package/2006/content-types">
  <Default Extension="jpg" ContentType="image/jpeg"/>
  <Default Extension="xml" ContentType="application/xml"/>
  <Default Extension="jpeg" ContentType="image/jpeg"/>
  <Default Extension="vml" ContentType="application/vnd.openxmlformats-officedocument.vmlDrawing"/>
  <Default Extension="png" ContentType="image/pn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93" r:id="rId3"/>
    <p:sldId id="289" r:id="rId4"/>
    <p:sldId id="288" r:id="rId5"/>
    <p:sldId id="287" r:id="rId6"/>
    <p:sldId id="294" r:id="rId7"/>
    <p:sldId id="257" r:id="rId8"/>
    <p:sldId id="258" r:id="rId9"/>
    <p:sldId id="259" r:id="rId10"/>
    <p:sldId id="286" r:id="rId11"/>
    <p:sldId id="264" r:id="rId12"/>
    <p:sldId id="267" r:id="rId13"/>
    <p:sldId id="269" r:id="rId14"/>
    <p:sldId id="270" r:id="rId15"/>
    <p:sldId id="271" r:id="rId16"/>
    <p:sldId id="290" r:id="rId17"/>
    <p:sldId id="262" r:id="rId18"/>
    <p:sldId id="263" r:id="rId19"/>
    <p:sldId id="273" r:id="rId20"/>
    <p:sldId id="292" r:id="rId21"/>
    <p:sldId id="275" r:id="rId22"/>
    <p:sldId id="291" r:id="rId23"/>
    <p:sldId id="274" r:id="rId24"/>
    <p:sldId id="276" r:id="rId25"/>
    <p:sldId id="278" r:id="rId26"/>
    <p:sldId id="282" r:id="rId27"/>
    <p:sldId id="284" r:id="rId28"/>
    <p:sldId id="285" r:id="rId2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 showGuides="1">
      <p:cViewPr varScale="1">
        <p:scale>
          <a:sx n="123" d="100"/>
          <a:sy n="123" d="100"/>
        </p:scale>
        <p:origin x="-1928" y="-96"/>
      </p:cViewPr>
      <p:guideLst>
        <p:guide orient="horz" pos="1329"/>
        <p:guide pos="28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tableStyles" Target="tableStyles.xml"/><Relationship Id="rId31" Type="http://schemas.openxmlformats.org/officeDocument/2006/relationships/printerSettings" Target="printerSettings/printerSettings1.bin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026C1-BF62-2949-9B65-00AC55BEF5C9}" type="datetimeFigureOut">
              <a:rPr lang="it-IT" smtClean="0"/>
              <a:t>24/05/16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6D46A-74D2-904D-9161-5439D37DD45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777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88CB-D259-5341-98ED-D4BEF6CE4883}" type="datetimeFigureOut">
              <a:rPr lang="it-IT" smtClean="0"/>
              <a:t>24/05/16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6341-521E-944F-8ECC-242E9D17B62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571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88CB-D259-5341-98ED-D4BEF6CE4883}" type="datetimeFigureOut">
              <a:rPr lang="it-IT" smtClean="0"/>
              <a:t>24/05/16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6341-521E-944F-8ECC-242E9D17B62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4213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88CB-D259-5341-98ED-D4BEF6CE4883}" type="datetimeFigureOut">
              <a:rPr lang="it-IT" smtClean="0"/>
              <a:t>24/05/16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6341-521E-944F-8ECC-242E9D17B62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8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88CB-D259-5341-98ED-D4BEF6CE4883}" type="datetimeFigureOut">
              <a:rPr lang="it-IT" smtClean="0"/>
              <a:t>24/05/16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6341-521E-944F-8ECC-242E9D17B62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0491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88CB-D259-5341-98ED-D4BEF6CE4883}" type="datetimeFigureOut">
              <a:rPr lang="it-IT" smtClean="0"/>
              <a:t>24/05/16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6341-521E-944F-8ECC-242E9D17B62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6411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88CB-D259-5341-98ED-D4BEF6CE4883}" type="datetimeFigureOut">
              <a:rPr lang="it-IT" smtClean="0"/>
              <a:t>24/05/16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6341-521E-944F-8ECC-242E9D17B62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0265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88CB-D259-5341-98ED-D4BEF6CE4883}" type="datetimeFigureOut">
              <a:rPr lang="it-IT" smtClean="0"/>
              <a:t>24/05/16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6341-521E-944F-8ECC-242E9D17B62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38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88CB-D259-5341-98ED-D4BEF6CE4883}" type="datetimeFigureOut">
              <a:rPr lang="it-IT" smtClean="0"/>
              <a:t>24/05/16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6341-521E-944F-8ECC-242E9D17B62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452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88CB-D259-5341-98ED-D4BEF6CE4883}" type="datetimeFigureOut">
              <a:rPr lang="it-IT" smtClean="0"/>
              <a:t>24/05/16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6341-521E-944F-8ECC-242E9D17B62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638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88CB-D259-5341-98ED-D4BEF6CE4883}" type="datetimeFigureOut">
              <a:rPr lang="it-IT" smtClean="0"/>
              <a:t>24/05/16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6341-521E-944F-8ECC-242E9D17B62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171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88CB-D259-5341-98ED-D4BEF6CE4883}" type="datetimeFigureOut">
              <a:rPr lang="it-IT" smtClean="0"/>
              <a:t>24/05/16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6341-521E-944F-8ECC-242E9D17B62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4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C88CB-D259-5341-98ED-D4BEF6CE4883}" type="datetimeFigureOut">
              <a:rPr lang="it-IT" smtClean="0"/>
              <a:t>24/05/16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E6341-521E-944F-8ECC-242E9D17B62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265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eg"/><Relationship Id="rId5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3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Relationship Id="rId5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3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3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9425" y="685800"/>
            <a:ext cx="8154988" cy="1143000"/>
          </a:xfrm>
        </p:spPr>
        <p:txBody>
          <a:bodyPr/>
          <a:lstStyle/>
          <a:p>
            <a:r>
              <a:rPr lang="it-IT" sz="3600" dirty="0">
                <a:latin typeface="Arial" charset="0"/>
              </a:rPr>
              <a:t>MICROBIOLOGIA GENERALE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2850" y="2676525"/>
            <a:ext cx="6735763" cy="1533525"/>
          </a:xfrm>
          <a:solidFill>
            <a:srgbClr val="BBE0E3"/>
          </a:solidFill>
        </p:spPr>
        <p:txBody>
          <a:bodyPr anchor="ctr"/>
          <a:lstStyle/>
          <a:p>
            <a:r>
              <a:rPr lang="it-IT" sz="3600" b="1">
                <a:solidFill>
                  <a:srgbClr val="FF0000"/>
                </a:solidFill>
                <a:latin typeface="Arial" charset="0"/>
              </a:rPr>
              <a:t>Interactions among bacteria: cooperation and competition</a:t>
            </a:r>
          </a:p>
        </p:txBody>
      </p:sp>
    </p:spTree>
    <p:extLst>
      <p:ext uri="{BB962C8B-B14F-4D97-AF65-F5344CB8AC3E}">
        <p14:creationId xmlns:p14="http://schemas.microsoft.com/office/powerpoint/2010/main" val="1712788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Immagine 1" descr="Fig. 16.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41" y="2970554"/>
            <a:ext cx="5189559" cy="388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  <p:sp>
        <p:nvSpPr>
          <p:cNvPr id="74755" name="CasellaDiTesto 3"/>
          <p:cNvSpPr txBox="1">
            <a:spLocks noChangeArrowheads="1"/>
          </p:cNvSpPr>
          <p:nvPr/>
        </p:nvSpPr>
        <p:spPr bwMode="auto">
          <a:xfrm>
            <a:off x="226689" y="249979"/>
            <a:ext cx="88178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 dirty="0" err="1" smtClean="0">
                <a:solidFill>
                  <a:srgbClr val="000090"/>
                </a:solidFill>
                <a:cs typeface="Arial" charset="0"/>
              </a:rPr>
              <a:t>Vibrio</a:t>
            </a:r>
            <a:r>
              <a:rPr lang="it-IT" i="1" dirty="0" smtClean="0">
                <a:solidFill>
                  <a:srgbClr val="000090"/>
                </a:solidFill>
                <a:cs typeface="Arial" charset="0"/>
              </a:rPr>
              <a:t> </a:t>
            </a:r>
            <a:r>
              <a:rPr lang="it-IT" i="1" dirty="0" err="1" smtClean="0">
                <a:solidFill>
                  <a:srgbClr val="000090"/>
                </a:solidFill>
                <a:cs typeface="Arial" charset="0"/>
              </a:rPr>
              <a:t>fischeri</a:t>
            </a:r>
            <a:r>
              <a:rPr lang="it-IT" dirty="0" smtClean="0">
                <a:solidFill>
                  <a:srgbClr val="000090"/>
                </a:solidFill>
                <a:cs typeface="Arial" charset="0"/>
              </a:rPr>
              <a:t>: a </a:t>
            </a:r>
            <a:r>
              <a:rPr lang="it-IT" dirty="0" err="1" smtClean="0">
                <a:solidFill>
                  <a:srgbClr val="000090"/>
                </a:solidFill>
                <a:cs typeface="Arial" charset="0"/>
              </a:rPr>
              <a:t>bioluminescence</a:t>
            </a:r>
            <a:r>
              <a:rPr lang="it-IT" dirty="0" smtClean="0">
                <a:solidFill>
                  <a:srgbClr val="00009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cs typeface="Arial" charset="0"/>
              </a:rPr>
              <a:t>bacteria</a:t>
            </a:r>
            <a:r>
              <a:rPr lang="it-IT" dirty="0" smtClean="0">
                <a:solidFill>
                  <a:srgbClr val="000090"/>
                </a:solidFill>
                <a:cs typeface="Arial" charset="0"/>
              </a:rPr>
              <a:t> and quorum </a:t>
            </a:r>
            <a:r>
              <a:rPr lang="it-IT" dirty="0" err="1" smtClean="0">
                <a:solidFill>
                  <a:srgbClr val="000090"/>
                </a:solidFill>
                <a:cs typeface="Arial" charset="0"/>
              </a:rPr>
              <a:t>sensing</a:t>
            </a:r>
            <a:r>
              <a:rPr lang="it-IT" dirty="0" smtClean="0">
                <a:solidFill>
                  <a:srgbClr val="000090"/>
                </a:solidFill>
                <a:cs typeface="Arial" charset="0"/>
              </a:rPr>
              <a:t>  </a:t>
            </a:r>
            <a:endParaRPr lang="it-IT" dirty="0">
              <a:solidFill>
                <a:srgbClr val="000090"/>
              </a:solidFill>
              <a:cs typeface="Arial" charset="0"/>
            </a:endParaRPr>
          </a:p>
        </p:txBody>
      </p:sp>
      <p:sp>
        <p:nvSpPr>
          <p:cNvPr id="74756" name="CasellaDiTesto 4"/>
          <p:cNvSpPr txBox="1">
            <a:spLocks noChangeArrowheads="1"/>
          </p:cNvSpPr>
          <p:nvPr/>
        </p:nvSpPr>
        <p:spPr bwMode="auto">
          <a:xfrm>
            <a:off x="1051664" y="3269685"/>
            <a:ext cx="728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dirty="0">
                <a:cs typeface="Arial" charset="0"/>
              </a:rPr>
              <a:t>FMNH2+O2+RCHO                       FMN+RCOOH+H2O+</a:t>
            </a:r>
            <a:r>
              <a:rPr lang="it-IT" sz="2000" b="1" dirty="0">
                <a:solidFill>
                  <a:srgbClr val="FF0000"/>
                </a:solidFill>
                <a:cs typeface="Arial" charset="0"/>
              </a:rPr>
              <a:t>Light  </a:t>
            </a:r>
          </a:p>
        </p:txBody>
      </p:sp>
      <p:cxnSp>
        <p:nvCxnSpPr>
          <p:cNvPr id="7" name="Connettore 2 6"/>
          <p:cNvCxnSpPr/>
          <p:nvPr/>
        </p:nvCxnSpPr>
        <p:spPr>
          <a:xfrm>
            <a:off x="3488476" y="3498285"/>
            <a:ext cx="1447800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58" name="CasellaDiTesto 7"/>
          <p:cNvSpPr txBox="1">
            <a:spLocks noChangeArrowheads="1"/>
          </p:cNvSpPr>
          <p:nvPr/>
        </p:nvSpPr>
        <p:spPr bwMode="auto">
          <a:xfrm>
            <a:off x="3564676" y="3117285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Calibri" charset="0"/>
              </a:rPr>
              <a:t>Luciferase</a:t>
            </a:r>
          </a:p>
        </p:txBody>
      </p:sp>
      <p:pic>
        <p:nvPicPr>
          <p:cNvPr id="9" name="Immagine 8" descr="234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8820" y="723697"/>
            <a:ext cx="2164951" cy="2401816"/>
          </a:xfrm>
          <a:prstGeom prst="rect">
            <a:avLst/>
          </a:prstGeom>
        </p:spPr>
      </p:pic>
      <p:pic>
        <p:nvPicPr>
          <p:cNvPr id="11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326" y="872106"/>
            <a:ext cx="3715456" cy="209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435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90170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93" y="3912768"/>
            <a:ext cx="3877682" cy="295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45979" y="4834376"/>
            <a:ext cx="3506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Arial"/>
                <a:cs typeface="Arial"/>
              </a:rPr>
              <a:t>The </a:t>
            </a:r>
            <a:r>
              <a:rPr lang="it-IT" sz="2000" dirty="0" err="1" smtClean="0">
                <a:latin typeface="Arial"/>
                <a:cs typeface="Arial"/>
              </a:rPr>
              <a:t>LuxR</a:t>
            </a:r>
            <a:r>
              <a:rPr lang="it-IT" sz="2000" dirty="0" smtClean="0">
                <a:latin typeface="Arial"/>
                <a:cs typeface="Arial"/>
              </a:rPr>
              <a:t> </a:t>
            </a:r>
            <a:r>
              <a:rPr lang="it-IT" sz="2000" dirty="0" err="1" smtClean="0">
                <a:latin typeface="Arial"/>
                <a:cs typeface="Arial"/>
              </a:rPr>
              <a:t>response</a:t>
            </a:r>
            <a:r>
              <a:rPr lang="it-IT" sz="2000" dirty="0" smtClean="0">
                <a:latin typeface="Arial"/>
                <a:cs typeface="Arial"/>
              </a:rPr>
              <a:t> </a:t>
            </a:r>
            <a:r>
              <a:rPr lang="it-IT" sz="2000" dirty="0" err="1" smtClean="0">
                <a:latin typeface="Arial"/>
                <a:cs typeface="Arial"/>
              </a:rPr>
              <a:t>regulator</a:t>
            </a:r>
            <a:endParaRPr lang="it-IT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720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4" y="1112998"/>
            <a:ext cx="2452006" cy="177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36253" y="321371"/>
            <a:ext cx="8087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Quorum 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Sensing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in Gram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-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posi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tive </a:t>
            </a:r>
            <a:r>
              <a:rPr lang="it-IT" sz="2400" i="1" dirty="0" err="1" smtClean="0">
                <a:solidFill>
                  <a:srgbClr val="000090"/>
                </a:solidFill>
                <a:latin typeface="Arial"/>
                <a:cs typeface="Arial"/>
              </a:rPr>
              <a:t>B</a:t>
            </a:r>
            <a:r>
              <a:rPr lang="it-IT" sz="2400" i="1" dirty="0" err="1" smtClean="0">
                <a:solidFill>
                  <a:srgbClr val="000090"/>
                </a:solidFill>
                <a:latin typeface="Arial"/>
                <a:cs typeface="Arial"/>
              </a:rPr>
              <a:t>acteria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: </a:t>
            </a:r>
            <a:r>
              <a:rPr lang="it-IT" sz="2400" i="1" dirty="0" err="1" smtClean="0">
                <a:solidFill>
                  <a:srgbClr val="000090"/>
                </a:solidFill>
                <a:latin typeface="Arial"/>
                <a:cs typeface="Arial"/>
              </a:rPr>
              <a:t>Streptomyces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it-IT" sz="24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664166" y="1220696"/>
            <a:ext cx="2455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GBL: y-</a:t>
            </a:r>
            <a:r>
              <a:rPr lang="it-IT" dirty="0" err="1" smtClean="0">
                <a:solidFill>
                  <a:srgbClr val="FF0000"/>
                </a:solidFill>
                <a:latin typeface="Arial"/>
                <a:cs typeface="Arial"/>
              </a:rPr>
              <a:t>ButyroLactone</a:t>
            </a:r>
            <a:endParaRPr lang="it-IT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Immagine 1" descr="fmicb-07-00131-g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578" y="2520478"/>
            <a:ext cx="5398810" cy="427405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5835" y="3058885"/>
            <a:ext cx="3533245" cy="3693319"/>
          </a:xfrm>
          <a:prstGeom prst="rect">
            <a:avLst/>
          </a:prstGeom>
          <a:solidFill>
            <a:srgbClr val="BBE0E3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"/>
                <a:cs typeface="Arial"/>
              </a:rPr>
              <a:t>The </a:t>
            </a:r>
            <a:r>
              <a:rPr lang="it-IT" b="1" i="1" dirty="0" err="1" smtClean="0">
                <a:latin typeface="Arial"/>
                <a:cs typeface="Arial"/>
              </a:rPr>
              <a:t>Sreptomyces</a:t>
            </a:r>
            <a:r>
              <a:rPr lang="it-IT" b="1" i="1" dirty="0" smtClean="0">
                <a:latin typeface="Arial"/>
                <a:cs typeface="Arial"/>
              </a:rPr>
              <a:t> </a:t>
            </a:r>
            <a:r>
              <a:rPr lang="it-IT" b="1" i="1" dirty="0" err="1" smtClean="0">
                <a:latin typeface="Arial"/>
                <a:cs typeface="Arial"/>
              </a:rPr>
              <a:t>griseus</a:t>
            </a:r>
            <a:r>
              <a:rPr lang="it-IT" b="1" dirty="0" smtClean="0">
                <a:latin typeface="Arial"/>
                <a:cs typeface="Arial"/>
              </a:rPr>
              <a:t> </a:t>
            </a:r>
            <a:r>
              <a:rPr lang="it-IT" b="1" dirty="0">
                <a:latin typeface="Arial"/>
                <a:cs typeface="Arial"/>
              </a:rPr>
              <a:t>A-</a:t>
            </a:r>
            <a:r>
              <a:rPr lang="it-IT" b="1" dirty="0" err="1">
                <a:latin typeface="Arial"/>
                <a:cs typeface="Arial"/>
              </a:rPr>
              <a:t>factor</a:t>
            </a:r>
            <a:r>
              <a:rPr lang="it-IT" b="1" dirty="0">
                <a:latin typeface="Arial"/>
                <a:cs typeface="Arial"/>
              </a:rPr>
              <a:t> </a:t>
            </a:r>
            <a:r>
              <a:rPr lang="it-IT" b="1" dirty="0" err="1">
                <a:latin typeface="Arial"/>
                <a:cs typeface="Arial"/>
              </a:rPr>
              <a:t>regulon</a:t>
            </a:r>
            <a:r>
              <a:rPr lang="it-IT" b="1" dirty="0">
                <a:latin typeface="Arial"/>
                <a:cs typeface="Arial"/>
              </a:rPr>
              <a:t>.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T</a:t>
            </a:r>
            <a:r>
              <a:rPr lang="it-IT" dirty="0" smtClean="0">
                <a:latin typeface="Arial"/>
                <a:cs typeface="Arial"/>
              </a:rPr>
              <a:t>he </a:t>
            </a:r>
            <a:r>
              <a:rPr lang="it-IT" dirty="0" err="1">
                <a:latin typeface="Arial"/>
                <a:cs typeface="Arial"/>
              </a:rPr>
              <a:t>diffusible</a:t>
            </a:r>
            <a:r>
              <a:rPr lang="it-IT" dirty="0">
                <a:latin typeface="Arial"/>
                <a:cs typeface="Arial"/>
              </a:rPr>
              <a:t> A-</a:t>
            </a:r>
            <a:r>
              <a:rPr lang="it-IT" dirty="0" err="1">
                <a:latin typeface="Arial"/>
                <a:cs typeface="Arial"/>
              </a:rPr>
              <a:t>factor</a:t>
            </a:r>
            <a:r>
              <a:rPr lang="it-IT" dirty="0">
                <a:latin typeface="Arial"/>
                <a:cs typeface="Arial"/>
              </a:rPr>
              <a:t> (a </a:t>
            </a:r>
            <a:r>
              <a:rPr lang="it-IT" dirty="0" err="1">
                <a:latin typeface="Arial"/>
                <a:cs typeface="Arial"/>
              </a:rPr>
              <a:t>γ-butyrolactone</a:t>
            </a:r>
            <a:r>
              <a:rPr lang="it-IT" dirty="0">
                <a:latin typeface="Arial"/>
                <a:cs typeface="Arial"/>
              </a:rPr>
              <a:t>) </a:t>
            </a:r>
            <a:r>
              <a:rPr lang="it-IT" dirty="0" err="1">
                <a:latin typeface="Arial"/>
                <a:cs typeface="Arial"/>
              </a:rPr>
              <a:t>binds</a:t>
            </a:r>
            <a:r>
              <a:rPr lang="it-IT" dirty="0">
                <a:latin typeface="Arial"/>
                <a:cs typeface="Arial"/>
              </a:rPr>
              <a:t> the </a:t>
            </a:r>
            <a:r>
              <a:rPr lang="it-IT" dirty="0" err="1">
                <a:latin typeface="Arial"/>
                <a:cs typeface="Arial"/>
              </a:rPr>
              <a:t>intracellular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receptor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ArpA</a:t>
            </a:r>
            <a:r>
              <a:rPr lang="it-IT" dirty="0">
                <a:latin typeface="Arial"/>
                <a:cs typeface="Arial"/>
              </a:rPr>
              <a:t> and </a:t>
            </a:r>
            <a:r>
              <a:rPr lang="it-IT" dirty="0" err="1">
                <a:latin typeface="Arial"/>
                <a:cs typeface="Arial"/>
              </a:rPr>
              <a:t>activates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expression</a:t>
            </a:r>
            <a:r>
              <a:rPr lang="it-IT" dirty="0">
                <a:latin typeface="Arial"/>
                <a:cs typeface="Arial"/>
              </a:rPr>
              <a:t> of the </a:t>
            </a:r>
            <a:r>
              <a:rPr lang="it-IT" dirty="0" err="1">
                <a:latin typeface="Arial"/>
                <a:cs typeface="Arial"/>
              </a:rPr>
              <a:t>transcriptional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activator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AdpA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which</a:t>
            </a:r>
            <a:r>
              <a:rPr lang="it-IT" dirty="0">
                <a:latin typeface="Arial"/>
                <a:cs typeface="Arial"/>
              </a:rPr>
              <a:t> in-turn </a:t>
            </a:r>
            <a:r>
              <a:rPr lang="it-IT" dirty="0" err="1">
                <a:latin typeface="Arial"/>
                <a:cs typeface="Arial"/>
              </a:rPr>
              <a:t>regulates</a:t>
            </a:r>
            <a:r>
              <a:rPr lang="it-IT" dirty="0">
                <a:latin typeface="Arial"/>
                <a:cs typeface="Arial"/>
              </a:rPr>
              <a:t> multiple </a:t>
            </a:r>
            <a:r>
              <a:rPr lang="it-IT" dirty="0" err="1">
                <a:latin typeface="Arial"/>
                <a:cs typeface="Arial"/>
              </a:rPr>
              <a:t>phenotypes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either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indirectly</a:t>
            </a:r>
            <a:r>
              <a:rPr lang="it-IT" dirty="0">
                <a:latin typeface="Arial"/>
                <a:cs typeface="Arial"/>
              </a:rPr>
              <a:t> via a multi-</a:t>
            </a:r>
            <a:r>
              <a:rPr lang="it-IT" dirty="0" err="1">
                <a:latin typeface="Arial"/>
                <a:cs typeface="Arial"/>
              </a:rPr>
              <a:t>step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cascade</a:t>
            </a:r>
            <a:r>
              <a:rPr lang="it-IT" dirty="0">
                <a:latin typeface="Arial"/>
                <a:cs typeface="Arial"/>
              </a:rPr>
              <a:t>, </a:t>
            </a:r>
            <a:r>
              <a:rPr lang="it-IT" dirty="0" err="1">
                <a:latin typeface="Arial"/>
                <a:cs typeface="Arial"/>
              </a:rPr>
              <a:t>such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as</a:t>
            </a:r>
            <a:r>
              <a:rPr lang="it-IT" dirty="0">
                <a:latin typeface="Arial"/>
                <a:cs typeface="Arial"/>
              </a:rPr>
              <a:t> the </a:t>
            </a:r>
            <a:r>
              <a:rPr lang="it-IT" dirty="0" err="1">
                <a:latin typeface="Arial"/>
                <a:cs typeface="Arial"/>
              </a:rPr>
              <a:t>development</a:t>
            </a:r>
            <a:r>
              <a:rPr lang="it-IT" dirty="0">
                <a:latin typeface="Arial"/>
                <a:cs typeface="Arial"/>
              </a:rPr>
              <a:t> of </a:t>
            </a:r>
            <a:r>
              <a:rPr lang="it-IT" dirty="0" err="1">
                <a:latin typeface="Arial"/>
                <a:cs typeface="Arial"/>
              </a:rPr>
              <a:t>aerial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hyphae</a:t>
            </a:r>
            <a:r>
              <a:rPr lang="it-IT" dirty="0">
                <a:latin typeface="Arial"/>
                <a:cs typeface="Arial"/>
              </a:rPr>
              <a:t> and </a:t>
            </a:r>
            <a:r>
              <a:rPr lang="it-IT" dirty="0" err="1">
                <a:latin typeface="Arial"/>
                <a:cs typeface="Arial"/>
              </a:rPr>
              <a:t>sporulation</a:t>
            </a:r>
            <a:r>
              <a:rPr lang="it-IT" dirty="0">
                <a:latin typeface="Arial"/>
                <a:cs typeface="Arial"/>
              </a:rPr>
              <a:t>, or </a:t>
            </a:r>
            <a:r>
              <a:rPr lang="it-IT" dirty="0" err="1">
                <a:latin typeface="Arial"/>
                <a:cs typeface="Arial"/>
              </a:rPr>
              <a:t>directly</a:t>
            </a:r>
            <a:r>
              <a:rPr lang="it-IT" dirty="0">
                <a:latin typeface="Arial"/>
                <a:cs typeface="Arial"/>
              </a:rPr>
              <a:t>, </a:t>
            </a:r>
            <a:r>
              <a:rPr lang="it-IT" dirty="0" err="1">
                <a:latin typeface="Arial"/>
                <a:cs typeface="Arial"/>
              </a:rPr>
              <a:t>such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as</a:t>
            </a:r>
            <a:r>
              <a:rPr lang="it-IT" dirty="0">
                <a:latin typeface="Arial"/>
                <a:cs typeface="Arial"/>
              </a:rPr>
              <a:t> the production of </a:t>
            </a:r>
            <a:r>
              <a:rPr lang="it-IT" dirty="0" err="1">
                <a:latin typeface="Arial"/>
                <a:cs typeface="Arial"/>
              </a:rPr>
              <a:t>secondary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metabolites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like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streptomycin</a:t>
            </a:r>
            <a:r>
              <a:rPr lang="it-IT" dirty="0">
                <a:latin typeface="Arial"/>
                <a:cs typeface="Arial"/>
              </a:rPr>
              <a:t>.</a:t>
            </a:r>
            <a:endParaRPr lang="it-IT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4211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49" y="1227366"/>
            <a:ext cx="7235578" cy="479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0003" y="321371"/>
            <a:ext cx="9132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Quorum 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Sensing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in Gram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-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posi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tive </a:t>
            </a:r>
            <a:r>
              <a:rPr lang="it-IT" sz="2400" i="1" dirty="0" err="1" smtClean="0">
                <a:solidFill>
                  <a:srgbClr val="000090"/>
                </a:solidFill>
                <a:latin typeface="Arial"/>
                <a:cs typeface="Arial"/>
              </a:rPr>
              <a:t>B</a:t>
            </a:r>
            <a:r>
              <a:rPr lang="it-IT" sz="2400" i="1" dirty="0" err="1" smtClean="0">
                <a:solidFill>
                  <a:srgbClr val="000090"/>
                </a:solidFill>
                <a:latin typeface="Arial"/>
                <a:cs typeface="Arial"/>
              </a:rPr>
              <a:t>acteria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: </a:t>
            </a:r>
            <a:r>
              <a:rPr lang="it-IT" sz="2400" i="1" dirty="0" err="1" smtClean="0">
                <a:solidFill>
                  <a:srgbClr val="000090"/>
                </a:solidFill>
                <a:latin typeface="Arial"/>
                <a:cs typeface="Arial"/>
              </a:rPr>
              <a:t>Staphylococcus</a:t>
            </a:r>
            <a:r>
              <a:rPr lang="it-IT" sz="24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i="1" dirty="0" err="1" smtClean="0">
                <a:solidFill>
                  <a:srgbClr val="000090"/>
                </a:solidFill>
                <a:latin typeface="Arial"/>
                <a:cs typeface="Arial"/>
              </a:rPr>
              <a:t>aures</a:t>
            </a:r>
            <a:endParaRPr lang="it-IT" sz="24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560842" y="5536307"/>
            <a:ext cx="2150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FF0000"/>
                </a:solidFill>
                <a:latin typeface="Arial"/>
                <a:cs typeface="Arial"/>
              </a:rPr>
              <a:t>AgrD</a:t>
            </a:r>
            <a:r>
              <a:rPr lang="it-IT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rial"/>
                <a:cs typeface="Arial"/>
              </a:rPr>
              <a:t>pheromone</a:t>
            </a:r>
            <a:r>
              <a:rPr lang="it-IT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it-IT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1798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248795"/>
            <a:ext cx="901700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0003" y="321371"/>
            <a:ext cx="9132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Quorum 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Sensing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in Gram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-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posi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tive </a:t>
            </a:r>
            <a:r>
              <a:rPr lang="it-IT" sz="2400" i="1" dirty="0" err="1" smtClean="0">
                <a:solidFill>
                  <a:srgbClr val="000090"/>
                </a:solidFill>
                <a:latin typeface="Arial"/>
                <a:cs typeface="Arial"/>
              </a:rPr>
              <a:t>B</a:t>
            </a:r>
            <a:r>
              <a:rPr lang="it-IT" sz="2400" i="1" dirty="0" err="1" smtClean="0">
                <a:solidFill>
                  <a:srgbClr val="000090"/>
                </a:solidFill>
                <a:latin typeface="Arial"/>
                <a:cs typeface="Arial"/>
              </a:rPr>
              <a:t>acteria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: </a:t>
            </a:r>
            <a:r>
              <a:rPr lang="it-IT" sz="2400" i="1" dirty="0" err="1" smtClean="0">
                <a:solidFill>
                  <a:srgbClr val="000090"/>
                </a:solidFill>
                <a:latin typeface="Arial"/>
                <a:cs typeface="Arial"/>
              </a:rPr>
              <a:t>Staphylococcus</a:t>
            </a:r>
            <a:r>
              <a:rPr lang="it-IT" sz="24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i="1" dirty="0" err="1" smtClean="0">
                <a:solidFill>
                  <a:srgbClr val="000090"/>
                </a:solidFill>
                <a:latin typeface="Arial"/>
                <a:cs typeface="Arial"/>
              </a:rPr>
              <a:t>aures</a:t>
            </a:r>
            <a:endParaRPr lang="it-IT" sz="24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851794" y="5932654"/>
            <a:ext cx="7456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Arial"/>
                <a:cs typeface="Arial"/>
              </a:rPr>
              <a:t>The </a:t>
            </a:r>
            <a:r>
              <a:rPr lang="it-IT" sz="2000" dirty="0" err="1" smtClean="0">
                <a:latin typeface="Arial"/>
                <a:cs typeface="Arial"/>
              </a:rPr>
              <a:t>AgrD-dependent</a:t>
            </a:r>
            <a:r>
              <a:rPr lang="it-IT" sz="2000" dirty="0" smtClean="0">
                <a:latin typeface="Arial"/>
                <a:cs typeface="Arial"/>
              </a:rPr>
              <a:t> </a:t>
            </a:r>
            <a:r>
              <a:rPr lang="it-IT" sz="2000" dirty="0" err="1" smtClean="0">
                <a:latin typeface="Arial"/>
                <a:cs typeface="Arial"/>
              </a:rPr>
              <a:t>transcriptional</a:t>
            </a:r>
            <a:r>
              <a:rPr lang="it-IT" sz="2000" dirty="0" smtClean="0">
                <a:latin typeface="Arial"/>
                <a:cs typeface="Arial"/>
              </a:rPr>
              <a:t> </a:t>
            </a:r>
            <a:r>
              <a:rPr lang="it-IT" sz="2000" dirty="0" err="1" smtClean="0">
                <a:latin typeface="Arial"/>
                <a:cs typeface="Arial"/>
              </a:rPr>
              <a:t>regulation</a:t>
            </a:r>
            <a:r>
              <a:rPr lang="it-IT" sz="2000" dirty="0" smtClean="0">
                <a:latin typeface="Arial"/>
                <a:cs typeface="Arial"/>
              </a:rPr>
              <a:t> of the </a:t>
            </a:r>
            <a:r>
              <a:rPr lang="it-IT" sz="2000" i="1" dirty="0" err="1" smtClean="0">
                <a:latin typeface="Arial"/>
                <a:cs typeface="Arial"/>
              </a:rPr>
              <a:t>agr</a:t>
            </a:r>
            <a:r>
              <a:rPr lang="it-IT" sz="2000" i="1" dirty="0" smtClean="0">
                <a:latin typeface="Arial"/>
                <a:cs typeface="Arial"/>
              </a:rPr>
              <a:t> </a:t>
            </a:r>
            <a:r>
              <a:rPr lang="it-IT" sz="2000" dirty="0" err="1" smtClean="0">
                <a:latin typeface="Arial"/>
                <a:cs typeface="Arial"/>
              </a:rPr>
              <a:t>operon</a:t>
            </a:r>
            <a:r>
              <a:rPr lang="it-IT" sz="2000" dirty="0" smtClean="0">
                <a:latin typeface="Arial"/>
                <a:cs typeface="Arial"/>
              </a:rPr>
              <a:t> </a:t>
            </a:r>
            <a:endParaRPr lang="it-IT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907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20" y="1774271"/>
            <a:ext cx="7159871" cy="503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 descr="1920px-Nisin_1W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75" y="486576"/>
            <a:ext cx="3546219" cy="161426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-40804" y="197490"/>
            <a:ext cx="92563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>
                <a:solidFill>
                  <a:srgbClr val="000090"/>
                </a:solidFill>
                <a:latin typeface="Arial"/>
                <a:cs typeface="Arial"/>
              </a:rPr>
              <a:t>Quorum </a:t>
            </a:r>
            <a:r>
              <a:rPr lang="it-IT" sz="2200" dirty="0" err="1" smtClean="0">
                <a:solidFill>
                  <a:srgbClr val="000090"/>
                </a:solidFill>
                <a:latin typeface="Arial"/>
                <a:cs typeface="Arial"/>
              </a:rPr>
              <a:t>sensing</a:t>
            </a:r>
            <a:r>
              <a:rPr lang="it-IT" sz="2200" dirty="0" smtClean="0">
                <a:solidFill>
                  <a:srgbClr val="000090"/>
                </a:solidFill>
                <a:latin typeface="Arial"/>
                <a:cs typeface="Arial"/>
              </a:rPr>
              <a:t> and </a:t>
            </a:r>
            <a:r>
              <a:rPr lang="it-IT" sz="2200" dirty="0" err="1" smtClean="0">
                <a:solidFill>
                  <a:srgbClr val="000090"/>
                </a:solidFill>
                <a:latin typeface="Arial"/>
                <a:cs typeface="Arial"/>
              </a:rPr>
              <a:t>antimicrobial</a:t>
            </a:r>
            <a:r>
              <a:rPr lang="it-IT" sz="2200" dirty="0" smtClean="0">
                <a:solidFill>
                  <a:srgbClr val="000090"/>
                </a:solidFill>
                <a:latin typeface="Arial"/>
                <a:cs typeface="Arial"/>
              </a:rPr>
              <a:t> agents: the </a:t>
            </a:r>
            <a:r>
              <a:rPr lang="it-IT" sz="2200" dirty="0" err="1" smtClean="0">
                <a:solidFill>
                  <a:srgbClr val="000090"/>
                </a:solidFill>
                <a:latin typeface="Arial"/>
                <a:cs typeface="Arial"/>
              </a:rPr>
              <a:t>nisin</a:t>
            </a:r>
            <a:r>
              <a:rPr lang="it-IT" sz="2200" dirty="0" smtClean="0">
                <a:solidFill>
                  <a:srgbClr val="000090"/>
                </a:solidFill>
                <a:latin typeface="Arial"/>
                <a:cs typeface="Arial"/>
              </a:rPr>
              <a:t> of </a:t>
            </a:r>
            <a:r>
              <a:rPr lang="it-IT" sz="2200" i="1" dirty="0" err="1" smtClean="0">
                <a:solidFill>
                  <a:srgbClr val="000090"/>
                </a:solidFill>
                <a:latin typeface="Arial"/>
                <a:cs typeface="Arial"/>
              </a:rPr>
              <a:t>Lactococcus</a:t>
            </a:r>
            <a:r>
              <a:rPr lang="it-IT" sz="22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200" i="1" dirty="0" err="1" smtClean="0">
                <a:solidFill>
                  <a:srgbClr val="000090"/>
                </a:solidFill>
                <a:latin typeface="Arial"/>
                <a:cs typeface="Arial"/>
              </a:rPr>
              <a:t>lactis</a:t>
            </a:r>
            <a:endParaRPr lang="it-IT" sz="22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685994" y="809647"/>
            <a:ext cx="5238724" cy="923330"/>
          </a:xfrm>
          <a:prstGeom prst="rect">
            <a:avLst/>
          </a:prstGeom>
          <a:solidFill>
            <a:srgbClr val="BBE0E3"/>
          </a:solidFill>
        </p:spPr>
        <p:txBody>
          <a:bodyPr wrap="square" rtlCol="0">
            <a:spAutoFit/>
          </a:bodyPr>
          <a:lstStyle/>
          <a:p>
            <a:r>
              <a:rPr lang="it-IT" b="1" dirty="0" err="1">
                <a:latin typeface="Arial"/>
                <a:cs typeface="Arial"/>
              </a:rPr>
              <a:t>Nisin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is</a:t>
            </a:r>
            <a:r>
              <a:rPr lang="it-IT" dirty="0">
                <a:latin typeface="Arial"/>
                <a:cs typeface="Arial"/>
              </a:rPr>
              <a:t> a </a:t>
            </a:r>
            <a:r>
              <a:rPr lang="it-IT" dirty="0" smtClean="0">
                <a:latin typeface="Arial"/>
                <a:cs typeface="Arial"/>
              </a:rPr>
              <a:t>34 aa </a:t>
            </a:r>
            <a:r>
              <a:rPr lang="it-IT" dirty="0" err="1" smtClean="0">
                <a:latin typeface="Arial"/>
                <a:cs typeface="Arial"/>
              </a:rPr>
              <a:t>polycyclic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antibacterial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smtClean="0">
                <a:latin typeface="Arial"/>
                <a:cs typeface="Arial"/>
              </a:rPr>
              <a:t>peptide </a:t>
            </a:r>
          </a:p>
          <a:p>
            <a:r>
              <a:rPr lang="it-IT" dirty="0" err="1" smtClean="0">
                <a:latin typeface="Arial"/>
                <a:cs typeface="Arial"/>
              </a:rPr>
              <a:t>produced</a:t>
            </a:r>
            <a:r>
              <a:rPr lang="it-IT" dirty="0" smtClean="0">
                <a:latin typeface="Arial"/>
                <a:cs typeface="Arial"/>
              </a:rPr>
              <a:t> by </a:t>
            </a:r>
            <a:r>
              <a:rPr lang="it-IT" i="1" dirty="0" smtClean="0">
                <a:latin typeface="Arial"/>
                <a:cs typeface="Arial"/>
              </a:rPr>
              <a:t>L. </a:t>
            </a:r>
            <a:r>
              <a:rPr lang="it-IT" i="1" dirty="0" err="1" smtClean="0">
                <a:latin typeface="Arial"/>
                <a:cs typeface="Arial"/>
              </a:rPr>
              <a:t>lactis</a:t>
            </a:r>
            <a:r>
              <a:rPr lang="it-IT" i="1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that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is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used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as</a:t>
            </a:r>
            <a:r>
              <a:rPr lang="it-IT" dirty="0" smtClean="0">
                <a:latin typeface="Arial"/>
                <a:cs typeface="Arial"/>
              </a:rPr>
              <a:t> a </a:t>
            </a:r>
            <a:r>
              <a:rPr lang="it-IT" dirty="0" err="1" smtClean="0">
                <a:latin typeface="Arial"/>
                <a:cs typeface="Arial"/>
              </a:rPr>
              <a:t>food</a:t>
            </a:r>
            <a:r>
              <a:rPr lang="it-IT" dirty="0" smtClean="0">
                <a:latin typeface="Arial"/>
                <a:cs typeface="Arial"/>
              </a:rPr>
              <a:t> preservative</a:t>
            </a:r>
            <a:endParaRPr lang="it-IT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1242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Quorum sensing fig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" y="1233986"/>
            <a:ext cx="9044623" cy="485370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241097" y="460128"/>
            <a:ext cx="6664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Quorum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Sensing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and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Bacterial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Virulence</a:t>
            </a:r>
            <a:endParaRPr lang="it-IT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6328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3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35035" y="-1504308"/>
            <a:ext cx="4465132" cy="907062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81199" y="300730"/>
            <a:ext cx="779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Quorum </a:t>
            </a:r>
            <a:r>
              <a:rPr lang="it-IT" sz="2400" dirty="0" err="1">
                <a:solidFill>
                  <a:srgbClr val="000090"/>
                </a:solidFill>
                <a:latin typeface="Arial"/>
                <a:cs typeface="Arial"/>
              </a:rPr>
              <a:t>s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ensing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regulation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of 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bacterial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virulence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factors</a:t>
            </a:r>
            <a:endParaRPr lang="it-IT" sz="24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31623" y="5263573"/>
            <a:ext cx="4354527" cy="923330"/>
          </a:xfrm>
          <a:prstGeom prst="rect">
            <a:avLst/>
          </a:prstGeom>
          <a:solidFill>
            <a:srgbClr val="BBE0E3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i="1" dirty="0" smtClean="0">
                <a:latin typeface="Arial"/>
                <a:cs typeface="Arial"/>
              </a:rPr>
              <a:t>E. coli </a:t>
            </a:r>
            <a:r>
              <a:rPr lang="it-IT" dirty="0" smtClean="0">
                <a:latin typeface="Arial"/>
                <a:cs typeface="Arial"/>
              </a:rPr>
              <a:t>O157:H7 </a:t>
            </a:r>
          </a:p>
          <a:p>
            <a:pPr algn="ctr"/>
            <a:r>
              <a:rPr lang="it-IT" dirty="0" smtClean="0">
                <a:latin typeface="Arial"/>
                <a:cs typeface="Arial"/>
              </a:rPr>
              <a:t>AHL: AI-3 </a:t>
            </a:r>
            <a:r>
              <a:rPr lang="it-IT" dirty="0" err="1" smtClean="0">
                <a:latin typeface="Arial"/>
                <a:cs typeface="Arial"/>
              </a:rPr>
              <a:t>that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induces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virulence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genes</a:t>
            </a:r>
            <a:r>
              <a:rPr lang="it-IT" dirty="0" smtClean="0">
                <a:latin typeface="Arial"/>
                <a:cs typeface="Arial"/>
              </a:rPr>
              <a:t> </a:t>
            </a:r>
          </a:p>
          <a:p>
            <a:pPr algn="just"/>
            <a:r>
              <a:rPr lang="it-IT" dirty="0" smtClean="0">
                <a:latin typeface="Arial"/>
                <a:cs typeface="Arial"/>
              </a:rPr>
              <a:t>(</a:t>
            </a:r>
            <a:r>
              <a:rPr lang="it-IT" dirty="0" err="1" smtClean="0">
                <a:latin typeface="Arial"/>
                <a:cs typeface="Arial"/>
              </a:rPr>
              <a:t>motility</a:t>
            </a:r>
            <a:r>
              <a:rPr lang="it-IT" dirty="0" smtClean="0">
                <a:latin typeface="Arial"/>
                <a:cs typeface="Arial"/>
              </a:rPr>
              <a:t> and </a:t>
            </a:r>
            <a:r>
              <a:rPr lang="it-IT" dirty="0" err="1" smtClean="0">
                <a:latin typeface="Arial"/>
                <a:cs typeface="Arial"/>
              </a:rPr>
              <a:t>secretion</a:t>
            </a:r>
            <a:r>
              <a:rPr lang="it-IT" dirty="0" smtClean="0">
                <a:latin typeface="Arial"/>
                <a:cs typeface="Arial"/>
              </a:rPr>
              <a:t> of the </a:t>
            </a:r>
            <a:r>
              <a:rPr lang="it-IT" dirty="0" err="1" smtClean="0">
                <a:latin typeface="Arial"/>
                <a:cs typeface="Arial"/>
              </a:rPr>
              <a:t>enterotoxin</a:t>
            </a:r>
            <a:r>
              <a:rPr lang="it-IT" dirty="0" smtClean="0">
                <a:latin typeface="Arial"/>
                <a:cs typeface="Arial"/>
              </a:rPr>
              <a:t>) 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623000" y="5238560"/>
            <a:ext cx="4448941" cy="1477328"/>
          </a:xfrm>
          <a:prstGeom prst="rect">
            <a:avLst/>
          </a:prstGeom>
          <a:solidFill>
            <a:srgbClr val="BBE0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i="1" dirty="0" smtClean="0">
                <a:latin typeface="Arial"/>
                <a:cs typeface="Arial"/>
              </a:rPr>
              <a:t>S. </a:t>
            </a:r>
            <a:r>
              <a:rPr lang="it-IT" i="1" dirty="0" err="1">
                <a:latin typeface="Arial"/>
                <a:cs typeface="Arial"/>
              </a:rPr>
              <a:t>a</a:t>
            </a:r>
            <a:r>
              <a:rPr lang="it-IT" i="1" dirty="0" err="1" smtClean="0">
                <a:latin typeface="Arial"/>
                <a:cs typeface="Arial"/>
              </a:rPr>
              <a:t>ureus</a:t>
            </a:r>
            <a:r>
              <a:rPr lang="it-IT" i="1" dirty="0" smtClean="0">
                <a:latin typeface="Arial"/>
                <a:cs typeface="Arial"/>
              </a:rPr>
              <a:t> </a:t>
            </a:r>
          </a:p>
          <a:p>
            <a:r>
              <a:rPr lang="it-IT" dirty="0" smtClean="0">
                <a:latin typeface="Arial"/>
                <a:cs typeface="Arial"/>
              </a:rPr>
              <a:t>AIP: </a:t>
            </a:r>
            <a:r>
              <a:rPr lang="it-IT" dirty="0" err="1" smtClean="0">
                <a:latin typeface="Arial"/>
                <a:cs typeface="Arial"/>
              </a:rPr>
              <a:t>autoinducing</a:t>
            </a:r>
            <a:r>
              <a:rPr lang="it-IT" dirty="0" smtClean="0">
                <a:latin typeface="Arial"/>
                <a:cs typeface="Arial"/>
              </a:rPr>
              <a:t> peptide </a:t>
            </a:r>
            <a:r>
              <a:rPr lang="it-IT" dirty="0" err="1" smtClean="0">
                <a:latin typeface="Arial"/>
                <a:cs typeface="Arial"/>
              </a:rPr>
              <a:t>induces</a:t>
            </a:r>
            <a:r>
              <a:rPr lang="it-IT" dirty="0" smtClean="0">
                <a:latin typeface="Arial"/>
                <a:cs typeface="Arial"/>
              </a:rPr>
              <a:t> via a TCRS a </a:t>
            </a:r>
            <a:r>
              <a:rPr lang="it-IT" dirty="0" err="1" smtClean="0">
                <a:latin typeface="Arial"/>
                <a:cs typeface="Arial"/>
              </a:rPr>
              <a:t>range</a:t>
            </a:r>
            <a:r>
              <a:rPr lang="it-IT" dirty="0" smtClean="0">
                <a:latin typeface="Arial"/>
                <a:cs typeface="Arial"/>
              </a:rPr>
              <a:t> of </a:t>
            </a:r>
            <a:r>
              <a:rPr lang="it-IT" dirty="0" err="1" smtClean="0">
                <a:latin typeface="Arial"/>
                <a:cs typeface="Arial"/>
              </a:rPr>
              <a:t>virulence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proteins</a:t>
            </a:r>
            <a:r>
              <a:rPr lang="it-IT" dirty="0" smtClean="0">
                <a:latin typeface="Arial"/>
                <a:cs typeface="Arial"/>
              </a:rPr>
              <a:t> (</a:t>
            </a:r>
            <a:r>
              <a:rPr lang="it-IT" dirty="0" err="1" smtClean="0">
                <a:latin typeface="Arial"/>
                <a:cs typeface="Arial"/>
              </a:rPr>
              <a:t>damage</a:t>
            </a:r>
            <a:r>
              <a:rPr lang="it-IT" dirty="0" smtClean="0">
                <a:latin typeface="Arial"/>
                <a:cs typeface="Arial"/>
              </a:rPr>
              <a:t> of </a:t>
            </a:r>
            <a:r>
              <a:rPr lang="it-IT" dirty="0" err="1" smtClean="0">
                <a:latin typeface="Arial"/>
                <a:cs typeface="Arial"/>
              </a:rPr>
              <a:t>host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cells</a:t>
            </a:r>
            <a:r>
              <a:rPr lang="it-IT" dirty="0" smtClean="0">
                <a:latin typeface="Arial"/>
                <a:cs typeface="Arial"/>
              </a:rPr>
              <a:t>  and </a:t>
            </a:r>
            <a:r>
              <a:rPr lang="it-IT" dirty="0" err="1" smtClean="0">
                <a:latin typeface="Arial"/>
                <a:cs typeface="Arial"/>
              </a:rPr>
              <a:t>interference</a:t>
            </a:r>
            <a:r>
              <a:rPr lang="it-IT" dirty="0" smtClean="0">
                <a:latin typeface="Arial"/>
                <a:cs typeface="Arial"/>
              </a:rPr>
              <a:t> with immune </a:t>
            </a:r>
            <a:r>
              <a:rPr lang="it-IT" dirty="0" err="1" smtClean="0">
                <a:latin typeface="Arial"/>
                <a:cs typeface="Arial"/>
              </a:rPr>
              <a:t>system</a:t>
            </a:r>
            <a:r>
              <a:rPr lang="it-IT" dirty="0" smtClean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5987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6" y="165193"/>
            <a:ext cx="7276021" cy="369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043" y="3389560"/>
            <a:ext cx="3982135" cy="335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78256" y="4681718"/>
            <a:ext cx="485474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The QS </a:t>
            </a:r>
            <a:r>
              <a:rPr lang="it-IT" sz="2400" i="1" dirty="0" err="1" smtClean="0">
                <a:solidFill>
                  <a:srgbClr val="000090"/>
                </a:solidFill>
                <a:latin typeface="Arial"/>
                <a:cs typeface="Arial"/>
              </a:rPr>
              <a:t>LasR</a:t>
            </a:r>
            <a:r>
              <a:rPr lang="it-IT" sz="2400" i="1" dirty="0" smtClean="0">
                <a:solidFill>
                  <a:srgbClr val="000090"/>
                </a:solidFill>
                <a:latin typeface="Arial"/>
                <a:cs typeface="Arial"/>
              </a:rPr>
              <a:t>/</a:t>
            </a:r>
            <a:r>
              <a:rPr lang="it-IT" sz="2400" i="1" dirty="0" err="1" smtClean="0">
                <a:solidFill>
                  <a:srgbClr val="000090"/>
                </a:solidFill>
                <a:latin typeface="Arial"/>
                <a:cs typeface="Arial"/>
              </a:rPr>
              <a:t>LasI</a:t>
            </a:r>
            <a:r>
              <a:rPr lang="it-IT" sz="2400" i="1" dirty="0" smtClean="0">
                <a:solidFill>
                  <a:srgbClr val="000090"/>
                </a:solidFill>
                <a:latin typeface="Arial"/>
                <a:cs typeface="Arial"/>
              </a:rPr>
              <a:t> and </a:t>
            </a:r>
            <a:r>
              <a:rPr lang="it-IT" sz="2400" i="1" dirty="0" err="1" smtClean="0">
                <a:solidFill>
                  <a:srgbClr val="000090"/>
                </a:solidFill>
                <a:latin typeface="Arial"/>
                <a:cs typeface="Arial"/>
              </a:rPr>
              <a:t>RhlR</a:t>
            </a:r>
            <a:r>
              <a:rPr lang="it-IT" sz="2400" i="1" dirty="0" smtClean="0">
                <a:solidFill>
                  <a:srgbClr val="000090"/>
                </a:solidFill>
                <a:latin typeface="Arial"/>
                <a:cs typeface="Arial"/>
              </a:rPr>
              <a:t>/</a:t>
            </a:r>
            <a:r>
              <a:rPr lang="it-IT" sz="2400" i="1" dirty="0" err="1" smtClean="0">
                <a:solidFill>
                  <a:srgbClr val="000090"/>
                </a:solidFill>
                <a:latin typeface="Arial"/>
                <a:cs typeface="Arial"/>
              </a:rPr>
              <a:t>RhlI</a:t>
            </a:r>
            <a:r>
              <a:rPr lang="it-IT" sz="24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s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ystems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of </a:t>
            </a:r>
            <a:endParaRPr lang="it-IT" sz="24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r>
              <a:rPr lang="it-IT" sz="2400" i="1" dirty="0" err="1" smtClean="0">
                <a:solidFill>
                  <a:srgbClr val="000090"/>
                </a:solidFill>
                <a:latin typeface="Arial"/>
                <a:cs typeface="Arial"/>
              </a:rPr>
              <a:t>Pseudomonas</a:t>
            </a:r>
            <a:r>
              <a:rPr lang="it-IT" sz="24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i="1" dirty="0" err="1" smtClean="0">
                <a:solidFill>
                  <a:srgbClr val="000090"/>
                </a:solidFill>
                <a:latin typeface="Arial"/>
                <a:cs typeface="Arial"/>
              </a:rPr>
              <a:t>aeruginosa</a:t>
            </a:r>
            <a:endParaRPr lang="it-IT" sz="24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6538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3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782" y="280380"/>
            <a:ext cx="4730346" cy="4212167"/>
          </a:xfrm>
          <a:prstGeom prst="rect">
            <a:avLst/>
          </a:prstGeom>
        </p:spPr>
      </p:pic>
      <p:pic>
        <p:nvPicPr>
          <p:cNvPr id="3" name="Immagine 2" descr="23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4284" y="-271114"/>
            <a:ext cx="1783334" cy="4247902"/>
          </a:xfrm>
          <a:prstGeom prst="rect">
            <a:avLst/>
          </a:prstGeom>
        </p:spPr>
      </p:pic>
      <p:sp>
        <p:nvSpPr>
          <p:cNvPr id="5" name="Figura a mano libera 4"/>
          <p:cNvSpPr/>
          <p:nvPr/>
        </p:nvSpPr>
        <p:spPr>
          <a:xfrm>
            <a:off x="4064000" y="0"/>
            <a:ext cx="677333" cy="1684326"/>
          </a:xfrm>
          <a:custGeom>
            <a:avLst/>
            <a:gdLst>
              <a:gd name="connsiteX0" fmla="*/ 116417 w 677333"/>
              <a:gd name="connsiteY0" fmla="*/ 21167 h 1684326"/>
              <a:gd name="connsiteX1" fmla="*/ 391583 w 677333"/>
              <a:gd name="connsiteY1" fmla="*/ 31750 h 1684326"/>
              <a:gd name="connsiteX2" fmla="*/ 486833 w 677333"/>
              <a:gd name="connsiteY2" fmla="*/ 42333 h 1684326"/>
              <a:gd name="connsiteX3" fmla="*/ 529167 w 677333"/>
              <a:gd name="connsiteY3" fmla="*/ 63500 h 1684326"/>
              <a:gd name="connsiteX4" fmla="*/ 571500 w 677333"/>
              <a:gd name="connsiteY4" fmla="*/ 74083 h 1684326"/>
              <a:gd name="connsiteX5" fmla="*/ 624417 w 677333"/>
              <a:gd name="connsiteY5" fmla="*/ 127000 h 1684326"/>
              <a:gd name="connsiteX6" fmla="*/ 645583 w 677333"/>
              <a:gd name="connsiteY6" fmla="*/ 158750 h 1684326"/>
              <a:gd name="connsiteX7" fmla="*/ 666750 w 677333"/>
              <a:gd name="connsiteY7" fmla="*/ 338667 h 1684326"/>
              <a:gd name="connsiteX8" fmla="*/ 677333 w 677333"/>
              <a:gd name="connsiteY8" fmla="*/ 402167 h 1684326"/>
              <a:gd name="connsiteX9" fmla="*/ 666750 w 677333"/>
              <a:gd name="connsiteY9" fmla="*/ 550333 h 1684326"/>
              <a:gd name="connsiteX10" fmla="*/ 656167 w 677333"/>
              <a:gd name="connsiteY10" fmla="*/ 592667 h 1684326"/>
              <a:gd name="connsiteX11" fmla="*/ 645583 w 677333"/>
              <a:gd name="connsiteY11" fmla="*/ 687917 h 1684326"/>
              <a:gd name="connsiteX12" fmla="*/ 624417 w 677333"/>
              <a:gd name="connsiteY12" fmla="*/ 857250 h 1684326"/>
              <a:gd name="connsiteX13" fmla="*/ 603250 w 677333"/>
              <a:gd name="connsiteY13" fmla="*/ 994833 h 1684326"/>
              <a:gd name="connsiteX14" fmla="*/ 592667 w 677333"/>
              <a:gd name="connsiteY14" fmla="*/ 1037167 h 1684326"/>
              <a:gd name="connsiteX15" fmla="*/ 582083 w 677333"/>
              <a:gd name="connsiteY15" fmla="*/ 1153583 h 1684326"/>
              <a:gd name="connsiteX16" fmla="*/ 571500 w 677333"/>
              <a:gd name="connsiteY16" fmla="*/ 1227667 h 1684326"/>
              <a:gd name="connsiteX17" fmla="*/ 550333 w 677333"/>
              <a:gd name="connsiteY17" fmla="*/ 1524000 h 1684326"/>
              <a:gd name="connsiteX18" fmla="*/ 529167 w 677333"/>
              <a:gd name="connsiteY18" fmla="*/ 1587500 h 1684326"/>
              <a:gd name="connsiteX19" fmla="*/ 486833 w 677333"/>
              <a:gd name="connsiteY19" fmla="*/ 1651000 h 1684326"/>
              <a:gd name="connsiteX20" fmla="*/ 455083 w 677333"/>
              <a:gd name="connsiteY20" fmla="*/ 1672167 h 1684326"/>
              <a:gd name="connsiteX21" fmla="*/ 306917 w 677333"/>
              <a:gd name="connsiteY21" fmla="*/ 1661583 h 1684326"/>
              <a:gd name="connsiteX22" fmla="*/ 338667 w 677333"/>
              <a:gd name="connsiteY22" fmla="*/ 1270000 h 1684326"/>
              <a:gd name="connsiteX23" fmla="*/ 328083 w 677333"/>
              <a:gd name="connsiteY23" fmla="*/ 1100667 h 1684326"/>
              <a:gd name="connsiteX24" fmla="*/ 317500 w 677333"/>
              <a:gd name="connsiteY24" fmla="*/ 1068917 h 1684326"/>
              <a:gd name="connsiteX25" fmla="*/ 306917 w 677333"/>
              <a:gd name="connsiteY25" fmla="*/ 836083 h 1684326"/>
              <a:gd name="connsiteX26" fmla="*/ 317500 w 677333"/>
              <a:gd name="connsiteY26" fmla="*/ 624417 h 1684326"/>
              <a:gd name="connsiteX27" fmla="*/ 317500 w 677333"/>
              <a:gd name="connsiteY27" fmla="*/ 370417 h 1684326"/>
              <a:gd name="connsiteX28" fmla="*/ 296333 w 677333"/>
              <a:gd name="connsiteY28" fmla="*/ 232833 h 1684326"/>
              <a:gd name="connsiteX29" fmla="*/ 232833 w 677333"/>
              <a:gd name="connsiteY29" fmla="*/ 211667 h 1684326"/>
              <a:gd name="connsiteX30" fmla="*/ 95250 w 677333"/>
              <a:gd name="connsiteY30" fmla="*/ 190500 h 1684326"/>
              <a:gd name="connsiteX31" fmla="*/ 21167 w 677333"/>
              <a:gd name="connsiteY31" fmla="*/ 169333 h 1684326"/>
              <a:gd name="connsiteX32" fmla="*/ 0 w 677333"/>
              <a:gd name="connsiteY32" fmla="*/ 137583 h 1684326"/>
              <a:gd name="connsiteX33" fmla="*/ 10583 w 677333"/>
              <a:gd name="connsiteY33" fmla="*/ 63500 h 1684326"/>
              <a:gd name="connsiteX34" fmla="*/ 42333 w 677333"/>
              <a:gd name="connsiteY34" fmla="*/ 42333 h 1684326"/>
              <a:gd name="connsiteX35" fmla="*/ 116417 w 677333"/>
              <a:gd name="connsiteY35" fmla="*/ 0 h 1684326"/>
              <a:gd name="connsiteX36" fmla="*/ 116417 w 677333"/>
              <a:gd name="connsiteY36" fmla="*/ 21167 h 168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77333" h="1684326">
                <a:moveTo>
                  <a:pt x="116417" y="21167"/>
                </a:moveTo>
                <a:cubicBezTo>
                  <a:pt x="162278" y="26459"/>
                  <a:pt x="299943" y="26514"/>
                  <a:pt x="391583" y="31750"/>
                </a:cubicBezTo>
                <a:cubicBezTo>
                  <a:pt x="423476" y="33572"/>
                  <a:pt x="455706" y="35150"/>
                  <a:pt x="486833" y="42333"/>
                </a:cubicBezTo>
                <a:cubicBezTo>
                  <a:pt x="502206" y="45881"/>
                  <a:pt x="514395" y="57960"/>
                  <a:pt x="529167" y="63500"/>
                </a:cubicBezTo>
                <a:cubicBezTo>
                  <a:pt x="542786" y="68607"/>
                  <a:pt x="557389" y="70555"/>
                  <a:pt x="571500" y="74083"/>
                </a:cubicBezTo>
                <a:cubicBezTo>
                  <a:pt x="627948" y="158754"/>
                  <a:pt x="553858" y="56440"/>
                  <a:pt x="624417" y="127000"/>
                </a:cubicBezTo>
                <a:cubicBezTo>
                  <a:pt x="633411" y="135994"/>
                  <a:pt x="638528" y="148167"/>
                  <a:pt x="645583" y="158750"/>
                </a:cubicBezTo>
                <a:cubicBezTo>
                  <a:pt x="668334" y="272496"/>
                  <a:pt x="645617" y="148460"/>
                  <a:pt x="666750" y="338667"/>
                </a:cubicBezTo>
                <a:cubicBezTo>
                  <a:pt x="669120" y="359994"/>
                  <a:pt x="673805" y="381000"/>
                  <a:pt x="677333" y="402167"/>
                </a:cubicBezTo>
                <a:cubicBezTo>
                  <a:pt x="673805" y="451556"/>
                  <a:pt x="672218" y="501121"/>
                  <a:pt x="666750" y="550333"/>
                </a:cubicBezTo>
                <a:cubicBezTo>
                  <a:pt x="665144" y="564790"/>
                  <a:pt x="658379" y="578291"/>
                  <a:pt x="656167" y="592667"/>
                </a:cubicBezTo>
                <a:cubicBezTo>
                  <a:pt x="651309" y="624241"/>
                  <a:pt x="649389" y="656199"/>
                  <a:pt x="645583" y="687917"/>
                </a:cubicBezTo>
                <a:cubicBezTo>
                  <a:pt x="638806" y="744395"/>
                  <a:pt x="632462" y="800938"/>
                  <a:pt x="624417" y="857250"/>
                </a:cubicBezTo>
                <a:cubicBezTo>
                  <a:pt x="619336" y="892817"/>
                  <a:pt x="610589" y="958134"/>
                  <a:pt x="603250" y="994833"/>
                </a:cubicBezTo>
                <a:cubicBezTo>
                  <a:pt x="600397" y="1009096"/>
                  <a:pt x="596195" y="1023056"/>
                  <a:pt x="592667" y="1037167"/>
                </a:cubicBezTo>
                <a:cubicBezTo>
                  <a:pt x="589139" y="1075972"/>
                  <a:pt x="586386" y="1114856"/>
                  <a:pt x="582083" y="1153583"/>
                </a:cubicBezTo>
                <a:cubicBezTo>
                  <a:pt x="579328" y="1178376"/>
                  <a:pt x="573216" y="1202781"/>
                  <a:pt x="571500" y="1227667"/>
                </a:cubicBezTo>
                <a:cubicBezTo>
                  <a:pt x="567791" y="1281445"/>
                  <a:pt x="571522" y="1439243"/>
                  <a:pt x="550333" y="1524000"/>
                </a:cubicBezTo>
                <a:cubicBezTo>
                  <a:pt x="544922" y="1545645"/>
                  <a:pt x="541543" y="1568936"/>
                  <a:pt x="529167" y="1587500"/>
                </a:cubicBezTo>
                <a:cubicBezTo>
                  <a:pt x="515056" y="1608667"/>
                  <a:pt x="508000" y="1636889"/>
                  <a:pt x="486833" y="1651000"/>
                </a:cubicBezTo>
                <a:lnTo>
                  <a:pt x="455083" y="1672167"/>
                </a:lnTo>
                <a:cubicBezTo>
                  <a:pt x="405694" y="1668639"/>
                  <a:pt x="324600" y="1707832"/>
                  <a:pt x="306917" y="1661583"/>
                </a:cubicBezTo>
                <a:cubicBezTo>
                  <a:pt x="232622" y="1467272"/>
                  <a:pt x="276974" y="1393383"/>
                  <a:pt x="338667" y="1270000"/>
                </a:cubicBezTo>
                <a:cubicBezTo>
                  <a:pt x="335139" y="1213556"/>
                  <a:pt x="334003" y="1156911"/>
                  <a:pt x="328083" y="1100667"/>
                </a:cubicBezTo>
                <a:cubicBezTo>
                  <a:pt x="326915" y="1089573"/>
                  <a:pt x="318390" y="1080037"/>
                  <a:pt x="317500" y="1068917"/>
                </a:cubicBezTo>
                <a:cubicBezTo>
                  <a:pt x="311305" y="991473"/>
                  <a:pt x="310445" y="913694"/>
                  <a:pt x="306917" y="836083"/>
                </a:cubicBezTo>
                <a:cubicBezTo>
                  <a:pt x="310445" y="765528"/>
                  <a:pt x="317500" y="695060"/>
                  <a:pt x="317500" y="624417"/>
                </a:cubicBezTo>
                <a:cubicBezTo>
                  <a:pt x="317500" y="309794"/>
                  <a:pt x="292604" y="619384"/>
                  <a:pt x="317500" y="370417"/>
                </a:cubicBezTo>
                <a:cubicBezTo>
                  <a:pt x="310444" y="324556"/>
                  <a:pt x="318169" y="273775"/>
                  <a:pt x="296333" y="232833"/>
                </a:cubicBezTo>
                <a:cubicBezTo>
                  <a:pt x="285833" y="213146"/>
                  <a:pt x="254000" y="218723"/>
                  <a:pt x="232833" y="211667"/>
                </a:cubicBezTo>
                <a:cubicBezTo>
                  <a:pt x="167443" y="189870"/>
                  <a:pt x="212202" y="202195"/>
                  <a:pt x="95250" y="190500"/>
                </a:cubicBezTo>
                <a:cubicBezTo>
                  <a:pt x="92481" y="189808"/>
                  <a:pt x="28070" y="174856"/>
                  <a:pt x="21167" y="169333"/>
                </a:cubicBezTo>
                <a:cubicBezTo>
                  <a:pt x="11235" y="161387"/>
                  <a:pt x="7056" y="148166"/>
                  <a:pt x="0" y="137583"/>
                </a:cubicBezTo>
                <a:cubicBezTo>
                  <a:pt x="3528" y="112889"/>
                  <a:pt x="452" y="86295"/>
                  <a:pt x="10583" y="63500"/>
                </a:cubicBezTo>
                <a:cubicBezTo>
                  <a:pt x="15749" y="51877"/>
                  <a:pt x="32562" y="50476"/>
                  <a:pt x="42333" y="42333"/>
                </a:cubicBezTo>
                <a:cubicBezTo>
                  <a:pt x="96378" y="-2704"/>
                  <a:pt x="47892" y="17131"/>
                  <a:pt x="116417" y="0"/>
                </a:cubicBezTo>
                <a:cubicBezTo>
                  <a:pt x="154861" y="12814"/>
                  <a:pt x="70556" y="15875"/>
                  <a:pt x="116417" y="211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5175250" y="402167"/>
            <a:ext cx="2977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Microbial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Biofilms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it-IT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7" name="Immagine 6" descr="300px-Staphylococcus_aureus_biofilm_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38" y="3586026"/>
            <a:ext cx="4324944" cy="289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98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814" y="2350330"/>
            <a:ext cx="6530247" cy="310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494047" y="433893"/>
            <a:ext cx="6171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An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example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of a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microbial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consortium</a:t>
            </a:r>
            <a:endParaRPr lang="it-IT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833757" y="1473613"/>
            <a:ext cx="3492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8000"/>
                </a:solidFill>
                <a:latin typeface="Arial"/>
                <a:cs typeface="Arial"/>
              </a:rPr>
              <a:t>Green</a:t>
            </a:r>
            <a:r>
              <a:rPr lang="it-IT" sz="2000" dirty="0" smtClean="0">
                <a:latin typeface="Arial"/>
                <a:cs typeface="Arial"/>
              </a:rPr>
              <a:t>: </a:t>
            </a:r>
            <a:r>
              <a:rPr lang="it-IT" sz="2000" dirty="0" err="1" smtClean="0">
                <a:latin typeface="Arial"/>
                <a:cs typeface="Arial"/>
              </a:rPr>
              <a:t>Pseudomonas</a:t>
            </a:r>
            <a:r>
              <a:rPr lang="it-IT" sz="2000" dirty="0" smtClean="0">
                <a:latin typeface="Arial"/>
                <a:cs typeface="Arial"/>
              </a:rPr>
              <a:t> putida</a:t>
            </a:r>
          </a:p>
          <a:p>
            <a:r>
              <a:rPr lang="it-IT" sz="2000" dirty="0" err="1" smtClean="0">
                <a:solidFill>
                  <a:srgbClr val="FF0000"/>
                </a:solidFill>
                <a:latin typeface="Arial"/>
                <a:cs typeface="Arial"/>
              </a:rPr>
              <a:t>Red</a:t>
            </a:r>
            <a:r>
              <a:rPr lang="it-IT" sz="2000" dirty="0" smtClean="0">
                <a:latin typeface="Arial"/>
                <a:cs typeface="Arial"/>
              </a:rPr>
              <a:t>: </a:t>
            </a:r>
            <a:r>
              <a:rPr lang="it-IT" sz="2000" dirty="0" err="1" smtClean="0">
                <a:latin typeface="Arial"/>
                <a:cs typeface="Arial"/>
              </a:rPr>
              <a:t>Acinetobacter</a:t>
            </a:r>
            <a:r>
              <a:rPr lang="it-IT" sz="2000" dirty="0" smtClean="0">
                <a:latin typeface="Arial"/>
                <a:cs typeface="Arial"/>
              </a:rPr>
              <a:t> </a:t>
            </a:r>
            <a:r>
              <a:rPr lang="it-IT" sz="2000" dirty="0" err="1" smtClean="0">
                <a:latin typeface="Arial"/>
                <a:cs typeface="Arial"/>
              </a:rPr>
              <a:t>sp</a:t>
            </a:r>
            <a:r>
              <a:rPr lang="it-IT" sz="2000" dirty="0" smtClean="0">
                <a:latin typeface="Arial"/>
                <a:cs typeface="Arial"/>
              </a:rPr>
              <a:t>. ADP1</a:t>
            </a:r>
            <a:endParaRPr lang="it-IT" sz="2000" dirty="0">
              <a:latin typeface="Arial"/>
              <a:cs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364405" y="5664219"/>
            <a:ext cx="5031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latin typeface="Arial"/>
                <a:cs typeface="Arial"/>
              </a:rPr>
              <a:t>Citrate</a:t>
            </a:r>
            <a:r>
              <a:rPr lang="it-IT" sz="2000" dirty="0" smtClean="0">
                <a:latin typeface="Arial"/>
                <a:cs typeface="Arial"/>
              </a:rPr>
              <a:t>                                </a:t>
            </a:r>
            <a:r>
              <a:rPr lang="it-IT" sz="2000" dirty="0" err="1" smtClean="0">
                <a:latin typeface="Arial"/>
                <a:cs typeface="Arial"/>
              </a:rPr>
              <a:t>Chlorobenzoate</a:t>
            </a:r>
            <a:r>
              <a:rPr lang="it-IT" sz="2000" dirty="0" smtClean="0">
                <a:latin typeface="Arial"/>
                <a:cs typeface="Arial"/>
              </a:rPr>
              <a:t> </a:t>
            </a:r>
            <a:endParaRPr lang="it-IT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1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be03_1n2infec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9" y="2748535"/>
            <a:ext cx="5080000" cy="3810000"/>
          </a:xfrm>
          <a:prstGeom prst="rect">
            <a:avLst/>
          </a:prstGeom>
        </p:spPr>
      </p:pic>
      <p:pic>
        <p:nvPicPr>
          <p:cNvPr id="6" name="Immagine 5" descr="polymicrobic_biofilm_epifluoresce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707" y="4128076"/>
            <a:ext cx="3404274" cy="2541858"/>
          </a:xfrm>
          <a:prstGeom prst="rect">
            <a:avLst/>
          </a:prstGeom>
        </p:spPr>
      </p:pic>
      <p:pic>
        <p:nvPicPr>
          <p:cNvPr id="7" name="Immagine 6" descr="dental_plaqu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7" y="789346"/>
            <a:ext cx="2263424" cy="1659844"/>
          </a:xfrm>
          <a:prstGeom prst="rect">
            <a:avLst/>
          </a:prstGeom>
        </p:spPr>
      </p:pic>
      <p:pic>
        <p:nvPicPr>
          <p:cNvPr id="8" name="Immagine 7" descr="catheter_biofil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50" y="980310"/>
            <a:ext cx="2497629" cy="294995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780397" y="237250"/>
            <a:ext cx="4754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Bacterial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Biofilms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in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Humans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it-IT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190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70" y="852378"/>
            <a:ext cx="8280136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082913" y="187486"/>
            <a:ext cx="2978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Biofilm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Formation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 </a:t>
            </a:r>
            <a:endParaRPr lang="it-IT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14976" y="4805721"/>
            <a:ext cx="8728486" cy="1815882"/>
          </a:xfrm>
          <a:prstGeom prst="rect">
            <a:avLst/>
          </a:prstGeom>
          <a:solidFill>
            <a:srgbClr val="BBE0E3"/>
          </a:solidFill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latin typeface="Arial"/>
                <a:cs typeface="Arial"/>
              </a:rPr>
              <a:t>Biofilm</a:t>
            </a:r>
            <a:r>
              <a:rPr lang="it-IT" sz="1600" b="1" dirty="0">
                <a:latin typeface="Arial"/>
                <a:cs typeface="Arial"/>
              </a:rPr>
              <a:t> </a:t>
            </a:r>
            <a:r>
              <a:rPr lang="it-IT" sz="1600" b="1" dirty="0" err="1">
                <a:latin typeface="Arial"/>
                <a:cs typeface="Arial"/>
              </a:rPr>
              <a:t>formation</a:t>
            </a:r>
            <a:r>
              <a:rPr lang="it-IT" sz="1600" b="1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is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often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described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as</a:t>
            </a:r>
            <a:r>
              <a:rPr lang="it-IT" sz="1600" dirty="0">
                <a:latin typeface="Arial"/>
                <a:cs typeface="Arial"/>
              </a:rPr>
              <a:t> a </a:t>
            </a:r>
            <a:r>
              <a:rPr lang="it-IT" sz="1600" b="1" dirty="0" err="1">
                <a:solidFill>
                  <a:srgbClr val="FF0000"/>
                </a:solidFill>
                <a:latin typeface="Arial"/>
                <a:cs typeface="Arial"/>
              </a:rPr>
              <a:t>multistep</a:t>
            </a:r>
            <a:r>
              <a:rPr lang="it-IT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latin typeface="Arial"/>
                <a:cs typeface="Arial"/>
              </a:rPr>
              <a:t>process</a:t>
            </a:r>
            <a:r>
              <a:rPr lang="it-IT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1600" dirty="0">
                <a:latin typeface="Arial"/>
                <a:cs typeface="Arial"/>
              </a:rPr>
              <a:t>in </a:t>
            </a:r>
            <a:r>
              <a:rPr lang="it-IT" sz="1600" dirty="0" err="1">
                <a:latin typeface="Arial"/>
                <a:cs typeface="Arial"/>
              </a:rPr>
              <a:t>which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bacteria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adhere</a:t>
            </a:r>
            <a:r>
              <a:rPr lang="it-IT" sz="1600" dirty="0">
                <a:latin typeface="Arial"/>
                <a:cs typeface="Arial"/>
              </a:rPr>
              <a:t> to an </a:t>
            </a:r>
            <a:r>
              <a:rPr lang="it-IT" sz="1600" dirty="0" err="1">
                <a:latin typeface="Arial"/>
                <a:cs typeface="Arial"/>
              </a:rPr>
              <a:t>abiotic</a:t>
            </a:r>
            <a:r>
              <a:rPr lang="it-IT" sz="1600" dirty="0">
                <a:latin typeface="Arial"/>
                <a:cs typeface="Arial"/>
              </a:rPr>
              <a:t> or </a:t>
            </a:r>
            <a:r>
              <a:rPr lang="it-IT" sz="1600" dirty="0" err="1">
                <a:latin typeface="Arial"/>
                <a:cs typeface="Arial"/>
              </a:rPr>
              <a:t>biotic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surface</a:t>
            </a:r>
            <a:r>
              <a:rPr lang="it-IT" sz="1600" dirty="0">
                <a:latin typeface="Arial"/>
                <a:cs typeface="Arial"/>
              </a:rPr>
              <a:t>, </a:t>
            </a:r>
            <a:r>
              <a:rPr lang="it-IT" sz="1600" dirty="0" err="1">
                <a:latin typeface="Arial"/>
                <a:cs typeface="Arial"/>
              </a:rPr>
              <a:t>through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surface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charges</a:t>
            </a:r>
            <a:r>
              <a:rPr lang="it-IT" sz="1600" dirty="0">
                <a:latin typeface="Arial"/>
                <a:cs typeface="Arial"/>
              </a:rPr>
              <a:t> and production of pili, </a:t>
            </a:r>
            <a:r>
              <a:rPr lang="it-IT" sz="1600" dirty="0" err="1">
                <a:latin typeface="Arial"/>
                <a:cs typeface="Arial"/>
              </a:rPr>
              <a:t>fimbriae</a:t>
            </a:r>
            <a:r>
              <a:rPr lang="it-IT" sz="1600" dirty="0">
                <a:latin typeface="Arial"/>
                <a:cs typeface="Arial"/>
              </a:rPr>
              <a:t>, and </a:t>
            </a:r>
            <a:r>
              <a:rPr lang="it-IT" sz="1600" dirty="0" err="1">
                <a:latin typeface="Arial"/>
                <a:cs typeface="Arial"/>
              </a:rPr>
              <a:t>exopolysaccharides</a:t>
            </a:r>
            <a:r>
              <a:rPr lang="it-IT" sz="1600" dirty="0">
                <a:latin typeface="Arial"/>
                <a:cs typeface="Arial"/>
              </a:rPr>
              <a:t>. </a:t>
            </a:r>
            <a:r>
              <a:rPr lang="it-IT" sz="1600" dirty="0" err="1">
                <a:latin typeface="Arial"/>
                <a:cs typeface="Arial"/>
              </a:rPr>
              <a:t>After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initial</a:t>
            </a:r>
            <a:r>
              <a:rPr lang="it-IT" sz="1600" dirty="0">
                <a:latin typeface="Arial"/>
                <a:cs typeface="Arial"/>
              </a:rPr>
              <a:t> attachment, </a:t>
            </a:r>
            <a:r>
              <a:rPr lang="it-IT" sz="1600" dirty="0" err="1">
                <a:latin typeface="Arial"/>
                <a:cs typeface="Arial"/>
              </a:rPr>
              <a:t>three-dimensional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development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starts</a:t>
            </a:r>
            <a:r>
              <a:rPr lang="it-IT" sz="1600" dirty="0">
                <a:latin typeface="Arial"/>
                <a:cs typeface="Arial"/>
              </a:rPr>
              <a:t> with the building of </a:t>
            </a:r>
            <a:r>
              <a:rPr lang="it-IT" sz="1600" dirty="0" err="1">
                <a:latin typeface="Arial"/>
                <a:cs typeface="Arial"/>
              </a:rPr>
              <a:t>microcolonies</a:t>
            </a:r>
            <a:r>
              <a:rPr lang="it-IT" sz="1600" dirty="0">
                <a:latin typeface="Arial"/>
                <a:cs typeface="Arial"/>
              </a:rPr>
              <a:t>, in </a:t>
            </a:r>
            <a:r>
              <a:rPr lang="it-IT" sz="1600" dirty="0" err="1">
                <a:latin typeface="Arial"/>
                <a:cs typeface="Arial"/>
              </a:rPr>
              <a:t>which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different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species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already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interact</a:t>
            </a:r>
            <a:r>
              <a:rPr lang="it-IT" sz="1600" dirty="0">
                <a:latin typeface="Arial"/>
                <a:cs typeface="Arial"/>
              </a:rPr>
              <a:t>. The </a:t>
            </a:r>
            <a:r>
              <a:rPr lang="it-IT" sz="1600" dirty="0" err="1">
                <a:latin typeface="Arial"/>
                <a:cs typeface="Arial"/>
              </a:rPr>
              <a:t>next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step</a:t>
            </a:r>
            <a:r>
              <a:rPr lang="it-IT" sz="1600" dirty="0">
                <a:latin typeface="Arial"/>
                <a:cs typeface="Arial"/>
              </a:rPr>
              <a:t>, </a:t>
            </a:r>
            <a:r>
              <a:rPr lang="it-IT" sz="1600" dirty="0" err="1">
                <a:latin typeface="Arial"/>
                <a:cs typeface="Arial"/>
              </a:rPr>
              <a:t>biofilm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maturation</a:t>
            </a:r>
            <a:r>
              <a:rPr lang="it-IT" sz="1600" dirty="0">
                <a:latin typeface="Arial"/>
                <a:cs typeface="Arial"/>
              </a:rPr>
              <a:t>, </a:t>
            </a:r>
            <a:r>
              <a:rPr lang="it-IT" sz="1600" dirty="0" err="1">
                <a:latin typeface="Arial"/>
                <a:cs typeface="Arial"/>
              </a:rPr>
              <a:t>is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dependent</a:t>
            </a:r>
            <a:r>
              <a:rPr lang="it-IT" sz="1600" dirty="0">
                <a:latin typeface="Arial"/>
                <a:cs typeface="Arial"/>
              </a:rPr>
              <a:t> on </a:t>
            </a:r>
            <a:r>
              <a:rPr lang="it-IT" sz="1600" dirty="0" err="1">
                <a:latin typeface="Arial"/>
                <a:cs typeface="Arial"/>
              </a:rPr>
              <a:t>matrix</a:t>
            </a:r>
            <a:r>
              <a:rPr lang="it-IT" sz="1600" dirty="0">
                <a:latin typeface="Arial"/>
                <a:cs typeface="Arial"/>
              </a:rPr>
              <a:t> production, </a:t>
            </a:r>
            <a:r>
              <a:rPr lang="it-IT" sz="1600" dirty="0" err="1">
                <a:latin typeface="Arial"/>
                <a:cs typeface="Arial"/>
              </a:rPr>
              <a:t>which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ensures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cohesion</a:t>
            </a:r>
            <a:r>
              <a:rPr lang="it-IT" sz="1600" dirty="0">
                <a:latin typeface="Arial"/>
                <a:cs typeface="Arial"/>
              </a:rPr>
              <a:t> and the </a:t>
            </a:r>
            <a:r>
              <a:rPr lang="it-IT" sz="1600" dirty="0" err="1">
                <a:latin typeface="Arial"/>
                <a:cs typeface="Arial"/>
              </a:rPr>
              <a:t>three-dimensional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structure</a:t>
            </a:r>
            <a:r>
              <a:rPr lang="it-IT" sz="1600" dirty="0">
                <a:latin typeface="Arial"/>
                <a:cs typeface="Arial"/>
              </a:rPr>
              <a:t> of mature </a:t>
            </a:r>
            <a:r>
              <a:rPr lang="it-IT" sz="1600" dirty="0" err="1" smtClean="0">
                <a:latin typeface="Arial"/>
                <a:cs typeface="Arial"/>
              </a:rPr>
              <a:t>biofilms</a:t>
            </a:r>
            <a:r>
              <a:rPr lang="it-IT" sz="1600" dirty="0" smtClean="0">
                <a:latin typeface="Arial"/>
                <a:cs typeface="Arial"/>
              </a:rPr>
              <a:t>. </a:t>
            </a:r>
            <a:r>
              <a:rPr lang="it-IT" sz="1600" dirty="0">
                <a:latin typeface="Arial"/>
                <a:cs typeface="Arial"/>
              </a:rPr>
              <a:t>The </a:t>
            </a:r>
            <a:r>
              <a:rPr lang="it-IT" sz="1600" dirty="0" err="1">
                <a:latin typeface="Arial"/>
                <a:cs typeface="Arial"/>
              </a:rPr>
              <a:t>final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step</a:t>
            </a:r>
            <a:r>
              <a:rPr lang="it-IT" sz="1600" dirty="0">
                <a:latin typeface="Arial"/>
                <a:cs typeface="Arial"/>
              </a:rPr>
              <a:t> in </a:t>
            </a:r>
            <a:r>
              <a:rPr lang="it-IT" sz="1600" dirty="0" err="1">
                <a:latin typeface="Arial"/>
                <a:cs typeface="Arial"/>
              </a:rPr>
              <a:t>biofilm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formation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is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latin typeface="Arial"/>
                <a:cs typeface="Arial"/>
              </a:rPr>
              <a:t>cellular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detachment</a:t>
            </a:r>
            <a:r>
              <a:rPr lang="it-IT" sz="1600" dirty="0" smtClean="0">
                <a:latin typeface="Arial"/>
                <a:cs typeface="Arial"/>
              </a:rPr>
              <a:t>, </a:t>
            </a:r>
            <a:r>
              <a:rPr lang="it-IT" sz="1600" dirty="0">
                <a:latin typeface="Arial"/>
                <a:cs typeface="Arial"/>
              </a:rPr>
              <a:t>by </a:t>
            </a:r>
            <a:r>
              <a:rPr lang="it-IT" sz="1600" dirty="0" err="1">
                <a:latin typeface="Arial"/>
                <a:cs typeface="Arial"/>
              </a:rPr>
              <a:t>which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bacteria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regain</a:t>
            </a:r>
            <a:r>
              <a:rPr lang="it-IT" sz="1600" dirty="0">
                <a:latin typeface="Arial"/>
                <a:cs typeface="Arial"/>
              </a:rPr>
              <a:t> the </a:t>
            </a:r>
            <a:r>
              <a:rPr lang="it-IT" sz="1600" dirty="0" err="1">
                <a:latin typeface="Arial"/>
                <a:cs typeface="Arial"/>
              </a:rPr>
              <a:t>planktonic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lifestyle</a:t>
            </a:r>
            <a:r>
              <a:rPr lang="it-IT" sz="1600" dirty="0">
                <a:latin typeface="Arial"/>
                <a:cs typeface="Arial"/>
              </a:rPr>
              <a:t> to </a:t>
            </a:r>
            <a:r>
              <a:rPr lang="it-IT" sz="1600" dirty="0" err="1">
                <a:latin typeface="Arial"/>
                <a:cs typeface="Arial"/>
              </a:rPr>
              <a:t>colonize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other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surfaces</a:t>
            </a:r>
            <a:r>
              <a:rPr lang="it-IT" sz="1600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273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8554554"/>
              </p:ext>
            </p:extLst>
          </p:nvPr>
        </p:nvGraphicFramePr>
        <p:xfrm>
          <a:off x="0" y="1737027"/>
          <a:ext cx="9144000" cy="362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Image" r:id="rId3" imgW="3264138" imgH="1295293" progId="Photoshop.Image.10">
                  <p:embed/>
                </p:oleObj>
              </mc:Choice>
              <mc:Fallback>
                <p:oleObj name="Image" r:id="rId3" imgW="3264138" imgH="1295293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37027"/>
                        <a:ext cx="9144000" cy="362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994834" y="579070"/>
            <a:ext cx="2978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Biofilm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Formation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 </a:t>
            </a:r>
            <a:endParaRPr lang="it-IT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1507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3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45570" y="1102290"/>
            <a:ext cx="4344500" cy="5205375"/>
          </a:xfrm>
          <a:prstGeom prst="rect">
            <a:avLst/>
          </a:prstGeom>
        </p:spPr>
      </p:pic>
      <p:pic>
        <p:nvPicPr>
          <p:cNvPr id="3" name="Immagine 2" descr="23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760" y="1159443"/>
            <a:ext cx="3794048" cy="474557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414097" y="317460"/>
            <a:ext cx="6331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Biofilm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800" dirty="0" err="1">
                <a:solidFill>
                  <a:srgbClr val="000090"/>
                </a:solidFill>
                <a:latin typeface="Arial"/>
                <a:cs typeface="Arial"/>
              </a:rPr>
              <a:t>f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ormation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and quorum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sensing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  </a:t>
            </a:r>
            <a:endParaRPr lang="it-IT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593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46" y="1034585"/>
            <a:ext cx="5806563" cy="309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050693" y="287745"/>
            <a:ext cx="4934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Biofilms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and Quorum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Sensing</a:t>
            </a:r>
            <a:endParaRPr lang="it-IT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2" name="Immagine 1" descr="cell-ce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24" y="3743006"/>
            <a:ext cx="5570531" cy="295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3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567" y="3428810"/>
            <a:ext cx="4922819" cy="330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6990"/>
            <a:ext cx="4487333" cy="187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451317" y="195747"/>
            <a:ext cx="6257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Macromolecules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and 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bacterial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cell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structures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involved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in 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biofilm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formation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it-IT" sz="24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788606" y="1227666"/>
            <a:ext cx="4031873" cy="1938992"/>
          </a:xfrm>
          <a:prstGeom prst="rect">
            <a:avLst/>
          </a:prstGeom>
          <a:solidFill>
            <a:srgbClr val="BBE0E3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400" dirty="0" smtClean="0">
                <a:latin typeface="Arial"/>
                <a:cs typeface="Arial"/>
              </a:rPr>
              <a:t>LPS</a:t>
            </a:r>
          </a:p>
          <a:p>
            <a:pPr marL="285750" indent="-285750">
              <a:buFont typeface="Arial"/>
              <a:buChar char="•"/>
            </a:pPr>
            <a:r>
              <a:rPr lang="it-IT" sz="2400" dirty="0" smtClean="0">
                <a:latin typeface="Arial"/>
                <a:cs typeface="Arial"/>
              </a:rPr>
              <a:t>Flagella</a:t>
            </a:r>
          </a:p>
          <a:p>
            <a:pPr marL="285750" indent="-285750">
              <a:buFont typeface="Arial"/>
              <a:buChar char="•"/>
            </a:pPr>
            <a:r>
              <a:rPr lang="it-IT" sz="2400" dirty="0" smtClean="0">
                <a:latin typeface="Arial"/>
                <a:cs typeface="Arial"/>
              </a:rPr>
              <a:t>Pili</a:t>
            </a:r>
          </a:p>
          <a:p>
            <a:pPr marL="285750" indent="-285750">
              <a:buFont typeface="Arial"/>
              <a:buChar char="•"/>
            </a:pPr>
            <a:r>
              <a:rPr lang="it-IT" sz="2400" dirty="0" err="1" smtClean="0">
                <a:latin typeface="Arial"/>
                <a:cs typeface="Arial"/>
              </a:rPr>
              <a:t>Fimbriae</a:t>
            </a:r>
            <a:endParaRPr lang="it-IT" sz="24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sz="2400" dirty="0" smtClean="0">
                <a:latin typeface="Arial"/>
                <a:cs typeface="Arial"/>
              </a:rPr>
              <a:t>EPS (</a:t>
            </a:r>
            <a:r>
              <a:rPr lang="it-IT" sz="2400" dirty="0" err="1" smtClean="0">
                <a:latin typeface="Arial"/>
                <a:cs typeface="Arial"/>
              </a:rPr>
              <a:t>ExoPolySaccharide</a:t>
            </a:r>
            <a:r>
              <a:rPr lang="it-IT" sz="2400" dirty="0" smtClean="0">
                <a:latin typeface="Arial"/>
                <a:cs typeface="Arial"/>
              </a:rPr>
              <a:t>)</a:t>
            </a:r>
            <a:endParaRPr lang="it-IT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96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747" y="2244005"/>
            <a:ext cx="5863461" cy="43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55" y="339245"/>
            <a:ext cx="2899597" cy="273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083652" y="671407"/>
            <a:ext cx="61221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Bacterial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floccules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: </a:t>
            </a:r>
          </a:p>
          <a:p>
            <a:pPr algn="ctr"/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bacterial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aggregates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without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a 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solid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support</a:t>
            </a:r>
            <a:endParaRPr lang="it-IT" sz="24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921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39981"/>
            <a:ext cx="901700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CasellaDiTesto 2"/>
          <p:cNvSpPr txBox="1">
            <a:spLocks noChangeArrowheads="1"/>
          </p:cNvSpPr>
          <p:nvPr/>
        </p:nvSpPr>
        <p:spPr bwMode="auto">
          <a:xfrm>
            <a:off x="63500" y="6032500"/>
            <a:ext cx="9017000" cy="4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fontAlgn="ctr" hangingPunct="1">
              <a:lnSpc>
                <a:spcPts val="1400"/>
              </a:lnSpc>
            </a:pPr>
            <a:endParaRPr lang="it-IT" sz="1400" b="1" dirty="0" smtClean="0">
              <a:solidFill>
                <a:srgbClr val="000000"/>
              </a:solidFill>
              <a:ea typeface="Calibri" charset="0"/>
            </a:endParaRPr>
          </a:p>
          <a:p>
            <a:pPr algn="ctr" eaLnBrk="1" fontAlgn="ctr" hangingPunct="1">
              <a:lnSpc>
                <a:spcPts val="1400"/>
              </a:lnSpc>
            </a:pPr>
            <a:endParaRPr lang="it-IT" sz="1400" dirty="0"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89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63500"/>
            <a:ext cx="82931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970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research-bacter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58" y="3372051"/>
            <a:ext cx="4710742" cy="3485949"/>
          </a:xfrm>
          <a:prstGeom prst="rect">
            <a:avLst/>
          </a:prstGeom>
        </p:spPr>
      </p:pic>
      <p:pic>
        <p:nvPicPr>
          <p:cNvPr id="5" name="Immagine 4" descr="im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80" y="250825"/>
            <a:ext cx="5133229" cy="374617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133229" y="596172"/>
            <a:ext cx="40107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The social life of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bacterial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community : from the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individual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behaviors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to </a:t>
            </a:r>
            <a:r>
              <a:rPr lang="it-IT" sz="2800" dirty="0" err="1">
                <a:solidFill>
                  <a:srgbClr val="000090"/>
                </a:solidFill>
                <a:latin typeface="Arial"/>
                <a:cs typeface="Arial"/>
              </a:rPr>
              <a:t>g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roup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behaviors</a:t>
            </a:r>
            <a:endParaRPr lang="it-IT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7" name="Immagine 6" descr="comi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94" y="3372051"/>
            <a:ext cx="3118616" cy="334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9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collectivebehavio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949"/>
            <a:ext cx="9106671" cy="619911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68929" y="317722"/>
            <a:ext cx="2879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Quorum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Sensing</a:t>
            </a:r>
            <a:endParaRPr lang="it-IT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662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2821" y="4886444"/>
            <a:ext cx="8690003" cy="1775215"/>
          </a:xfrm>
          <a:solidFill>
            <a:srgbClr val="BBE0E3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600" b="1" dirty="0">
                <a:latin typeface="Arial"/>
                <a:cs typeface="Arial"/>
              </a:rPr>
              <a:t>Quorum </a:t>
            </a:r>
            <a:r>
              <a:rPr lang="it-IT" sz="1600" b="1" dirty="0" err="1">
                <a:latin typeface="Arial"/>
                <a:cs typeface="Arial"/>
              </a:rPr>
              <a:t>Sensing</a:t>
            </a:r>
            <a:r>
              <a:rPr lang="it-IT" sz="1600" b="1" dirty="0">
                <a:latin typeface="Arial"/>
                <a:cs typeface="Arial"/>
              </a:rPr>
              <a:t>.</a:t>
            </a:r>
            <a:r>
              <a:rPr lang="it-IT" sz="1600" dirty="0">
                <a:latin typeface="Arial"/>
                <a:cs typeface="Arial"/>
              </a:rPr>
              <a:t> </a:t>
            </a:r>
            <a:r>
              <a:rPr lang="it-IT" sz="1600" dirty="0" err="1">
                <a:latin typeface="Arial"/>
                <a:cs typeface="Arial"/>
              </a:rPr>
              <a:t>Bacteria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synthesize</a:t>
            </a:r>
            <a:r>
              <a:rPr lang="it-IT" sz="1600" dirty="0">
                <a:latin typeface="Arial"/>
                <a:cs typeface="Arial"/>
              </a:rPr>
              <a:t> and secrete </a:t>
            </a:r>
            <a:r>
              <a:rPr lang="it-IT" sz="1600" b="1" dirty="0" err="1">
                <a:solidFill>
                  <a:srgbClr val="FF0000"/>
                </a:solidFill>
                <a:latin typeface="Arial"/>
                <a:cs typeface="Arial"/>
              </a:rPr>
              <a:t>autoinducers</a:t>
            </a:r>
            <a:r>
              <a:rPr lang="it-IT" sz="1600" dirty="0">
                <a:latin typeface="Arial"/>
                <a:cs typeface="Arial"/>
              </a:rPr>
              <a:t>, </a:t>
            </a:r>
            <a:r>
              <a:rPr lang="it-IT" sz="1600" dirty="0" err="1">
                <a:latin typeface="Arial"/>
                <a:cs typeface="Arial"/>
              </a:rPr>
              <a:t>low</a:t>
            </a:r>
            <a:r>
              <a:rPr lang="it-IT" sz="1600" dirty="0">
                <a:latin typeface="Arial"/>
                <a:cs typeface="Arial"/>
              </a:rPr>
              <a:t> MW </a:t>
            </a:r>
            <a:r>
              <a:rPr lang="it-IT" sz="1600" dirty="0" err="1">
                <a:latin typeface="Arial"/>
                <a:cs typeface="Arial"/>
              </a:rPr>
              <a:t>molecules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that</a:t>
            </a:r>
            <a:r>
              <a:rPr lang="it-IT" sz="1600" dirty="0">
                <a:latin typeface="Arial"/>
                <a:cs typeface="Arial"/>
              </a:rPr>
              <a:t> diffuse </a:t>
            </a:r>
            <a:r>
              <a:rPr lang="it-IT" sz="1600" dirty="0" err="1">
                <a:latin typeface="Arial"/>
                <a:cs typeface="Arial"/>
              </a:rPr>
              <a:t>away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into</a:t>
            </a:r>
            <a:r>
              <a:rPr lang="it-IT" sz="1600" dirty="0">
                <a:latin typeface="Arial"/>
                <a:cs typeface="Arial"/>
              </a:rPr>
              <a:t> the </a:t>
            </a:r>
            <a:r>
              <a:rPr lang="it-IT" sz="1600" dirty="0" err="1">
                <a:latin typeface="Arial"/>
                <a:cs typeface="Arial"/>
              </a:rPr>
              <a:t>surroundings</a:t>
            </a:r>
            <a:r>
              <a:rPr lang="it-IT" sz="1600" dirty="0">
                <a:latin typeface="Arial"/>
                <a:cs typeface="Arial"/>
              </a:rPr>
              <a:t>. </a:t>
            </a:r>
            <a:r>
              <a:rPr lang="it-IT" sz="1600" dirty="0" err="1">
                <a:latin typeface="Arial"/>
                <a:cs typeface="Arial"/>
              </a:rPr>
              <a:t>Bacteria</a:t>
            </a:r>
            <a:r>
              <a:rPr lang="it-IT" sz="1600" dirty="0">
                <a:latin typeface="Arial"/>
                <a:cs typeface="Arial"/>
              </a:rPr>
              <a:t> in the </a:t>
            </a:r>
            <a:r>
              <a:rPr lang="it-IT" sz="1600" dirty="0" err="1">
                <a:latin typeface="Arial"/>
                <a:cs typeface="Arial"/>
              </a:rPr>
              <a:t>environment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sense</a:t>
            </a:r>
            <a:r>
              <a:rPr lang="it-IT" sz="1600" dirty="0">
                <a:latin typeface="Arial"/>
                <a:cs typeface="Arial"/>
              </a:rPr>
              <a:t> the</a:t>
            </a:r>
            <a:r>
              <a:rPr lang="it-IT" sz="1600" b="1" dirty="0">
                <a:solidFill>
                  <a:srgbClr val="FF0000"/>
                </a:solidFill>
                <a:latin typeface="Arial"/>
                <a:cs typeface="Arial"/>
              </a:rPr>
              <a:t> </a:t>
            </a:r>
            <a:r>
              <a:rPr lang="it-IT" sz="1600" b="1" dirty="0" err="1">
                <a:solidFill>
                  <a:srgbClr val="FF0000"/>
                </a:solidFill>
                <a:latin typeface="Arial"/>
                <a:cs typeface="Arial"/>
              </a:rPr>
              <a:t>local</a:t>
            </a:r>
            <a:r>
              <a:rPr lang="it-IT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latin typeface="Arial"/>
                <a:cs typeface="Arial"/>
              </a:rPr>
              <a:t>density</a:t>
            </a:r>
            <a:r>
              <a:rPr lang="it-IT" sz="16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1600" dirty="0">
                <a:latin typeface="Arial"/>
                <a:cs typeface="Arial"/>
              </a:rPr>
              <a:t>of </a:t>
            </a:r>
            <a:r>
              <a:rPr lang="it-IT" sz="1600" dirty="0" err="1">
                <a:latin typeface="Arial"/>
                <a:cs typeface="Arial"/>
              </a:rPr>
              <a:t>these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autoinducers</a:t>
            </a:r>
            <a:r>
              <a:rPr lang="it-IT" sz="1600" dirty="0">
                <a:latin typeface="Arial"/>
                <a:cs typeface="Arial"/>
              </a:rPr>
              <a:t> via quorum </a:t>
            </a:r>
            <a:r>
              <a:rPr lang="it-IT" sz="1600" dirty="0" err="1">
                <a:latin typeface="Arial"/>
                <a:cs typeface="Arial"/>
              </a:rPr>
              <a:t>sensing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receptors</a:t>
            </a:r>
            <a:r>
              <a:rPr lang="it-IT" sz="1600" dirty="0">
                <a:latin typeface="Arial"/>
                <a:cs typeface="Arial"/>
              </a:rPr>
              <a:t>. </a:t>
            </a:r>
            <a:r>
              <a:rPr lang="it-IT" sz="1600" dirty="0" err="1">
                <a:latin typeface="Arial"/>
                <a:cs typeface="Arial"/>
              </a:rPr>
              <a:t>Above</a:t>
            </a:r>
            <a:r>
              <a:rPr lang="it-IT" sz="1600" dirty="0">
                <a:latin typeface="Arial"/>
                <a:cs typeface="Arial"/>
              </a:rPr>
              <a:t> a </a:t>
            </a:r>
            <a:r>
              <a:rPr lang="it-IT" sz="1600" dirty="0" err="1">
                <a:latin typeface="Arial"/>
                <a:cs typeface="Arial"/>
              </a:rPr>
              <a:t>certain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concentration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 smtClean="0">
                <a:latin typeface="Arial"/>
                <a:cs typeface="Arial"/>
              </a:rPr>
              <a:t>threshold</a:t>
            </a:r>
            <a:r>
              <a:rPr lang="it-IT" sz="1600" dirty="0" smtClean="0">
                <a:latin typeface="Arial"/>
                <a:cs typeface="Arial"/>
              </a:rPr>
              <a:t> (the </a:t>
            </a:r>
            <a:r>
              <a:rPr lang="it-IT" sz="1600" b="1" dirty="0" smtClean="0">
                <a:solidFill>
                  <a:srgbClr val="FF0000"/>
                </a:solidFill>
                <a:latin typeface="Arial"/>
                <a:cs typeface="Arial"/>
              </a:rPr>
              <a:t>quorum</a:t>
            </a:r>
            <a:r>
              <a:rPr lang="it-IT" sz="1600" dirty="0" smtClean="0">
                <a:latin typeface="Arial"/>
                <a:cs typeface="Arial"/>
              </a:rPr>
              <a:t>),</a:t>
            </a:r>
            <a:r>
              <a:rPr lang="it-IT" sz="1600" dirty="0">
                <a:latin typeface="Arial"/>
                <a:cs typeface="Arial"/>
              </a:rPr>
              <a:t> </a:t>
            </a:r>
            <a:r>
              <a:rPr lang="it-IT" sz="1600" dirty="0" err="1">
                <a:latin typeface="Arial"/>
                <a:cs typeface="Arial"/>
              </a:rPr>
              <a:t>binding</a:t>
            </a:r>
            <a:r>
              <a:rPr lang="it-IT" sz="1600" dirty="0">
                <a:latin typeface="Arial"/>
                <a:cs typeface="Arial"/>
              </a:rPr>
              <a:t> of the </a:t>
            </a:r>
            <a:r>
              <a:rPr lang="it-IT" sz="1600" dirty="0" err="1">
                <a:latin typeface="Arial"/>
                <a:cs typeface="Arial"/>
              </a:rPr>
              <a:t>autoinducer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ligand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is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b="1" dirty="0" err="1">
                <a:latin typeface="Arial"/>
                <a:cs typeface="Arial"/>
              </a:rPr>
              <a:t>synchronized</a:t>
            </a:r>
            <a:r>
              <a:rPr lang="it-IT" sz="1600" b="1" dirty="0">
                <a:latin typeface="Arial"/>
                <a:cs typeface="Arial"/>
              </a:rPr>
              <a:t> </a:t>
            </a:r>
            <a:r>
              <a:rPr lang="it-IT" sz="1600" b="1" dirty="0" err="1">
                <a:latin typeface="Arial"/>
                <a:cs typeface="Arial"/>
              </a:rPr>
              <a:t>among</a:t>
            </a:r>
            <a:r>
              <a:rPr lang="it-IT" sz="1600" b="1" dirty="0">
                <a:latin typeface="Arial"/>
                <a:cs typeface="Arial"/>
              </a:rPr>
              <a:t> </a:t>
            </a:r>
            <a:r>
              <a:rPr lang="it-IT" sz="1600" b="1" dirty="0" err="1">
                <a:latin typeface="Arial"/>
                <a:cs typeface="Arial"/>
              </a:rPr>
              <a:t>bacteria</a:t>
            </a:r>
            <a:r>
              <a:rPr lang="it-IT" sz="1600" dirty="0">
                <a:latin typeface="Arial"/>
                <a:cs typeface="Arial"/>
              </a:rPr>
              <a:t>. The </a:t>
            </a:r>
            <a:r>
              <a:rPr lang="it-IT" sz="1600" dirty="0" err="1">
                <a:latin typeface="Arial"/>
                <a:cs typeface="Arial"/>
              </a:rPr>
              <a:t>binding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event</a:t>
            </a:r>
            <a:r>
              <a:rPr lang="it-IT" sz="1600" dirty="0">
                <a:latin typeface="Arial"/>
                <a:cs typeface="Arial"/>
              </a:rPr>
              <a:t> </a:t>
            </a:r>
            <a:r>
              <a:rPr lang="it-IT" sz="1600" dirty="0" err="1">
                <a:latin typeface="Arial"/>
                <a:cs typeface="Arial"/>
              </a:rPr>
              <a:t>is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transduced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into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b="1" dirty="0" err="1">
                <a:latin typeface="Arial"/>
                <a:cs typeface="Arial"/>
              </a:rPr>
              <a:t>transcriptional</a:t>
            </a:r>
            <a:r>
              <a:rPr lang="it-IT" sz="1600" b="1" dirty="0">
                <a:latin typeface="Arial"/>
                <a:cs typeface="Arial"/>
              </a:rPr>
              <a:t> </a:t>
            </a:r>
            <a:r>
              <a:rPr lang="it-IT" sz="1600" dirty="0">
                <a:latin typeface="Arial"/>
                <a:cs typeface="Arial"/>
              </a:rPr>
              <a:t>and </a:t>
            </a:r>
            <a:r>
              <a:rPr lang="it-IT" sz="1600" b="1" dirty="0" err="1">
                <a:latin typeface="Arial"/>
                <a:cs typeface="Arial"/>
              </a:rPr>
              <a:t>translational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latin typeface="Arial"/>
                <a:cs typeface="Arial"/>
              </a:rPr>
              <a:t>changes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that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result</a:t>
            </a:r>
            <a:r>
              <a:rPr lang="it-IT" sz="1600" dirty="0">
                <a:latin typeface="Arial"/>
                <a:cs typeface="Arial"/>
              </a:rPr>
              <a:t> in </a:t>
            </a:r>
            <a:r>
              <a:rPr lang="it-IT" sz="1600" dirty="0" err="1">
                <a:latin typeface="Arial"/>
                <a:cs typeface="Arial"/>
              </a:rPr>
              <a:t>coordinated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shifts</a:t>
            </a:r>
            <a:r>
              <a:rPr lang="it-IT" sz="1600" dirty="0">
                <a:latin typeface="Arial"/>
                <a:cs typeface="Arial"/>
              </a:rPr>
              <a:t> in </a:t>
            </a:r>
            <a:r>
              <a:rPr lang="it-IT" sz="1600" b="1" dirty="0" err="1">
                <a:solidFill>
                  <a:srgbClr val="FF0000"/>
                </a:solidFill>
                <a:latin typeface="Arial"/>
                <a:cs typeface="Arial"/>
              </a:rPr>
              <a:t>group</a:t>
            </a:r>
            <a:r>
              <a:rPr lang="it-IT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latin typeface="Arial"/>
                <a:cs typeface="Arial"/>
              </a:rPr>
              <a:t>behavior</a:t>
            </a:r>
            <a:r>
              <a:rPr lang="it-IT" sz="1600" dirty="0">
                <a:latin typeface="Arial"/>
                <a:cs typeface="Arial"/>
              </a:rPr>
              <a:t>, e.g. </a:t>
            </a:r>
            <a:r>
              <a:rPr lang="it-IT" sz="1600" dirty="0" err="1" smtClean="0">
                <a:latin typeface="Arial"/>
                <a:cs typeface="Arial"/>
              </a:rPr>
              <a:t>virulence</a:t>
            </a:r>
            <a:r>
              <a:rPr lang="it-IT" sz="1600" dirty="0" smtClean="0">
                <a:latin typeface="Arial"/>
                <a:cs typeface="Arial"/>
              </a:rPr>
              <a:t>, </a:t>
            </a:r>
            <a:r>
              <a:rPr lang="it-IT" sz="1600" dirty="0" err="1" smtClean="0">
                <a:latin typeface="Arial"/>
                <a:cs typeface="Arial"/>
              </a:rPr>
              <a:t>bioluminescence</a:t>
            </a:r>
            <a:r>
              <a:rPr lang="it-IT" sz="1600" dirty="0" smtClean="0">
                <a:latin typeface="Arial"/>
                <a:cs typeface="Arial"/>
              </a:rPr>
              <a:t>, </a:t>
            </a:r>
            <a:r>
              <a:rPr lang="it-IT" sz="1600" dirty="0" err="1" smtClean="0">
                <a:latin typeface="Arial"/>
                <a:cs typeface="Arial"/>
              </a:rPr>
              <a:t>virulence</a:t>
            </a:r>
            <a:r>
              <a:rPr lang="it-IT" sz="1600" dirty="0" smtClean="0">
                <a:latin typeface="Arial"/>
                <a:cs typeface="Arial"/>
              </a:rPr>
              <a:t> </a:t>
            </a:r>
            <a:r>
              <a:rPr lang="it-IT" sz="1600" dirty="0" err="1" smtClean="0">
                <a:latin typeface="Arial"/>
                <a:cs typeface="Arial"/>
              </a:rPr>
              <a:t>biofilm</a:t>
            </a:r>
            <a:r>
              <a:rPr lang="it-IT" sz="1600" dirty="0" smtClean="0">
                <a:latin typeface="Arial"/>
                <a:cs typeface="Arial"/>
              </a:rPr>
              <a:t> </a:t>
            </a:r>
            <a:r>
              <a:rPr lang="it-IT" sz="1600" dirty="0" err="1" smtClean="0">
                <a:latin typeface="Arial"/>
                <a:cs typeface="Arial"/>
              </a:rPr>
              <a:t>formation</a:t>
            </a:r>
            <a:r>
              <a:rPr lang="it-IT" sz="1600" dirty="0" smtClean="0">
                <a:latin typeface="Arial"/>
                <a:cs typeface="Arial"/>
              </a:rPr>
              <a:t>, </a:t>
            </a:r>
            <a:r>
              <a:rPr lang="it-IT" sz="1600" dirty="0" err="1" smtClean="0">
                <a:latin typeface="Arial"/>
                <a:cs typeface="Arial"/>
              </a:rPr>
              <a:t>competence</a:t>
            </a:r>
            <a:r>
              <a:rPr lang="it-IT" sz="1600" dirty="0">
                <a:latin typeface="Arial"/>
                <a:cs typeface="Arial"/>
              </a:rPr>
              <a:t>.</a:t>
            </a:r>
          </a:p>
        </p:txBody>
      </p:sp>
      <p:pic>
        <p:nvPicPr>
          <p:cNvPr id="4" name="Immagine 3" descr="SynthRecogRes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7" y="1427203"/>
            <a:ext cx="8791322" cy="296477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132443" y="460369"/>
            <a:ext cx="2879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Quorum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Sensing</a:t>
            </a:r>
            <a:endParaRPr lang="it-IT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502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57200" y="357380"/>
            <a:ext cx="8375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Schematics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of quorum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sensing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systems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in </a:t>
            </a:r>
            <a:r>
              <a:rPr lang="it-IT" sz="2800" i="1" dirty="0" err="1" smtClean="0">
                <a:solidFill>
                  <a:srgbClr val="000090"/>
                </a:solidFill>
                <a:latin typeface="Arial"/>
                <a:cs typeface="Arial"/>
              </a:rPr>
              <a:t>Bacteria</a:t>
            </a:r>
            <a:endParaRPr lang="it-IT" sz="28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7" name="Immagine 6" descr="fmicb-07-00131-g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5" y="1786375"/>
            <a:ext cx="9044388" cy="347354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100667" y="5312834"/>
            <a:ext cx="7094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latin typeface="Arial"/>
                <a:cs typeface="Arial"/>
              </a:rPr>
              <a:t>Gram</a:t>
            </a:r>
            <a:r>
              <a:rPr lang="it-IT" sz="2400" dirty="0" smtClean="0">
                <a:latin typeface="Arial"/>
                <a:cs typeface="Arial"/>
              </a:rPr>
              <a:t> negative                                   </a:t>
            </a:r>
            <a:r>
              <a:rPr lang="it-IT" sz="2400" dirty="0" err="1" smtClean="0">
                <a:latin typeface="Arial"/>
                <a:cs typeface="Arial"/>
              </a:rPr>
              <a:t>Gram</a:t>
            </a:r>
            <a:r>
              <a:rPr lang="it-IT" sz="2400" dirty="0" smtClean="0">
                <a:latin typeface="Arial"/>
                <a:cs typeface="Arial"/>
              </a:rPr>
              <a:t> positive </a:t>
            </a:r>
            <a:endParaRPr lang="it-IT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480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3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50" y="913058"/>
            <a:ext cx="5971381" cy="587366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63193" y="369190"/>
            <a:ext cx="7309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Quorum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Sensing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in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Gram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negactive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800" i="1" dirty="0" err="1" smtClean="0">
                <a:solidFill>
                  <a:srgbClr val="000090"/>
                </a:solidFill>
                <a:latin typeface="Arial"/>
                <a:cs typeface="Arial"/>
              </a:rPr>
              <a:t>Bacteria</a:t>
            </a:r>
            <a:r>
              <a:rPr lang="it-IT" sz="28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it-IT" sz="28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7164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42" y="1486938"/>
            <a:ext cx="8347316" cy="418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016930" y="476238"/>
            <a:ext cx="7110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Quorum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Sensing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in Gram-negative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bacteria</a:t>
            </a:r>
            <a:endParaRPr lang="it-IT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4792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03" y="730741"/>
            <a:ext cx="4821029" cy="251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" y="3428186"/>
            <a:ext cx="5888988" cy="283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586" y="2711093"/>
            <a:ext cx="2850414" cy="198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926556" y="124506"/>
            <a:ext cx="505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Quorum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Sensing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800" dirty="0" err="1" smtClean="0">
                <a:solidFill>
                  <a:srgbClr val="000090"/>
                </a:solidFill>
                <a:latin typeface="Arial"/>
                <a:cs typeface="Arial"/>
              </a:rPr>
              <a:t>Autoinducers</a:t>
            </a:r>
            <a:r>
              <a:rPr lang="it-IT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it-IT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401767" y="1934647"/>
            <a:ext cx="3392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AHL: </a:t>
            </a:r>
            <a:r>
              <a:rPr lang="it-IT" dirty="0" err="1" smtClean="0">
                <a:solidFill>
                  <a:srgbClr val="FF0000"/>
                </a:solidFill>
                <a:latin typeface="Arial"/>
                <a:cs typeface="Arial"/>
              </a:rPr>
              <a:t>Acyl</a:t>
            </a:r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/>
                <a:cs typeface="Arial"/>
              </a:rPr>
              <a:t>Homoserine</a:t>
            </a:r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lang="it-IT" dirty="0" err="1" smtClean="0">
                <a:solidFill>
                  <a:srgbClr val="FF0000"/>
                </a:solidFill>
                <a:latin typeface="Arial"/>
                <a:cs typeface="Arial"/>
              </a:rPr>
              <a:t>actone</a:t>
            </a:r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  </a:t>
            </a:r>
            <a:endParaRPr lang="it-IT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312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477</Words>
  <Application>Microsoft Macintosh PowerPoint</Application>
  <PresentationFormat>Presentazione su schermo (4:3)</PresentationFormat>
  <Paragraphs>55</Paragraphs>
  <Slides>28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0" baseType="lpstr">
      <vt:lpstr>Tema di Office</vt:lpstr>
      <vt:lpstr>Image</vt:lpstr>
      <vt:lpstr>MICROBIOLOGIA GENERALE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Università degli studi di Torino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MICROBIOLOGIA GENERALE</dc:title>
  <dc:creator>Giorgio Gribaudo</dc:creator>
  <cp:lastModifiedBy>Giorgio Gribaudo</cp:lastModifiedBy>
  <cp:revision>38</cp:revision>
  <dcterms:created xsi:type="dcterms:W3CDTF">2016-03-14T09:54:49Z</dcterms:created>
  <dcterms:modified xsi:type="dcterms:W3CDTF">2016-05-24T14:45:50Z</dcterms:modified>
</cp:coreProperties>
</file>