
<file path=[Content_Types].xml><?xml version="1.0" encoding="utf-8"?>
<Types xmlns="http://schemas.openxmlformats.org/package/2006/content-types">
  <Default Extension="jpg" ContentType="image/jpeg"/>
  <Default Extension="xml" ContentType="application/xml"/>
  <Default Extension="jpeg" ContentType="image/jpeg"/>
  <Default Extension="vml" ContentType="application/vnd.openxmlformats-officedocument.vmlDrawin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58" r:id="rId3"/>
    <p:sldId id="259" r:id="rId4"/>
    <p:sldId id="260" r:id="rId5"/>
    <p:sldId id="261" r:id="rId6"/>
    <p:sldId id="262" r:id="rId7"/>
    <p:sldId id="284" r:id="rId8"/>
    <p:sldId id="263" r:id="rId9"/>
    <p:sldId id="285" r:id="rId10"/>
    <p:sldId id="264" r:id="rId11"/>
    <p:sldId id="265" r:id="rId12"/>
    <p:sldId id="286" r:id="rId13"/>
    <p:sldId id="288" r:id="rId14"/>
    <p:sldId id="287" r:id="rId15"/>
    <p:sldId id="266" r:id="rId16"/>
    <p:sldId id="267" r:id="rId17"/>
    <p:sldId id="268" r:id="rId18"/>
    <p:sldId id="269" r:id="rId19"/>
    <p:sldId id="297" r:id="rId20"/>
    <p:sldId id="271" r:id="rId21"/>
    <p:sldId id="270" r:id="rId22"/>
    <p:sldId id="289" r:id="rId23"/>
    <p:sldId id="290" r:id="rId24"/>
    <p:sldId id="274" r:id="rId25"/>
    <p:sldId id="292" r:id="rId26"/>
    <p:sldId id="298" r:id="rId27"/>
    <p:sldId id="275" r:id="rId28"/>
    <p:sldId id="293" r:id="rId29"/>
    <p:sldId id="294" r:id="rId30"/>
    <p:sldId id="276" r:id="rId31"/>
    <p:sldId id="295" r:id="rId32"/>
    <p:sldId id="291" r:id="rId33"/>
    <p:sldId id="277" r:id="rId34"/>
    <p:sldId id="296" r:id="rId35"/>
    <p:sldId id="282" r:id="rId3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7" d="100"/>
          <a:sy n="117" d="100"/>
        </p:scale>
        <p:origin x="-1360" y="-96"/>
      </p:cViewPr>
      <p:guideLst>
        <p:guide orient="horz" pos="2160"/>
        <p:guide pos="288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77D36E-5A35-CB42-8365-6CC0598FD6DC}" type="datetimeFigureOut">
              <a:rPr lang="it-IT" smtClean="0"/>
              <a:pPr/>
              <a:t>19/04/16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8EF74-7C4F-164C-BEA9-345007A43AD2}" type="slidenum">
              <a:rPr lang="it-IT" smtClean="0"/>
              <a:pPr/>
              <a:t>‹n.›</a:t>
            </a:fld>
            <a:endParaRPr lang="it-IT"/>
          </a:p>
        </p:txBody>
      </p:sp>
    </p:spTree>
    <p:extLst>
      <p:ext uri="{BB962C8B-B14F-4D97-AF65-F5344CB8AC3E}">
        <p14:creationId xmlns:p14="http://schemas.microsoft.com/office/powerpoint/2010/main" val="1678478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43E2B-BAAA-7E4A-BF59-A057B17CBA94}" type="slidenum">
              <a:rPr lang="en-US"/>
              <a:pPr/>
              <a:t>1</a:t>
            </a:fld>
            <a:endParaRPr lang="en-US"/>
          </a:p>
        </p:txBody>
      </p:sp>
      <p:sp>
        <p:nvSpPr>
          <p:cNvPr id="192514" name="Rectangle 1026"/>
          <p:cNvSpPr>
            <a:spLocks noGrp="1" noRot="1" noChangeAspect="1" noChangeArrowheads="1" noTextEdit="1"/>
          </p:cNvSpPr>
          <p:nvPr>
            <p:ph type="sldImg"/>
          </p:nvPr>
        </p:nvSpPr>
        <p:spPr>
          <a:ln/>
        </p:spPr>
      </p:sp>
      <p:sp>
        <p:nvSpPr>
          <p:cNvPr id="192515" name="Rectangle 1027"/>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BF231-CEC2-B240-874F-06ACD7672D6D}" type="slidenum">
              <a:rPr lang="en-US"/>
              <a:pPr/>
              <a:t>15</a:t>
            </a:fld>
            <a:endParaRPr lang="en-US"/>
          </a:p>
        </p:txBody>
      </p:sp>
      <p:sp>
        <p:nvSpPr>
          <p:cNvPr id="23040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0403"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7B960-2F59-2344-9C5E-2EC2EE1AC7CF}" type="slidenum">
              <a:rPr lang="en-US"/>
              <a:pPr/>
              <a:t>16</a:t>
            </a:fld>
            <a:endParaRPr lang="en-US"/>
          </a:p>
        </p:txBody>
      </p:sp>
      <p:sp>
        <p:nvSpPr>
          <p:cNvPr id="232450" name="Rectangle 1026"/>
          <p:cNvSpPr>
            <a:spLocks noGrp="1" noRot="1" noChangeAspect="1" noChangeArrowheads="1" noTextEdit="1"/>
          </p:cNvSpPr>
          <p:nvPr>
            <p:ph type="sldImg"/>
          </p:nvPr>
        </p:nvSpPr>
        <p:spPr>
          <a:ln/>
        </p:spPr>
      </p:sp>
      <p:sp>
        <p:nvSpPr>
          <p:cNvPr id="232451" name="Rectangle 1027"/>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40379-6E96-1744-B4AC-B1A595377142}" type="slidenum">
              <a:rPr lang="en-US"/>
              <a:pPr/>
              <a:t>17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7FC46-BE76-7344-9BF8-7D57122136B9}" type="slidenum">
              <a:rPr lang="en-US"/>
              <a:pPr/>
              <a:t>18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4A2F4-B98F-BE46-B474-0273DA67908C}" type="slidenum">
              <a:rPr lang="en-US"/>
              <a:pPr/>
              <a:t>20</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EF0CB-A60C-084B-821E-BDDBB9A104A7}" type="slidenum">
              <a:rPr lang="en-US"/>
              <a:pPr/>
              <a:t>21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152DF-53C5-8342-AD43-751C496FA471}" type="slidenum">
              <a:rPr lang="en-US"/>
              <a:pPr/>
              <a:t>24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solidFill>
                <a:srgbClr val="000000"/>
              </a:solidFill>
              <a:latin typeface="Geneva" pitchFamily="-111" charset="0"/>
            </a:endParaRP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95F5CE-C1CC-7741-B56A-040216257F0F}" type="slidenum">
              <a:rPr lang="en-US"/>
              <a:pPr/>
              <a:t>27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8B9D4-E407-C44D-ABEE-D1A579C04495}" type="slidenum">
              <a:rPr lang="en-US"/>
              <a:pPr/>
              <a:t>30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solidFill>
                <a:srgbClr val="000000"/>
              </a:solidFill>
              <a:latin typeface="Geneva" pitchFamily="-111" charset="0"/>
            </a:endParaRP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BCEEA-1176-064B-8C43-1B64DB09FEEF}" type="slidenum">
              <a:rPr lang="en-US"/>
              <a:pPr/>
              <a:t>33</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solidFill>
                <a:srgbClr val="000000"/>
              </a:solidFill>
              <a:latin typeface="Geneva" pitchFamily="-111" charset="0"/>
            </a:endParaRP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C9250-F192-814F-BC32-22B1D4B3B2B6}" type="slidenum">
              <a:rPr lang="en-US"/>
              <a:pPr/>
              <a:t>2</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45635-BBCA-EA4C-B224-22E330DC8C86}" type="slidenum">
              <a:rPr lang="en-US"/>
              <a:pPr/>
              <a:t>35</a:t>
            </a:fld>
            <a:endParaRPr lang="en-US"/>
          </a:p>
        </p:txBody>
      </p:sp>
      <p:sp>
        <p:nvSpPr>
          <p:cNvPr id="113666" name="Rectangle 2"/>
          <p:cNvSpPr>
            <a:spLocks noGrp="1" noRot="1" noChangeAspect="1" noChangeArrowheads="1"/>
          </p:cNvSpPr>
          <p:nvPr>
            <p:ph type="sldImg"/>
          </p:nvPr>
        </p:nvSpPr>
        <p:spPr bwMode="auto">
          <a:xfrm>
            <a:off x="1141413" y="685800"/>
            <a:ext cx="4575175" cy="3429000"/>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solidFill>
                  <a:srgbClr val="000000"/>
                </a:solidFill>
                <a:latin typeface="Geneva" pitchFamily="-111" charset="0"/>
              </a:rPr>
              <a:t>Figure: 10-09</a:t>
            </a:r>
          </a:p>
          <a:p>
            <a:endParaRPr lang="en-US">
              <a:solidFill>
                <a:srgbClr val="000000"/>
              </a:solidFill>
              <a:latin typeface="Geneva" pitchFamily="-111" charset="0"/>
            </a:endParaRPr>
          </a:p>
          <a:p>
            <a:r>
              <a:rPr lang="en-US">
                <a:solidFill>
                  <a:srgbClr val="000000"/>
                </a:solidFill>
                <a:latin typeface="Geneva" pitchFamily="-111" charset="0"/>
              </a:rPr>
              <a:t>Caption:</a:t>
            </a:r>
          </a:p>
          <a:p>
            <a:r>
              <a:rPr lang="en-US">
                <a:solidFill>
                  <a:srgbClr val="000000"/>
                </a:solidFill>
                <a:latin typeface="Geneva" pitchFamily="-111" charset="0"/>
              </a:rPr>
              <a:t>A simplified version of one molecular mechanism of genetic recombination. Homologous DNA molecules pair and exchange DNA segments. The mechanism involves breakage and reunion of paired segments. Two of the proteins involved, a single-stranded binding (SSB) protein and the RecA protein, are shown. The other proteins involved are not shown. The diagram is not to scale: Pairing can occur over hundreds or thousands of bases. Resolution occurs by cutting and ligating the cross-linked DNA molecules. Note that there are two possible outcomes, depending on which strands are cut during the resolution process. In one outcome the recombinant molecules have patches, whereas in the other the two parental molecules appear to have been cut and then spliced together.  </a:t>
            </a:r>
          </a:p>
          <a:p>
            <a:endParaRPr lang="en-US">
              <a:solidFill>
                <a:srgbClr val="000000"/>
              </a:solidFill>
              <a:latin typeface="Geneva" pitchFamily="-111" charset="0"/>
            </a:endParaRP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7BF23-591C-B043-85C5-991C9E8A81D4}" type="slidenum">
              <a:rPr lang="en-US"/>
              <a:pPr/>
              <a:t>3</a:t>
            </a:fld>
            <a:endParaRPr lang="en-US"/>
          </a:p>
        </p:txBody>
      </p:sp>
      <p:sp>
        <p:nvSpPr>
          <p:cNvPr id="134146" name="Rectangle 2"/>
          <p:cNvSpPr>
            <a:spLocks noGrp="1" noRot="1" noChangeAspect="1" noChangeArrowheads="1"/>
          </p:cNvSpPr>
          <p:nvPr>
            <p:ph type="sldImg"/>
          </p:nvPr>
        </p:nvSpPr>
        <p:spPr bwMode="auto">
          <a:xfrm>
            <a:off x="1141413" y="685800"/>
            <a:ext cx="4575175" cy="3429000"/>
          </a:xfrm>
          <a:prstGeom prst="rect">
            <a:avLst/>
          </a:prstGeo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CD368-6A6D-504B-A32B-7B9516E51EE1}" type="slidenum">
              <a:rPr lang="en-US"/>
              <a:pPr/>
              <a:t>4</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703CE-4BEA-2A48-8D30-07945E7E982A}" type="slidenum">
              <a:rPr lang="en-US"/>
              <a:pPr/>
              <a:t>5</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382EF-3597-1E46-A9B1-62DF6283D2FE}" type="slidenum">
              <a:rPr lang="en-US"/>
              <a:pPr/>
              <a:t>6</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2236E-57DF-2144-A467-176485CCBBB9}" type="slidenum">
              <a:rPr lang="en-US"/>
              <a:pPr/>
              <a:t>8</a:t>
            </a:fld>
            <a:endParaRPr lang="en-US"/>
          </a:p>
        </p:txBody>
      </p:sp>
      <p:sp>
        <p:nvSpPr>
          <p:cNvPr id="136194" name="Rectangle 2"/>
          <p:cNvSpPr>
            <a:spLocks noGrp="1" noRot="1" noChangeAspect="1" noChangeArrowheads="1"/>
          </p:cNvSpPr>
          <p:nvPr>
            <p:ph type="sldImg"/>
          </p:nvPr>
        </p:nvSpPr>
        <p:spPr bwMode="auto">
          <a:xfrm>
            <a:off x="1141413" y="685800"/>
            <a:ext cx="4575175" cy="3429000"/>
          </a:xfrm>
          <a:prstGeom prst="rect">
            <a:avLst/>
          </a:prstGeom>
          <a:solidFill>
            <a:srgbClr val="FFFFFF"/>
          </a:solidFill>
          <a:ln>
            <a:solidFill>
              <a:srgbClr val="000000"/>
            </a:solidFill>
            <a:miter lim="800000"/>
            <a:headEnd/>
            <a:tailEnd/>
          </a:ln>
        </p:spPr>
      </p:sp>
      <p:sp>
        <p:nvSpPr>
          <p:cNvPr id="136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solidFill>
                <a:srgbClr val="000000"/>
              </a:solidFill>
              <a:latin typeface="Geneva" pitchFamily="-111" charset="0"/>
            </a:endParaRPr>
          </a:p>
          <a:p>
            <a:endParaRPr lang="en-US">
              <a:solidFill>
                <a:srgbClr val="000000"/>
              </a:solidFill>
              <a:latin typeface="Geneva" pitchFamily="-111" charset="0"/>
            </a:endParaRP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E3BED-0F39-6149-A3E3-E6208718B0E4}" type="slidenum">
              <a:rPr lang="en-US"/>
              <a:pPr/>
              <a:t>10</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D5D48-D927-3C4C-9B3D-38B4096C56B2}" type="slidenum">
              <a:rPr lang="en-US"/>
              <a:pPr/>
              <a:t>11</a:t>
            </a:fld>
            <a:endParaRPr lang="en-US"/>
          </a:p>
        </p:txBody>
      </p:sp>
      <p:sp>
        <p:nvSpPr>
          <p:cNvPr id="185346" name="Rectangle 2"/>
          <p:cNvSpPr>
            <a:spLocks noGrp="1" noRot="1" noChangeAspect="1" noChangeArrowheads="1"/>
          </p:cNvSpPr>
          <p:nvPr>
            <p:ph type="sldImg"/>
          </p:nvPr>
        </p:nvSpPr>
        <p:spPr bwMode="auto">
          <a:xfrm>
            <a:off x="1141413" y="685800"/>
            <a:ext cx="4575175" cy="3429000"/>
          </a:xfrm>
          <a:prstGeom prst="rect">
            <a:avLst/>
          </a:prstGeom>
          <a:solidFill>
            <a:srgbClr val="FFFFFF"/>
          </a:solidFill>
          <a:ln>
            <a:solidFill>
              <a:srgbClr val="000000"/>
            </a:solidFill>
            <a:miter lim="800000"/>
            <a:headEnd/>
            <a:tailEnd/>
          </a:ln>
        </p:spPr>
      </p:sp>
      <p:sp>
        <p:nvSpPr>
          <p:cNvPr id="185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6E986BA-37C3-834D-8782-090818D6F541}" type="datetimeFigureOut">
              <a:rPr lang="it-IT" smtClean="0"/>
              <a:pPr/>
              <a:t>19/04/16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6E986BA-37C3-834D-8782-090818D6F541}" type="datetimeFigureOut">
              <a:rPr lang="it-IT" smtClean="0"/>
              <a:pPr/>
              <a:t>19/04/16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6E986BA-37C3-834D-8782-090818D6F541}" type="datetimeFigureOut">
              <a:rPr lang="it-IT" smtClean="0"/>
              <a:pPr/>
              <a:t>19/04/16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6E986BA-37C3-834D-8782-090818D6F541}" type="datetimeFigureOut">
              <a:rPr lang="it-IT" smtClean="0"/>
              <a:pPr/>
              <a:t>19/04/16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6E986BA-37C3-834D-8782-090818D6F541}" type="datetimeFigureOut">
              <a:rPr lang="it-IT" smtClean="0"/>
              <a:pPr/>
              <a:t>19/04/16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6E986BA-37C3-834D-8782-090818D6F541}" type="datetimeFigureOut">
              <a:rPr lang="it-IT" smtClean="0"/>
              <a:pPr/>
              <a:t>19/04/16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6E986BA-37C3-834D-8782-090818D6F541}" type="datetimeFigureOut">
              <a:rPr lang="it-IT" smtClean="0"/>
              <a:pPr/>
              <a:t>19/04/16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66E986BA-37C3-834D-8782-090818D6F541}" type="datetimeFigureOut">
              <a:rPr lang="it-IT" smtClean="0"/>
              <a:pPr/>
              <a:t>19/04/16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6E986BA-37C3-834D-8782-090818D6F541}" type="datetimeFigureOut">
              <a:rPr lang="it-IT" smtClean="0"/>
              <a:pPr/>
              <a:t>19/04/16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6E986BA-37C3-834D-8782-090818D6F541}" type="datetimeFigureOut">
              <a:rPr lang="it-IT" smtClean="0"/>
              <a:pPr/>
              <a:t>19/04/16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6E986BA-37C3-834D-8782-090818D6F541}" type="datetimeFigureOut">
              <a:rPr lang="it-IT" smtClean="0"/>
              <a:pPr/>
              <a:t>19/04/16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4272C0-7A8D-7349-B57F-EEA2084D999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986BA-37C3-834D-8782-090818D6F541}" type="datetimeFigureOut">
              <a:rPr lang="it-IT" smtClean="0"/>
              <a:pPr/>
              <a:t>19/04/16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272C0-7A8D-7349-B57F-EEA2084D999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8.xml"/><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4" Type="http://schemas.openxmlformats.org/officeDocument/2006/relationships/image" Target="../media/image3.jpeg"/><Relationship Id="rId5" Type="http://schemas.openxmlformats.org/officeDocument/2006/relationships/image" Target="../media/image4.jpeg"/><Relationship Id="rId7"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4.xml"/><Relationship Id="rId9" Type="http://schemas.openxmlformats.org/officeDocument/2006/relationships/image" Target="../media/image8.jpeg"/><Relationship Id="rId3" Type="http://schemas.openxmlformats.org/officeDocument/2006/relationships/image" Target="../media/image2.jpeg"/><Relationship Id="rId6"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5.xml"/><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6.xml"/><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479685" y="914781"/>
            <a:ext cx="8154649" cy="1142048"/>
          </a:xfrm>
        </p:spPr>
        <p:txBody>
          <a:bodyPr/>
          <a:lstStyle/>
          <a:p>
            <a:r>
              <a:rPr lang="it-IT" sz="3600" dirty="0">
                <a:latin typeface="Arial" pitchFamily="-111" charset="0"/>
              </a:rPr>
              <a:t>MICROBIOLOGIA GENERALE</a:t>
            </a:r>
          </a:p>
        </p:txBody>
      </p:sp>
      <p:sp>
        <p:nvSpPr>
          <p:cNvPr id="105475" name="Rectangle 3"/>
          <p:cNvSpPr>
            <a:spLocks noGrp="1" noChangeArrowheads="1"/>
          </p:cNvSpPr>
          <p:nvPr>
            <p:ph type="subTitle" idx="1"/>
          </p:nvPr>
        </p:nvSpPr>
        <p:spPr>
          <a:xfrm>
            <a:off x="1761701" y="2880131"/>
            <a:ext cx="5688410" cy="1097737"/>
          </a:xfrm>
          <a:solidFill>
            <a:srgbClr val="BCE0E3"/>
          </a:solidFill>
        </p:spPr>
        <p:txBody>
          <a:bodyPr anchor="ctr"/>
          <a:lstStyle/>
          <a:p>
            <a:r>
              <a:rPr lang="it-IT" sz="3600" b="1" dirty="0" err="1">
                <a:solidFill>
                  <a:srgbClr val="FF0000"/>
                </a:solidFill>
                <a:latin typeface="Arial" pitchFamily="-111" charset="0"/>
              </a:rPr>
              <a:t>Microbial</a:t>
            </a:r>
            <a:r>
              <a:rPr lang="it-IT" sz="3600" b="1" dirty="0">
                <a:solidFill>
                  <a:srgbClr val="FF0000"/>
                </a:solidFill>
                <a:latin typeface="Arial" pitchFamily="-111" charset="0"/>
              </a:rPr>
              <a:t> </a:t>
            </a:r>
            <a:r>
              <a:rPr lang="it-IT" sz="3600" b="1" dirty="0" err="1">
                <a:solidFill>
                  <a:srgbClr val="FF0000"/>
                </a:solidFill>
                <a:latin typeface="Arial" pitchFamily="-111" charset="0"/>
              </a:rPr>
              <a:t>genetics</a:t>
            </a:r>
            <a:r>
              <a:rPr lang="it-IT" sz="3600" b="1" dirty="0">
                <a:solidFill>
                  <a:srgbClr val="FF0000"/>
                </a:solidFill>
                <a:latin typeface="Arial" pitchFamily="-111" charset="0"/>
              </a:rPr>
              <a:t> </a:t>
            </a:r>
            <a:r>
              <a:rPr lang="it-IT" sz="3600" b="1" dirty="0" err="1">
                <a:solidFill>
                  <a:srgbClr val="FF0000"/>
                </a:solidFill>
                <a:latin typeface="Arial" pitchFamily="-111" charset="0"/>
              </a:rPr>
              <a:t>2</a:t>
            </a:r>
            <a:endParaRPr lang="it-IT" sz="3600" b="1" dirty="0">
              <a:solidFill>
                <a:srgbClr val="FF0000"/>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2" name="Object 2"/>
          <p:cNvGraphicFramePr>
            <a:graphicFrameLocks noChangeAspect="1"/>
          </p:cNvGraphicFramePr>
          <p:nvPr/>
        </p:nvGraphicFramePr>
        <p:xfrm>
          <a:off x="1164950" y="671793"/>
          <a:ext cx="6852646" cy="6120458"/>
        </p:xfrm>
        <a:graphic>
          <a:graphicData uri="http://schemas.openxmlformats.org/presentationml/2006/ole">
            <mc:AlternateContent xmlns:mc="http://schemas.openxmlformats.org/markup-compatibility/2006">
              <mc:Choice xmlns:v="urn:schemas-microsoft-com:vml" Requires="v">
                <p:oleObj spid="_x0000_s25626" name="Image" r:id="rId4" imgW="3401287" imgH="3035557" progId="">
                  <p:embed/>
                </p:oleObj>
              </mc:Choice>
              <mc:Fallback>
                <p:oleObj name="Image" r:id="rId4" imgW="3401287" imgH="303555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4950" y="671793"/>
                        <a:ext cx="6852646" cy="612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9203" name="Text Box 3"/>
          <p:cNvSpPr txBox="1">
            <a:spLocks noChangeArrowheads="1"/>
          </p:cNvSpPr>
          <p:nvPr/>
        </p:nvSpPr>
        <p:spPr bwMode="auto">
          <a:xfrm>
            <a:off x="1620366" y="160087"/>
            <a:ext cx="5964507" cy="467792"/>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a:solidFill>
                  <a:srgbClr val="000099"/>
                </a:solidFill>
                <a:latin typeface="Arial" pitchFamily="-111" charset="0"/>
              </a:rPr>
              <a:t>Formation</a:t>
            </a:r>
            <a:r>
              <a:rPr lang="it-IT" sz="2500" dirty="0">
                <a:solidFill>
                  <a:srgbClr val="000099"/>
                </a:solidFill>
                <a:latin typeface="Arial" pitchFamily="-111" charset="0"/>
              </a:rPr>
              <a:t> </a:t>
            </a:r>
            <a:r>
              <a:rPr lang="it-IT" sz="2500" dirty="0" err="1">
                <a:solidFill>
                  <a:srgbClr val="000099"/>
                </a:solidFill>
                <a:latin typeface="Arial" pitchFamily="-111" charset="0"/>
              </a:rPr>
              <a:t>of</a:t>
            </a:r>
            <a:r>
              <a:rPr lang="it-IT" sz="2500" dirty="0">
                <a:solidFill>
                  <a:srgbClr val="000099"/>
                </a:solidFill>
                <a:latin typeface="Arial" pitchFamily="-111" charset="0"/>
              </a:rPr>
              <a:t> a</a:t>
            </a:r>
            <a:r>
              <a:rPr lang="it-IT" sz="2500" dirty="0">
                <a:solidFill>
                  <a:srgbClr val="000099"/>
                </a:solidFill>
                <a:latin typeface="Symbol" pitchFamily="-111" charset="2"/>
              </a:rPr>
              <a:t> </a:t>
            </a:r>
            <a:r>
              <a:rPr lang="it-IT" sz="2500" dirty="0" err="1">
                <a:solidFill>
                  <a:srgbClr val="000099"/>
                </a:solidFill>
                <a:latin typeface="Symbol" pitchFamily="-111" charset="2"/>
              </a:rPr>
              <a:t>l</a:t>
            </a:r>
            <a:r>
              <a:rPr lang="it-IT" sz="2500" dirty="0" err="1">
                <a:solidFill>
                  <a:srgbClr val="000099"/>
                </a:solidFill>
                <a:latin typeface="Arial" pitchFamily="-111" charset="0"/>
              </a:rPr>
              <a:t>dgal</a:t>
            </a:r>
            <a:r>
              <a:rPr lang="it-IT" sz="2500" dirty="0">
                <a:solidFill>
                  <a:srgbClr val="000099"/>
                </a:solidFill>
                <a:latin typeface="Arial" pitchFamily="-111" charset="0"/>
              </a:rPr>
              <a:t> </a:t>
            </a:r>
            <a:r>
              <a:rPr lang="it-IT" sz="2500" dirty="0" err="1">
                <a:solidFill>
                  <a:srgbClr val="000099"/>
                </a:solidFill>
                <a:latin typeface="Arial" pitchFamily="-111" charset="0"/>
              </a:rPr>
              <a:t>transducing</a:t>
            </a:r>
            <a:r>
              <a:rPr lang="it-IT" sz="2500" dirty="0">
                <a:solidFill>
                  <a:srgbClr val="000099"/>
                </a:solidFill>
                <a:latin typeface="Arial" pitchFamily="-111" charset="0"/>
              </a:rPr>
              <a:t> </a:t>
            </a:r>
            <a:r>
              <a:rPr lang="it-IT" sz="2500" dirty="0" err="1">
                <a:solidFill>
                  <a:srgbClr val="000099"/>
                </a:solidFill>
                <a:latin typeface="Arial" pitchFamily="-111" charset="0"/>
              </a:rPr>
              <a:t>particle</a:t>
            </a:r>
            <a:endParaRPr lang="it-IT" sz="2500" dirty="0">
              <a:solidFill>
                <a:srgbClr val="000099"/>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3"/>
          <a:srcRect/>
          <a:stretch>
            <a:fillRect/>
          </a:stretch>
        </p:blipFill>
        <p:spPr bwMode="auto">
          <a:xfrm>
            <a:off x="1428" y="837597"/>
            <a:ext cx="9139717" cy="518137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410766" y="1543720"/>
            <a:ext cx="8322468" cy="3761631"/>
          </a:xfrm>
          <a:prstGeom prst="rect">
            <a:avLst/>
          </a:prstGeom>
          <a:noFill/>
          <a:ln w="12700">
            <a:noFill/>
            <a:miter lim="800000"/>
            <a:headEnd/>
            <a:tailEnd/>
          </a:ln>
        </p:spPr>
      </p:pic>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5119" y="259743"/>
            <a:ext cx="8548987" cy="2123658"/>
          </a:xfrm>
          <a:prstGeom prst="rect">
            <a:avLst/>
          </a:prstGeom>
          <a:noFill/>
        </p:spPr>
        <p:txBody>
          <a:bodyPr wrap="square" rtlCol="0">
            <a:spAutoFit/>
          </a:bodyPr>
          <a:lstStyle/>
          <a:p>
            <a:pPr algn="ctr"/>
            <a:r>
              <a:rPr lang="it-IT" sz="2400" dirty="0" err="1">
                <a:solidFill>
                  <a:srgbClr val="000090"/>
                </a:solidFill>
                <a:latin typeface="Arial"/>
                <a:cs typeface="Arial"/>
              </a:rPr>
              <a:t>Lysogenic</a:t>
            </a:r>
            <a:r>
              <a:rPr lang="it-IT" sz="2400" dirty="0">
                <a:solidFill>
                  <a:srgbClr val="000090"/>
                </a:solidFill>
                <a:latin typeface="Arial"/>
                <a:cs typeface="Arial"/>
              </a:rPr>
              <a:t> </a:t>
            </a:r>
            <a:r>
              <a:rPr lang="it-IT" sz="2400" dirty="0" err="1" smtClean="0">
                <a:solidFill>
                  <a:srgbClr val="000090"/>
                </a:solidFill>
                <a:latin typeface="Arial"/>
                <a:cs typeface="Arial"/>
              </a:rPr>
              <a:t>conversion</a:t>
            </a:r>
            <a:r>
              <a:rPr lang="it-IT" sz="2400" dirty="0" smtClean="0">
                <a:solidFill>
                  <a:srgbClr val="000090"/>
                </a:solidFill>
                <a:latin typeface="Arial"/>
                <a:cs typeface="Arial"/>
              </a:rPr>
              <a:t> </a:t>
            </a:r>
          </a:p>
          <a:p>
            <a:endParaRPr lang="it-IT" dirty="0">
              <a:solidFill>
                <a:srgbClr val="000090"/>
              </a:solidFill>
            </a:endParaRPr>
          </a:p>
          <a:p>
            <a:pPr algn="just"/>
            <a:r>
              <a:rPr lang="it-IT" dirty="0">
                <a:latin typeface="Arial"/>
                <a:cs typeface="Arial"/>
              </a:rPr>
              <a:t>A</a:t>
            </a:r>
            <a:r>
              <a:rPr lang="it-IT" dirty="0" smtClean="0">
                <a:latin typeface="Arial"/>
                <a:cs typeface="Arial"/>
              </a:rPr>
              <a:t> temperate </a:t>
            </a:r>
            <a:r>
              <a:rPr lang="it-IT" dirty="0" err="1" smtClean="0">
                <a:latin typeface="Arial"/>
                <a:cs typeface="Arial"/>
              </a:rPr>
              <a:t>phage</a:t>
            </a:r>
            <a:r>
              <a:rPr lang="it-IT" dirty="0" smtClean="0">
                <a:latin typeface="Arial"/>
                <a:cs typeface="Arial"/>
              </a:rPr>
              <a:t> </a:t>
            </a:r>
            <a:r>
              <a:rPr lang="it-IT" dirty="0" err="1" smtClean="0">
                <a:latin typeface="Arial"/>
                <a:cs typeface="Arial"/>
              </a:rPr>
              <a:t>induces</a:t>
            </a:r>
            <a:r>
              <a:rPr lang="it-IT" dirty="0" smtClean="0">
                <a:latin typeface="Arial"/>
                <a:cs typeface="Arial"/>
              </a:rPr>
              <a:t>  a </a:t>
            </a:r>
            <a:r>
              <a:rPr lang="it-IT" dirty="0" err="1" smtClean="0">
                <a:latin typeface="Arial"/>
                <a:cs typeface="Arial"/>
              </a:rPr>
              <a:t>change</a:t>
            </a:r>
            <a:r>
              <a:rPr lang="it-IT" dirty="0" smtClean="0">
                <a:latin typeface="Arial"/>
                <a:cs typeface="Arial"/>
              </a:rPr>
              <a:t> in the </a:t>
            </a:r>
            <a:r>
              <a:rPr lang="it-IT" dirty="0" err="1" smtClean="0">
                <a:latin typeface="Arial"/>
                <a:cs typeface="Arial"/>
              </a:rPr>
              <a:t>phenotype</a:t>
            </a:r>
            <a:r>
              <a:rPr lang="it-IT" dirty="0" smtClean="0">
                <a:latin typeface="Arial"/>
                <a:cs typeface="Arial"/>
              </a:rPr>
              <a:t> of the </a:t>
            </a:r>
            <a:r>
              <a:rPr lang="it-IT" dirty="0" err="1" smtClean="0">
                <a:latin typeface="Arial"/>
                <a:cs typeface="Arial"/>
              </a:rPr>
              <a:t>infected</a:t>
            </a:r>
            <a:r>
              <a:rPr lang="it-IT" dirty="0" smtClean="0">
                <a:latin typeface="Arial"/>
                <a:cs typeface="Arial"/>
              </a:rPr>
              <a:t> </a:t>
            </a:r>
            <a:r>
              <a:rPr lang="it-IT" dirty="0" err="1" smtClean="0">
                <a:latin typeface="Arial"/>
                <a:cs typeface="Arial"/>
              </a:rPr>
              <a:t>bacteria</a:t>
            </a:r>
            <a:r>
              <a:rPr lang="it-IT" dirty="0" smtClean="0">
                <a:latin typeface="Arial"/>
                <a:cs typeface="Arial"/>
              </a:rPr>
              <a:t>. </a:t>
            </a:r>
            <a:r>
              <a:rPr lang="it-IT" dirty="0" err="1">
                <a:latin typeface="Arial"/>
                <a:cs typeface="Arial"/>
              </a:rPr>
              <a:t>Changes</a:t>
            </a:r>
            <a:r>
              <a:rPr lang="it-IT" dirty="0">
                <a:latin typeface="Arial"/>
                <a:cs typeface="Arial"/>
              </a:rPr>
              <a:t> can </a:t>
            </a:r>
            <a:r>
              <a:rPr lang="it-IT" dirty="0" err="1">
                <a:latin typeface="Arial"/>
                <a:cs typeface="Arial"/>
              </a:rPr>
              <a:t>often</a:t>
            </a:r>
            <a:r>
              <a:rPr lang="it-IT" dirty="0">
                <a:latin typeface="Arial"/>
                <a:cs typeface="Arial"/>
              </a:rPr>
              <a:t> involve the </a:t>
            </a:r>
            <a:r>
              <a:rPr lang="it-IT" dirty="0" err="1">
                <a:latin typeface="Arial"/>
                <a:cs typeface="Arial"/>
              </a:rPr>
              <a:t>external</a:t>
            </a:r>
            <a:r>
              <a:rPr lang="it-IT" dirty="0">
                <a:latin typeface="Arial"/>
                <a:cs typeface="Arial"/>
              </a:rPr>
              <a:t> membrane of the </a:t>
            </a:r>
            <a:r>
              <a:rPr lang="it-IT" dirty="0" err="1">
                <a:latin typeface="Arial"/>
                <a:cs typeface="Arial"/>
              </a:rPr>
              <a:t>cell</a:t>
            </a:r>
            <a:r>
              <a:rPr lang="it-IT" dirty="0">
                <a:latin typeface="Arial"/>
                <a:cs typeface="Arial"/>
              </a:rPr>
              <a:t> by </a:t>
            </a:r>
            <a:r>
              <a:rPr lang="it-IT" dirty="0" err="1">
                <a:latin typeface="Arial"/>
                <a:cs typeface="Arial"/>
              </a:rPr>
              <a:t>making</a:t>
            </a:r>
            <a:r>
              <a:rPr lang="it-IT" dirty="0">
                <a:latin typeface="Arial"/>
                <a:cs typeface="Arial"/>
              </a:rPr>
              <a:t> </a:t>
            </a:r>
            <a:r>
              <a:rPr lang="it-IT" dirty="0" err="1">
                <a:latin typeface="Arial"/>
                <a:cs typeface="Arial"/>
              </a:rPr>
              <a:t>it</a:t>
            </a:r>
            <a:r>
              <a:rPr lang="it-IT" dirty="0">
                <a:latin typeface="Arial"/>
                <a:cs typeface="Arial"/>
              </a:rPr>
              <a:t> </a:t>
            </a:r>
            <a:r>
              <a:rPr lang="it-IT" dirty="0" err="1">
                <a:latin typeface="Arial"/>
                <a:cs typeface="Arial"/>
              </a:rPr>
              <a:t>impervious</a:t>
            </a:r>
            <a:r>
              <a:rPr lang="it-IT" dirty="0">
                <a:latin typeface="Arial"/>
                <a:cs typeface="Arial"/>
              </a:rPr>
              <a:t> to </a:t>
            </a:r>
            <a:r>
              <a:rPr lang="it-IT" dirty="0" err="1">
                <a:latin typeface="Arial"/>
                <a:cs typeface="Arial"/>
              </a:rPr>
              <a:t>other</a:t>
            </a:r>
            <a:r>
              <a:rPr lang="it-IT" dirty="0">
                <a:latin typeface="Arial"/>
                <a:cs typeface="Arial"/>
              </a:rPr>
              <a:t> </a:t>
            </a:r>
            <a:r>
              <a:rPr lang="it-IT" dirty="0" err="1">
                <a:latin typeface="Arial"/>
                <a:cs typeface="Arial"/>
              </a:rPr>
              <a:t>phages</a:t>
            </a:r>
            <a:r>
              <a:rPr lang="it-IT" dirty="0">
                <a:latin typeface="Arial"/>
                <a:cs typeface="Arial"/>
              </a:rPr>
              <a:t> or </a:t>
            </a:r>
            <a:r>
              <a:rPr lang="it-IT" dirty="0" err="1">
                <a:latin typeface="Arial"/>
                <a:cs typeface="Arial"/>
              </a:rPr>
              <a:t>even</a:t>
            </a:r>
            <a:r>
              <a:rPr lang="it-IT" dirty="0">
                <a:latin typeface="Arial"/>
                <a:cs typeface="Arial"/>
              </a:rPr>
              <a:t> by </a:t>
            </a:r>
            <a:r>
              <a:rPr lang="it-IT" dirty="0" err="1">
                <a:latin typeface="Arial"/>
                <a:cs typeface="Arial"/>
              </a:rPr>
              <a:t>increasing</a:t>
            </a:r>
            <a:r>
              <a:rPr lang="it-IT" dirty="0">
                <a:latin typeface="Arial"/>
                <a:cs typeface="Arial"/>
              </a:rPr>
              <a:t> the </a:t>
            </a:r>
            <a:r>
              <a:rPr lang="it-IT" dirty="0" err="1">
                <a:latin typeface="Arial"/>
                <a:cs typeface="Arial"/>
              </a:rPr>
              <a:t>pathogenic</a:t>
            </a:r>
            <a:r>
              <a:rPr lang="it-IT" dirty="0">
                <a:latin typeface="Arial"/>
                <a:cs typeface="Arial"/>
              </a:rPr>
              <a:t> </a:t>
            </a:r>
            <a:r>
              <a:rPr lang="it-IT" dirty="0" err="1">
                <a:latin typeface="Arial"/>
                <a:cs typeface="Arial"/>
              </a:rPr>
              <a:t>capability</a:t>
            </a:r>
            <a:r>
              <a:rPr lang="it-IT" dirty="0">
                <a:latin typeface="Arial"/>
                <a:cs typeface="Arial"/>
              </a:rPr>
              <a:t> of the </a:t>
            </a:r>
            <a:r>
              <a:rPr lang="it-IT" dirty="0" err="1">
                <a:latin typeface="Arial"/>
                <a:cs typeface="Arial"/>
              </a:rPr>
              <a:t>bacteria</a:t>
            </a:r>
            <a:r>
              <a:rPr lang="it-IT" dirty="0">
                <a:latin typeface="Arial"/>
                <a:cs typeface="Arial"/>
              </a:rPr>
              <a:t> for a </a:t>
            </a:r>
            <a:r>
              <a:rPr lang="it-IT" dirty="0" err="1">
                <a:latin typeface="Arial"/>
                <a:cs typeface="Arial"/>
              </a:rPr>
              <a:t>host</a:t>
            </a:r>
            <a:r>
              <a:rPr lang="it-IT" dirty="0">
                <a:latin typeface="Arial"/>
                <a:cs typeface="Arial"/>
              </a:rPr>
              <a:t>. In </a:t>
            </a:r>
            <a:r>
              <a:rPr lang="it-IT" dirty="0" err="1">
                <a:latin typeface="Arial"/>
                <a:cs typeface="Arial"/>
              </a:rPr>
              <a:t>this</a:t>
            </a:r>
            <a:r>
              <a:rPr lang="it-IT" dirty="0">
                <a:latin typeface="Arial"/>
                <a:cs typeface="Arial"/>
              </a:rPr>
              <a:t> way, temperate </a:t>
            </a:r>
            <a:r>
              <a:rPr lang="it-IT" dirty="0" err="1">
                <a:latin typeface="Arial"/>
                <a:cs typeface="Arial"/>
              </a:rPr>
              <a:t>bacteriophages</a:t>
            </a:r>
            <a:r>
              <a:rPr lang="it-IT" dirty="0">
                <a:latin typeface="Arial"/>
                <a:cs typeface="Arial"/>
              </a:rPr>
              <a:t> </a:t>
            </a:r>
            <a:r>
              <a:rPr lang="it-IT" dirty="0" err="1">
                <a:latin typeface="Arial"/>
                <a:cs typeface="Arial"/>
              </a:rPr>
              <a:t>also</a:t>
            </a:r>
            <a:r>
              <a:rPr lang="it-IT" dirty="0">
                <a:latin typeface="Arial"/>
                <a:cs typeface="Arial"/>
              </a:rPr>
              <a:t> play a </a:t>
            </a:r>
            <a:r>
              <a:rPr lang="it-IT" dirty="0" err="1">
                <a:latin typeface="Arial"/>
                <a:cs typeface="Arial"/>
              </a:rPr>
              <a:t>role</a:t>
            </a:r>
            <a:r>
              <a:rPr lang="it-IT" dirty="0">
                <a:latin typeface="Arial"/>
                <a:cs typeface="Arial"/>
              </a:rPr>
              <a:t> in the spread </a:t>
            </a:r>
            <a:r>
              <a:rPr lang="it-IT" dirty="0" smtClean="0">
                <a:latin typeface="Arial"/>
                <a:cs typeface="Arial"/>
              </a:rPr>
              <a:t>of </a:t>
            </a:r>
            <a:r>
              <a:rPr lang="it-IT" dirty="0" err="1" smtClean="0">
                <a:latin typeface="Arial"/>
                <a:cs typeface="Arial"/>
              </a:rPr>
              <a:t>virulence</a:t>
            </a:r>
            <a:r>
              <a:rPr lang="it-IT" dirty="0" smtClean="0">
                <a:latin typeface="Arial"/>
                <a:cs typeface="Arial"/>
              </a:rPr>
              <a:t> </a:t>
            </a:r>
            <a:r>
              <a:rPr lang="it-IT" dirty="0" err="1" smtClean="0">
                <a:latin typeface="Arial"/>
                <a:cs typeface="Arial"/>
              </a:rPr>
              <a:t>factors</a:t>
            </a:r>
            <a:r>
              <a:rPr lang="it-IT" dirty="0" smtClean="0">
                <a:latin typeface="Arial"/>
                <a:cs typeface="Arial"/>
              </a:rPr>
              <a:t>, </a:t>
            </a:r>
            <a:r>
              <a:rPr lang="it-IT" dirty="0" err="1">
                <a:latin typeface="Arial"/>
                <a:cs typeface="Arial"/>
              </a:rPr>
              <a:t>such</a:t>
            </a:r>
            <a:r>
              <a:rPr lang="it-IT" dirty="0">
                <a:latin typeface="Arial"/>
                <a:cs typeface="Arial"/>
              </a:rPr>
              <a:t> </a:t>
            </a:r>
            <a:r>
              <a:rPr lang="it-IT" dirty="0" err="1">
                <a:latin typeface="Arial"/>
                <a:cs typeface="Arial"/>
              </a:rPr>
              <a:t>as</a:t>
            </a:r>
            <a:r>
              <a:rPr lang="it-IT" dirty="0">
                <a:latin typeface="Arial"/>
                <a:cs typeface="Arial"/>
              </a:rPr>
              <a:t> </a:t>
            </a:r>
            <a:r>
              <a:rPr lang="it-IT" dirty="0" err="1">
                <a:latin typeface="Arial"/>
                <a:cs typeface="Arial"/>
              </a:rPr>
              <a:t>exotoxins</a:t>
            </a:r>
            <a:r>
              <a:rPr lang="it-IT" dirty="0">
                <a:latin typeface="Arial"/>
                <a:cs typeface="Arial"/>
              </a:rPr>
              <a:t> and </a:t>
            </a:r>
            <a:r>
              <a:rPr lang="it-IT" dirty="0" err="1">
                <a:latin typeface="Arial"/>
                <a:cs typeface="Arial"/>
              </a:rPr>
              <a:t>exoenzymes</a:t>
            </a:r>
            <a:r>
              <a:rPr lang="it-IT" dirty="0">
                <a:latin typeface="Arial"/>
                <a:cs typeface="Arial"/>
              </a:rPr>
              <a:t>, </a:t>
            </a:r>
            <a:r>
              <a:rPr lang="it-IT" dirty="0" err="1">
                <a:latin typeface="Arial"/>
                <a:cs typeface="Arial"/>
              </a:rPr>
              <a:t>amongst</a:t>
            </a:r>
            <a:r>
              <a:rPr lang="it-IT" dirty="0">
                <a:latin typeface="Arial"/>
                <a:cs typeface="Arial"/>
              </a:rPr>
              <a:t> </a:t>
            </a:r>
            <a:r>
              <a:rPr lang="it-IT" dirty="0" err="1" smtClean="0">
                <a:latin typeface="Arial"/>
                <a:cs typeface="Arial"/>
              </a:rPr>
              <a:t>bacteria</a:t>
            </a:r>
            <a:r>
              <a:rPr lang="it-IT" dirty="0" smtClean="0">
                <a:latin typeface="Arial"/>
                <a:cs typeface="Arial"/>
              </a:rPr>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13" y="2539561"/>
            <a:ext cx="71120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64750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522799" y="795931"/>
            <a:ext cx="7993186" cy="5813226"/>
          </a:xfrm>
          <a:prstGeom prst="rect">
            <a:avLst/>
          </a:prstGeom>
          <a:noFill/>
          <a:ln w="12700">
            <a:noFill/>
            <a:miter lim="800000"/>
            <a:headEnd/>
            <a:tailEnd/>
          </a:ln>
        </p:spPr>
      </p:pic>
      <p:sp>
        <p:nvSpPr>
          <p:cNvPr id="3" name="Rectangle 1027"/>
          <p:cNvSpPr>
            <a:spLocks noChangeArrowheads="1"/>
          </p:cNvSpPr>
          <p:nvPr/>
        </p:nvSpPr>
        <p:spPr bwMode="auto">
          <a:xfrm>
            <a:off x="817499" y="205826"/>
            <a:ext cx="7404228" cy="480260"/>
          </a:xfrm>
          <a:prstGeom prst="rect">
            <a:avLst/>
          </a:prstGeom>
          <a:noFill/>
          <a:ln w="9525">
            <a:noFill/>
            <a:miter lim="800000"/>
            <a:headEnd/>
            <a:tailEnd/>
          </a:ln>
          <a:effectLst/>
        </p:spPr>
        <p:txBody>
          <a:bodyPr lIns="91427" tIns="45713" rIns="91427" bIns="45713">
            <a:prstTxWarp prst="textNoShape">
              <a:avLst/>
            </a:prstTxWarp>
          </a:bodyPr>
          <a:lstStyle/>
          <a:p>
            <a:pPr marL="308507" indent="-308507">
              <a:spcBef>
                <a:spcPct val="20000"/>
              </a:spcBef>
            </a:pPr>
            <a:r>
              <a:rPr lang="en-US" sz="2500" dirty="0">
                <a:solidFill>
                  <a:srgbClr val="000090"/>
                </a:solidFill>
                <a:latin typeface="Arial" pitchFamily="-111" charset="0"/>
              </a:rPr>
              <a:t>Overview of the horizontal gene transfer processes </a:t>
            </a:r>
            <a:endParaRPr lang="en-US" sz="2500" b="1" dirty="0">
              <a:solidFill>
                <a:srgbClr val="000090"/>
              </a:solidFill>
              <a:latin typeface="Arial" pitchFamily="-111" charset="0"/>
            </a:endParaRP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1026" descr="HorizontalTransfer"/>
          <p:cNvPicPr>
            <a:picLocks noChangeAspect="1" noChangeArrowheads="1"/>
          </p:cNvPicPr>
          <p:nvPr/>
        </p:nvPicPr>
        <p:blipFill>
          <a:blip r:embed="rId3"/>
          <a:srcRect/>
          <a:stretch>
            <a:fillRect/>
          </a:stretch>
        </p:blipFill>
        <p:spPr bwMode="auto">
          <a:xfrm>
            <a:off x="1233476" y="809010"/>
            <a:ext cx="6715593" cy="5914632"/>
          </a:xfrm>
          <a:prstGeom prst="rect">
            <a:avLst/>
          </a:prstGeom>
          <a:noFill/>
        </p:spPr>
      </p:pic>
      <p:sp>
        <p:nvSpPr>
          <p:cNvPr id="229379" name="Rectangle 1027"/>
          <p:cNvSpPr>
            <a:spLocks noChangeArrowheads="1"/>
          </p:cNvSpPr>
          <p:nvPr/>
        </p:nvSpPr>
        <p:spPr bwMode="auto">
          <a:xfrm>
            <a:off x="817499" y="205826"/>
            <a:ext cx="7404228" cy="480260"/>
          </a:xfrm>
          <a:prstGeom prst="rect">
            <a:avLst/>
          </a:prstGeom>
          <a:noFill/>
          <a:ln w="9525">
            <a:noFill/>
            <a:miter lim="800000"/>
            <a:headEnd/>
            <a:tailEnd/>
          </a:ln>
          <a:effectLst/>
        </p:spPr>
        <p:txBody>
          <a:bodyPr lIns="91427" tIns="45713" rIns="91427" bIns="45713">
            <a:prstTxWarp prst="textNoShape">
              <a:avLst/>
            </a:prstTxWarp>
          </a:bodyPr>
          <a:lstStyle/>
          <a:p>
            <a:pPr marL="308507" indent="-308507">
              <a:spcBef>
                <a:spcPct val="20000"/>
              </a:spcBef>
            </a:pPr>
            <a:r>
              <a:rPr lang="en-US" sz="2500" dirty="0">
                <a:solidFill>
                  <a:srgbClr val="000090"/>
                </a:solidFill>
                <a:latin typeface="Arial" pitchFamily="-111" charset="0"/>
              </a:rPr>
              <a:t>Overview of the horizontal gene transfer processes </a:t>
            </a:r>
            <a:endParaRPr lang="en-US" sz="2500" b="1" dirty="0">
              <a:solidFill>
                <a:srgbClr val="000090"/>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1026" descr="ResistanceMechanisms"/>
          <p:cNvPicPr>
            <a:picLocks noChangeAspect="1" noChangeArrowheads="1"/>
          </p:cNvPicPr>
          <p:nvPr/>
        </p:nvPicPr>
        <p:blipFill>
          <a:blip r:embed="rId3"/>
          <a:srcRect/>
          <a:stretch>
            <a:fillRect/>
          </a:stretch>
        </p:blipFill>
        <p:spPr bwMode="auto">
          <a:xfrm>
            <a:off x="1576108" y="754694"/>
            <a:ext cx="6030329" cy="6037556"/>
          </a:xfrm>
          <a:prstGeom prst="rect">
            <a:avLst/>
          </a:prstGeom>
          <a:noFill/>
        </p:spPr>
      </p:pic>
      <p:sp>
        <p:nvSpPr>
          <p:cNvPr id="231427" name="Rectangle 1027"/>
          <p:cNvSpPr>
            <a:spLocks noChangeArrowheads="1"/>
          </p:cNvSpPr>
          <p:nvPr/>
        </p:nvSpPr>
        <p:spPr bwMode="auto">
          <a:xfrm>
            <a:off x="137053" y="68609"/>
            <a:ext cx="8801368" cy="480260"/>
          </a:xfrm>
          <a:prstGeom prst="rect">
            <a:avLst/>
          </a:prstGeom>
          <a:noFill/>
          <a:ln w="9525">
            <a:noFill/>
            <a:miter lim="800000"/>
            <a:headEnd/>
            <a:tailEnd/>
          </a:ln>
          <a:effectLst/>
        </p:spPr>
        <p:txBody>
          <a:bodyPr lIns="91427" tIns="45713" rIns="91427" bIns="45713">
            <a:prstTxWarp prst="textNoShape">
              <a:avLst/>
            </a:prstTxWarp>
          </a:bodyPr>
          <a:lstStyle/>
          <a:p>
            <a:pPr marL="308507" indent="-308507">
              <a:spcBef>
                <a:spcPct val="20000"/>
              </a:spcBef>
            </a:pPr>
            <a:r>
              <a:rPr lang="en-US" sz="2500" dirty="0">
                <a:latin typeface="Arial" pitchFamily="-111" charset="0"/>
              </a:rPr>
              <a:t>Horizontal gene transfer and antibiotic resistance</a:t>
            </a:r>
            <a:endParaRPr lang="en-US" sz="2500" b="1" dirty="0">
              <a:solidFill>
                <a:srgbClr val="000099"/>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969480" y="1097738"/>
            <a:ext cx="3288406" cy="529347"/>
          </a:xfrm>
          <a:prstGeom prst="rect">
            <a:avLst/>
          </a:prstGeom>
          <a:solidFill>
            <a:srgbClr val="D9F3D0"/>
          </a:solidFill>
          <a:ln w="9525">
            <a:solidFill>
              <a:schemeClr val="tx1"/>
            </a:solidFill>
            <a:miter lim="800000"/>
            <a:headEnd/>
            <a:tailEnd/>
          </a:ln>
          <a:effectLst/>
        </p:spPr>
        <p:txBody>
          <a:bodyPr wrap="none" lIns="82269" tIns="41134" rIns="82269" bIns="41134">
            <a:prstTxWarp prst="textNoShape">
              <a:avLst/>
            </a:prstTxWarp>
            <a:spAutoFit/>
          </a:bodyPr>
          <a:lstStyle/>
          <a:p>
            <a:r>
              <a:rPr lang="it-IT" sz="2900" dirty="0" err="1">
                <a:latin typeface="Arial" pitchFamily="-111" charset="0"/>
              </a:rPr>
              <a:t>Suggested</a:t>
            </a:r>
            <a:r>
              <a:rPr lang="it-IT" sz="2900" dirty="0">
                <a:latin typeface="Arial" pitchFamily="-111" charset="0"/>
              </a:rPr>
              <a:t> </a:t>
            </a:r>
            <a:r>
              <a:rPr lang="it-IT" sz="2900" dirty="0" err="1">
                <a:latin typeface="Arial" pitchFamily="-111" charset="0"/>
              </a:rPr>
              <a:t>reading</a:t>
            </a:r>
            <a:endParaRPr lang="it-IT" sz="2900" dirty="0">
              <a:latin typeface="Arial" pitchFamily="-111" charset="0"/>
            </a:endParaRPr>
          </a:p>
        </p:txBody>
      </p:sp>
      <p:sp>
        <p:nvSpPr>
          <p:cNvPr id="187395" name="Text Box 3"/>
          <p:cNvSpPr txBox="1">
            <a:spLocks noChangeArrowheads="1"/>
          </p:cNvSpPr>
          <p:nvPr/>
        </p:nvSpPr>
        <p:spPr bwMode="auto">
          <a:xfrm>
            <a:off x="1282016" y="2647148"/>
            <a:ext cx="6747851" cy="1621954"/>
          </a:xfrm>
          <a:prstGeom prst="rect">
            <a:avLst/>
          </a:prstGeom>
          <a:noFill/>
          <a:ln w="28575">
            <a:solidFill>
              <a:schemeClr val="tx1"/>
            </a:solidFill>
            <a:miter lim="800000"/>
            <a:headEnd/>
            <a:tailEnd/>
          </a:ln>
          <a:effectLst/>
        </p:spPr>
        <p:txBody>
          <a:bodyPr wrap="none" lIns="82269" tIns="41134" rIns="82269" bIns="41134">
            <a:prstTxWarp prst="textNoShape">
              <a:avLst/>
            </a:prstTxWarp>
            <a:spAutoFit/>
          </a:bodyPr>
          <a:lstStyle/>
          <a:p>
            <a:pPr algn="ctr"/>
            <a:r>
              <a:rPr lang="it-IT" sz="3200" i="1" dirty="0">
                <a:solidFill>
                  <a:srgbClr val="000099"/>
                </a:solidFill>
                <a:latin typeface="Arial" pitchFamily="-111" charset="0"/>
              </a:rPr>
              <a:t>Robert V. Miller </a:t>
            </a:r>
          </a:p>
          <a:p>
            <a:pPr algn="ctr"/>
            <a:r>
              <a:rPr lang="it-IT" sz="3200" i="1" dirty="0">
                <a:solidFill>
                  <a:srgbClr val="000099"/>
                </a:solidFill>
                <a:latin typeface="Arial" pitchFamily="-111" charset="0"/>
              </a:rPr>
              <a:t>Scambio di geni tra batteri in natura</a:t>
            </a:r>
          </a:p>
          <a:p>
            <a:pPr algn="ctr"/>
            <a:r>
              <a:rPr lang="it-IT" sz="3200" i="1" dirty="0">
                <a:solidFill>
                  <a:srgbClr val="000099"/>
                </a:solidFill>
                <a:latin typeface="Arial" pitchFamily="-111" charset="0"/>
              </a:rPr>
              <a:t>Le Scienze 355, 68-73,1998</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1781688" y="2641431"/>
            <a:ext cx="5687696" cy="1577997"/>
          </a:xfrm>
          <a:prstGeom prst="rect">
            <a:avLst/>
          </a:prstGeom>
          <a:solidFill>
            <a:srgbClr val="BBE0E3"/>
          </a:solidFill>
          <a:ln w="9525">
            <a:noFill/>
            <a:miter lim="800000"/>
            <a:headEnd/>
            <a:tailEnd/>
          </a:ln>
          <a:effectLst/>
        </p:spPr>
        <p:txBody>
          <a:bodyPr lIns="91427" tIns="45713" rIns="91427" bIns="45713">
            <a:prstTxWarp prst="textNoShape">
              <a:avLst/>
            </a:prstTxWarp>
          </a:bodyPr>
          <a:lstStyle/>
          <a:p>
            <a:pPr marL="308507" indent="-308507" algn="ctr">
              <a:spcBef>
                <a:spcPct val="20000"/>
              </a:spcBef>
            </a:pPr>
            <a:r>
              <a:rPr lang="it-IT" sz="4000" b="1" dirty="0" err="1">
                <a:solidFill>
                  <a:schemeClr val="bg2"/>
                </a:solidFill>
                <a:latin typeface="Arial" pitchFamily="-111" charset="0"/>
              </a:rPr>
              <a:t>Microbial</a:t>
            </a:r>
            <a:r>
              <a:rPr lang="it-IT" sz="4000" b="1" dirty="0">
                <a:solidFill>
                  <a:schemeClr val="bg2"/>
                </a:solidFill>
                <a:latin typeface="Arial" pitchFamily="-111" charset="0"/>
              </a:rPr>
              <a:t> </a:t>
            </a:r>
            <a:r>
              <a:rPr lang="it-IT" sz="4000" b="1" dirty="0" err="1">
                <a:solidFill>
                  <a:schemeClr val="bg2"/>
                </a:solidFill>
                <a:latin typeface="Arial" pitchFamily="-111" charset="0"/>
              </a:rPr>
              <a:t>genetics</a:t>
            </a:r>
            <a:r>
              <a:rPr lang="it-IT" sz="4000" b="1" dirty="0">
                <a:solidFill>
                  <a:schemeClr val="bg2"/>
                </a:solidFill>
                <a:latin typeface="Arial" pitchFamily="-111" charset="0"/>
              </a:rPr>
              <a:t>:</a:t>
            </a:r>
          </a:p>
          <a:p>
            <a:pPr marL="308507" indent="-308507" algn="ctr">
              <a:spcBef>
                <a:spcPct val="20000"/>
              </a:spcBef>
            </a:pPr>
            <a:r>
              <a:rPr lang="it-IT" sz="4000" b="1" dirty="0" err="1">
                <a:solidFill>
                  <a:srgbClr val="FF0000"/>
                </a:solidFill>
                <a:latin typeface="Arial" pitchFamily="-111" charset="0"/>
              </a:rPr>
              <a:t>transposons</a:t>
            </a:r>
            <a:endParaRPr lang="it-IT" sz="4000" b="1" dirty="0">
              <a:solidFill>
                <a:srgbClr val="FF0000"/>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58678" y="206013"/>
            <a:ext cx="3229820" cy="461665"/>
          </a:xfrm>
          <a:prstGeom prst="rect">
            <a:avLst/>
          </a:prstGeom>
          <a:noFill/>
        </p:spPr>
        <p:txBody>
          <a:bodyPr wrap="none" rtlCol="0">
            <a:spAutoFit/>
          </a:bodyPr>
          <a:lstStyle/>
          <a:p>
            <a:r>
              <a:rPr lang="it-IT" sz="2400" dirty="0" err="1" smtClean="0">
                <a:solidFill>
                  <a:srgbClr val="000090"/>
                </a:solidFill>
                <a:latin typeface="Arial"/>
                <a:cs typeface="Arial"/>
              </a:rPr>
              <a:t>Bacterial</a:t>
            </a:r>
            <a:r>
              <a:rPr lang="it-IT" sz="2400" dirty="0" smtClean="0">
                <a:solidFill>
                  <a:srgbClr val="000090"/>
                </a:solidFill>
                <a:latin typeface="Arial"/>
                <a:cs typeface="Arial"/>
              </a:rPr>
              <a:t> </a:t>
            </a:r>
            <a:r>
              <a:rPr lang="it-IT" sz="2400" dirty="0" err="1" smtClean="0">
                <a:solidFill>
                  <a:srgbClr val="000090"/>
                </a:solidFill>
                <a:latin typeface="Arial"/>
                <a:cs typeface="Arial"/>
              </a:rPr>
              <a:t>Transposons</a:t>
            </a:r>
            <a:endParaRPr lang="it-IT" sz="2400" dirty="0">
              <a:solidFill>
                <a:srgbClr val="000090"/>
              </a:solidFill>
              <a:latin typeface="Arial"/>
              <a:cs typeface="Arial"/>
            </a:endParaRPr>
          </a:p>
        </p:txBody>
      </p:sp>
      <p:sp>
        <p:nvSpPr>
          <p:cNvPr id="3" name="CasellaDiTesto 2"/>
          <p:cNvSpPr txBox="1"/>
          <p:nvPr/>
        </p:nvSpPr>
        <p:spPr>
          <a:xfrm>
            <a:off x="303940" y="814169"/>
            <a:ext cx="8532049" cy="5816978"/>
          </a:xfrm>
          <a:prstGeom prst="rect">
            <a:avLst/>
          </a:prstGeom>
          <a:solidFill>
            <a:srgbClr val="BBE0E3"/>
          </a:solidFill>
        </p:spPr>
        <p:txBody>
          <a:bodyPr wrap="square" rtlCol="0">
            <a:spAutoFit/>
          </a:bodyPr>
          <a:lstStyle/>
          <a:p>
            <a:pPr marL="285750" indent="-285750">
              <a:buFont typeface="Arial"/>
              <a:buChar char="•"/>
            </a:pPr>
            <a:r>
              <a:rPr lang="it-IT" b="1" dirty="0" err="1" smtClean="0">
                <a:solidFill>
                  <a:srgbClr val="FF0000"/>
                </a:solidFill>
                <a:latin typeface="Arial"/>
                <a:cs typeface="Arial"/>
              </a:rPr>
              <a:t>Transposable</a:t>
            </a:r>
            <a:r>
              <a:rPr lang="it-IT" dirty="0" smtClean="0">
                <a:latin typeface="Arial"/>
                <a:cs typeface="Arial"/>
              </a:rPr>
              <a:t> </a:t>
            </a:r>
            <a:r>
              <a:rPr lang="it-IT" dirty="0" err="1" smtClean="0">
                <a:latin typeface="Arial"/>
                <a:cs typeface="Arial"/>
              </a:rPr>
              <a:t>elements</a:t>
            </a:r>
            <a:r>
              <a:rPr lang="it-IT" dirty="0">
                <a:latin typeface="Arial"/>
                <a:cs typeface="Arial"/>
              </a:rPr>
              <a:t> </a:t>
            </a:r>
            <a:r>
              <a:rPr lang="it-IT" dirty="0" smtClean="0">
                <a:latin typeface="Arial"/>
                <a:cs typeface="Arial"/>
              </a:rPr>
              <a:t>(“</a:t>
            </a:r>
            <a:r>
              <a:rPr lang="it-IT" dirty="0" err="1" smtClean="0">
                <a:latin typeface="Arial"/>
                <a:cs typeface="Arial"/>
              </a:rPr>
              <a:t>Jumping</a:t>
            </a:r>
            <a:r>
              <a:rPr lang="it-IT" dirty="0" smtClean="0">
                <a:latin typeface="Arial"/>
                <a:cs typeface="Arial"/>
              </a:rPr>
              <a:t> </a:t>
            </a:r>
            <a:r>
              <a:rPr lang="it-IT" dirty="0" err="1" smtClean="0">
                <a:latin typeface="Arial"/>
                <a:cs typeface="Arial"/>
              </a:rPr>
              <a:t>genes</a:t>
            </a:r>
            <a:r>
              <a:rPr lang="it-IT" dirty="0" smtClean="0">
                <a:latin typeface="Arial"/>
                <a:cs typeface="Arial"/>
              </a:rPr>
              <a:t>”) </a:t>
            </a:r>
          </a:p>
          <a:p>
            <a:pPr marL="285750" indent="-285750">
              <a:buFont typeface="Arial"/>
              <a:buChar char="•"/>
            </a:pPr>
            <a:endParaRPr lang="it-IT" sz="800" dirty="0" smtClean="0">
              <a:latin typeface="Arial"/>
              <a:cs typeface="Arial"/>
            </a:endParaRPr>
          </a:p>
          <a:p>
            <a:pPr marL="285750" indent="-285750">
              <a:buFont typeface="Arial"/>
              <a:buChar char="•"/>
            </a:pPr>
            <a:r>
              <a:rPr lang="it-IT" dirty="0" smtClean="0">
                <a:latin typeface="Arial"/>
                <a:cs typeface="Arial"/>
              </a:rPr>
              <a:t>Mobile DNA</a:t>
            </a:r>
          </a:p>
          <a:p>
            <a:r>
              <a:rPr lang="it-IT" dirty="0" smtClean="0">
                <a:latin typeface="Arial"/>
                <a:cs typeface="Arial"/>
              </a:rPr>
              <a:t>	- </a:t>
            </a:r>
            <a:r>
              <a:rPr lang="it-IT" dirty="0" err="1" smtClean="0">
                <a:latin typeface="Arial"/>
                <a:cs typeface="Arial"/>
              </a:rPr>
              <a:t>able</a:t>
            </a:r>
            <a:r>
              <a:rPr lang="it-IT" dirty="0" smtClean="0">
                <a:latin typeface="Arial"/>
                <a:cs typeface="Arial"/>
              </a:rPr>
              <a:t> to </a:t>
            </a:r>
            <a:r>
              <a:rPr lang="it-IT" dirty="0" err="1" smtClean="0">
                <a:latin typeface="Arial"/>
                <a:cs typeface="Arial"/>
              </a:rPr>
              <a:t>move</a:t>
            </a:r>
            <a:r>
              <a:rPr lang="it-IT" dirty="0" smtClean="0">
                <a:latin typeface="Arial"/>
                <a:cs typeface="Arial"/>
              </a:rPr>
              <a:t> from </a:t>
            </a:r>
            <a:r>
              <a:rPr lang="it-IT" dirty="0" err="1" smtClean="0">
                <a:latin typeface="Arial"/>
                <a:cs typeface="Arial"/>
              </a:rPr>
              <a:t>one</a:t>
            </a:r>
            <a:r>
              <a:rPr lang="it-IT" dirty="0" smtClean="0">
                <a:latin typeface="Arial"/>
                <a:cs typeface="Arial"/>
              </a:rPr>
              <a:t> </a:t>
            </a:r>
            <a:r>
              <a:rPr lang="it-IT" dirty="0" err="1" smtClean="0">
                <a:latin typeface="Arial"/>
                <a:cs typeface="Arial"/>
              </a:rPr>
              <a:t>place</a:t>
            </a:r>
            <a:r>
              <a:rPr lang="it-IT" dirty="0" smtClean="0">
                <a:latin typeface="Arial"/>
                <a:cs typeface="Arial"/>
              </a:rPr>
              <a:t> to </a:t>
            </a:r>
            <a:r>
              <a:rPr lang="it-IT" dirty="0" err="1" smtClean="0">
                <a:latin typeface="Arial"/>
                <a:cs typeface="Arial"/>
              </a:rPr>
              <a:t>another</a:t>
            </a:r>
            <a:r>
              <a:rPr lang="it-IT" dirty="0" smtClean="0">
                <a:latin typeface="Arial"/>
                <a:cs typeface="Arial"/>
              </a:rPr>
              <a:t> </a:t>
            </a:r>
            <a:r>
              <a:rPr lang="it-IT" dirty="0" err="1" smtClean="0">
                <a:latin typeface="Arial"/>
                <a:cs typeface="Arial"/>
              </a:rPr>
              <a:t>within</a:t>
            </a:r>
            <a:r>
              <a:rPr lang="it-IT" dirty="0" smtClean="0">
                <a:latin typeface="Arial"/>
                <a:cs typeface="Arial"/>
              </a:rPr>
              <a:t> a </a:t>
            </a:r>
            <a:r>
              <a:rPr lang="it-IT" dirty="0" err="1" smtClean="0">
                <a:latin typeface="Arial"/>
                <a:cs typeface="Arial"/>
              </a:rPr>
              <a:t>cell’genome</a:t>
            </a:r>
            <a:endParaRPr lang="it-IT" dirty="0" smtClean="0">
              <a:latin typeface="Arial"/>
              <a:cs typeface="Arial"/>
            </a:endParaRPr>
          </a:p>
          <a:p>
            <a:r>
              <a:rPr lang="it-IT" dirty="0">
                <a:latin typeface="Arial"/>
                <a:cs typeface="Arial"/>
              </a:rPr>
              <a:t>	</a:t>
            </a:r>
            <a:r>
              <a:rPr lang="it-IT" dirty="0" smtClean="0">
                <a:latin typeface="Arial"/>
                <a:cs typeface="Arial"/>
              </a:rPr>
              <a:t>- </a:t>
            </a:r>
            <a:r>
              <a:rPr lang="it-IT" dirty="0" err="1" smtClean="0">
                <a:latin typeface="Arial"/>
                <a:cs typeface="Arial"/>
              </a:rPr>
              <a:t>sometimes</a:t>
            </a:r>
            <a:r>
              <a:rPr lang="it-IT" dirty="0" smtClean="0">
                <a:latin typeface="Arial"/>
                <a:cs typeface="Arial"/>
              </a:rPr>
              <a:t> a copy </a:t>
            </a:r>
            <a:r>
              <a:rPr lang="it-IT" dirty="0" err="1" smtClean="0">
                <a:latin typeface="Arial"/>
                <a:cs typeface="Arial"/>
              </a:rPr>
              <a:t>is</a:t>
            </a:r>
            <a:r>
              <a:rPr lang="it-IT" dirty="0" smtClean="0">
                <a:latin typeface="Arial"/>
                <a:cs typeface="Arial"/>
              </a:rPr>
              <a:t> made and </a:t>
            </a:r>
            <a:r>
              <a:rPr lang="it-IT" dirty="0" err="1" smtClean="0">
                <a:latin typeface="Arial"/>
                <a:cs typeface="Arial"/>
              </a:rPr>
              <a:t>teh</a:t>
            </a:r>
            <a:r>
              <a:rPr lang="it-IT" dirty="0" smtClean="0">
                <a:latin typeface="Arial"/>
                <a:cs typeface="Arial"/>
              </a:rPr>
              <a:t> copy </a:t>
            </a:r>
            <a:r>
              <a:rPr lang="it-IT" dirty="0" err="1" smtClean="0">
                <a:latin typeface="Arial"/>
                <a:cs typeface="Arial"/>
              </a:rPr>
              <a:t>moves</a:t>
            </a:r>
            <a:endParaRPr lang="it-IT" dirty="0" smtClean="0">
              <a:latin typeface="Arial"/>
              <a:cs typeface="Arial"/>
            </a:endParaRPr>
          </a:p>
          <a:p>
            <a:r>
              <a:rPr lang="it-IT" dirty="0">
                <a:latin typeface="Arial"/>
                <a:cs typeface="Arial"/>
              </a:rPr>
              <a:t>	</a:t>
            </a:r>
            <a:r>
              <a:rPr lang="it-IT" dirty="0" smtClean="0">
                <a:latin typeface="Arial"/>
                <a:cs typeface="Arial"/>
              </a:rPr>
              <a:t>- </a:t>
            </a:r>
            <a:r>
              <a:rPr lang="it-IT" dirty="0" err="1" smtClean="0">
                <a:latin typeface="Arial"/>
                <a:cs typeface="Arial"/>
              </a:rPr>
              <a:t>insertion</a:t>
            </a:r>
            <a:r>
              <a:rPr lang="it-IT" dirty="0" smtClean="0">
                <a:latin typeface="Arial"/>
                <a:cs typeface="Arial"/>
              </a:rPr>
              <a:t> </a:t>
            </a:r>
            <a:r>
              <a:rPr lang="it-IT" dirty="0" err="1" smtClean="0">
                <a:latin typeface="Arial"/>
                <a:cs typeface="Arial"/>
              </a:rPr>
              <a:t>requires</a:t>
            </a:r>
            <a:r>
              <a:rPr lang="it-IT" dirty="0" smtClean="0">
                <a:latin typeface="Arial"/>
                <a:cs typeface="Arial"/>
              </a:rPr>
              <a:t> target DNA </a:t>
            </a:r>
            <a:r>
              <a:rPr lang="it-IT" dirty="0" err="1" smtClean="0">
                <a:latin typeface="Arial"/>
                <a:cs typeface="Arial"/>
              </a:rPr>
              <a:t>sequences</a:t>
            </a:r>
            <a:endParaRPr lang="it-IT" dirty="0" smtClean="0">
              <a:latin typeface="Arial"/>
              <a:cs typeface="Arial"/>
            </a:endParaRPr>
          </a:p>
          <a:p>
            <a:endParaRPr lang="it-IT" sz="800" dirty="0" smtClean="0">
              <a:latin typeface="Arial"/>
              <a:cs typeface="Arial"/>
            </a:endParaRPr>
          </a:p>
          <a:p>
            <a:pPr marL="285750" indent="-285750">
              <a:buFont typeface="Arial"/>
              <a:buChar char="•"/>
            </a:pPr>
            <a:r>
              <a:rPr lang="it-IT" dirty="0" smtClean="0">
                <a:latin typeface="Arial"/>
                <a:cs typeface="Arial"/>
              </a:rPr>
              <a:t>In </a:t>
            </a:r>
            <a:r>
              <a:rPr lang="it-IT" i="1" dirty="0" err="1" smtClean="0">
                <a:latin typeface="Arial"/>
                <a:cs typeface="Arial"/>
              </a:rPr>
              <a:t>Bacteria</a:t>
            </a:r>
            <a:r>
              <a:rPr lang="it-IT" dirty="0" smtClean="0">
                <a:latin typeface="Arial"/>
                <a:cs typeface="Arial"/>
              </a:rPr>
              <a:t>, </a:t>
            </a:r>
            <a:r>
              <a:rPr lang="it-IT" dirty="0" err="1" smtClean="0">
                <a:latin typeface="Arial"/>
                <a:cs typeface="Arial"/>
              </a:rPr>
              <a:t>transposons</a:t>
            </a:r>
            <a:r>
              <a:rPr lang="it-IT" dirty="0" smtClean="0">
                <a:latin typeface="Arial"/>
                <a:cs typeface="Arial"/>
              </a:rPr>
              <a:t> can </a:t>
            </a:r>
            <a:r>
              <a:rPr lang="it-IT" dirty="0" err="1" smtClean="0">
                <a:latin typeface="Arial"/>
                <a:cs typeface="Arial"/>
              </a:rPr>
              <a:t>jump</a:t>
            </a:r>
            <a:r>
              <a:rPr lang="it-IT" dirty="0" smtClean="0">
                <a:latin typeface="Arial"/>
                <a:cs typeface="Arial"/>
              </a:rPr>
              <a:t> from </a:t>
            </a:r>
            <a:r>
              <a:rPr lang="it-IT" dirty="0" err="1" smtClean="0">
                <a:latin typeface="Arial"/>
                <a:cs typeface="Arial"/>
              </a:rPr>
              <a:t>chromosomal</a:t>
            </a:r>
            <a:r>
              <a:rPr lang="it-IT" dirty="0" smtClean="0">
                <a:latin typeface="Arial"/>
                <a:cs typeface="Arial"/>
              </a:rPr>
              <a:t> DNA to </a:t>
            </a:r>
            <a:r>
              <a:rPr lang="it-IT" dirty="0" err="1" smtClean="0">
                <a:latin typeface="Arial"/>
                <a:cs typeface="Arial"/>
              </a:rPr>
              <a:t>plasmid</a:t>
            </a:r>
            <a:r>
              <a:rPr lang="it-IT" dirty="0" smtClean="0">
                <a:latin typeface="Arial"/>
                <a:cs typeface="Arial"/>
              </a:rPr>
              <a:t> DNA and back</a:t>
            </a:r>
          </a:p>
          <a:p>
            <a:pPr marL="285750" indent="-285750">
              <a:buFont typeface="Arial"/>
              <a:buChar char="•"/>
            </a:pPr>
            <a:endParaRPr lang="it-IT" sz="1200" dirty="0">
              <a:latin typeface="Arial"/>
              <a:cs typeface="Arial"/>
            </a:endParaRPr>
          </a:p>
          <a:p>
            <a:r>
              <a:rPr lang="it-IT" dirty="0" smtClean="0">
                <a:latin typeface="Arial"/>
                <a:cs typeface="Arial"/>
              </a:rPr>
              <a:t>	In the </a:t>
            </a:r>
            <a:r>
              <a:rPr lang="it-IT" dirty="0" err="1" smtClean="0">
                <a:latin typeface="Arial"/>
                <a:cs typeface="Arial"/>
              </a:rPr>
              <a:t>process</a:t>
            </a:r>
            <a:r>
              <a:rPr lang="it-IT" dirty="0" smtClean="0">
                <a:latin typeface="Arial"/>
                <a:cs typeface="Arial"/>
              </a:rPr>
              <a:t> of </a:t>
            </a:r>
            <a:r>
              <a:rPr lang="it-IT" dirty="0" err="1" smtClean="0">
                <a:latin typeface="Arial"/>
                <a:cs typeface="Arial"/>
              </a:rPr>
              <a:t>transposition</a:t>
            </a:r>
            <a:r>
              <a:rPr lang="it-IT" dirty="0" smtClean="0">
                <a:latin typeface="Arial"/>
                <a:cs typeface="Arial"/>
              </a:rPr>
              <a:t>, </a:t>
            </a:r>
            <a:r>
              <a:rPr lang="it-IT" dirty="0" err="1" smtClean="0">
                <a:latin typeface="Arial"/>
                <a:cs typeface="Arial"/>
              </a:rPr>
              <a:t>they</a:t>
            </a:r>
            <a:r>
              <a:rPr lang="it-IT" dirty="0" smtClean="0">
                <a:latin typeface="Arial"/>
                <a:cs typeface="Arial"/>
              </a:rPr>
              <a:t> </a:t>
            </a:r>
            <a:r>
              <a:rPr lang="it-IT" dirty="0" err="1" smtClean="0">
                <a:latin typeface="Arial"/>
                <a:cs typeface="Arial"/>
              </a:rPr>
              <a:t>may</a:t>
            </a:r>
            <a:r>
              <a:rPr lang="it-IT" dirty="0" smtClean="0">
                <a:latin typeface="Arial"/>
                <a:cs typeface="Arial"/>
              </a:rPr>
              <a:t>:</a:t>
            </a:r>
          </a:p>
          <a:p>
            <a:r>
              <a:rPr lang="it-IT" dirty="0" smtClean="0">
                <a:latin typeface="Arial"/>
                <a:cs typeface="Arial"/>
              </a:rPr>
              <a:t>	- cause </a:t>
            </a:r>
            <a:r>
              <a:rPr lang="it-IT" dirty="0" err="1" smtClean="0">
                <a:latin typeface="Arial"/>
                <a:cs typeface="Arial"/>
              </a:rPr>
              <a:t>mutations</a:t>
            </a:r>
            <a:endParaRPr lang="it-IT" dirty="0" smtClean="0">
              <a:latin typeface="Arial"/>
              <a:cs typeface="Arial"/>
            </a:endParaRPr>
          </a:p>
          <a:p>
            <a:r>
              <a:rPr lang="it-IT" dirty="0" smtClean="0">
                <a:latin typeface="Arial"/>
                <a:cs typeface="Arial"/>
              </a:rPr>
              <a:t>	- </a:t>
            </a:r>
            <a:r>
              <a:rPr lang="it-IT" dirty="0" err="1" smtClean="0">
                <a:latin typeface="Arial"/>
                <a:cs typeface="Arial"/>
              </a:rPr>
              <a:t>increase</a:t>
            </a:r>
            <a:r>
              <a:rPr lang="it-IT" dirty="0" smtClean="0">
                <a:latin typeface="Arial"/>
                <a:cs typeface="Arial"/>
              </a:rPr>
              <a:t> (or </a:t>
            </a:r>
            <a:r>
              <a:rPr lang="it-IT" dirty="0" err="1" smtClean="0">
                <a:latin typeface="Arial"/>
                <a:cs typeface="Arial"/>
              </a:rPr>
              <a:t>decrease</a:t>
            </a:r>
            <a:r>
              <a:rPr lang="it-IT" dirty="0" smtClean="0">
                <a:latin typeface="Arial"/>
                <a:cs typeface="Arial"/>
              </a:rPr>
              <a:t>) the </a:t>
            </a:r>
            <a:r>
              <a:rPr lang="it-IT" dirty="0" err="1" smtClean="0">
                <a:latin typeface="Arial"/>
                <a:cs typeface="Arial"/>
              </a:rPr>
              <a:t>amount</a:t>
            </a:r>
            <a:r>
              <a:rPr lang="it-IT" dirty="0" smtClean="0">
                <a:latin typeface="Arial"/>
                <a:cs typeface="Arial"/>
              </a:rPr>
              <a:t> of DNA in the </a:t>
            </a:r>
            <a:r>
              <a:rPr lang="it-IT" dirty="0" err="1" smtClean="0">
                <a:latin typeface="Arial"/>
                <a:cs typeface="Arial"/>
              </a:rPr>
              <a:t>genome</a:t>
            </a:r>
            <a:endParaRPr lang="it-IT" dirty="0" smtClean="0">
              <a:latin typeface="Arial"/>
              <a:cs typeface="Arial"/>
            </a:endParaRPr>
          </a:p>
          <a:p>
            <a:r>
              <a:rPr lang="it-IT" dirty="0">
                <a:latin typeface="Arial"/>
                <a:cs typeface="Arial"/>
              </a:rPr>
              <a:t>	</a:t>
            </a:r>
            <a:r>
              <a:rPr lang="it-IT" dirty="0" smtClean="0">
                <a:latin typeface="Arial"/>
                <a:cs typeface="Arial"/>
              </a:rPr>
              <a:t>- </a:t>
            </a:r>
            <a:r>
              <a:rPr lang="it-IT" dirty="0" err="1" smtClean="0">
                <a:latin typeface="Arial"/>
                <a:cs typeface="Arial"/>
              </a:rPr>
              <a:t>promote</a:t>
            </a:r>
            <a:r>
              <a:rPr lang="it-IT" dirty="0" smtClean="0">
                <a:latin typeface="Arial"/>
                <a:cs typeface="Arial"/>
              </a:rPr>
              <a:t> </a:t>
            </a:r>
            <a:r>
              <a:rPr lang="it-IT" dirty="0" err="1" smtClean="0">
                <a:latin typeface="Arial"/>
                <a:cs typeface="Arial"/>
              </a:rPr>
              <a:t>genome</a:t>
            </a:r>
            <a:r>
              <a:rPr lang="it-IT" dirty="0" smtClean="0">
                <a:latin typeface="Arial"/>
                <a:cs typeface="Arial"/>
              </a:rPr>
              <a:t> </a:t>
            </a:r>
            <a:r>
              <a:rPr lang="it-IT" dirty="0" err="1" smtClean="0">
                <a:latin typeface="Arial"/>
                <a:cs typeface="Arial"/>
              </a:rPr>
              <a:t>rearrangements</a:t>
            </a:r>
            <a:r>
              <a:rPr lang="it-IT" dirty="0" smtClean="0">
                <a:latin typeface="Arial"/>
                <a:cs typeface="Arial"/>
              </a:rPr>
              <a:t> (</a:t>
            </a:r>
            <a:r>
              <a:rPr lang="it-IT" dirty="0" err="1" smtClean="0">
                <a:latin typeface="Arial"/>
                <a:cs typeface="Arial"/>
              </a:rPr>
              <a:t>inversions</a:t>
            </a:r>
            <a:r>
              <a:rPr lang="it-IT" dirty="0" smtClean="0">
                <a:latin typeface="Arial"/>
                <a:cs typeface="Arial"/>
              </a:rPr>
              <a:t>, </a:t>
            </a:r>
            <a:r>
              <a:rPr lang="it-IT" dirty="0" err="1" smtClean="0">
                <a:latin typeface="Arial"/>
                <a:cs typeface="Arial"/>
              </a:rPr>
              <a:t>deletions</a:t>
            </a:r>
            <a:r>
              <a:rPr lang="it-IT" dirty="0" smtClean="0">
                <a:latin typeface="Arial"/>
                <a:cs typeface="Arial"/>
              </a:rPr>
              <a:t>, </a:t>
            </a:r>
            <a:r>
              <a:rPr lang="it-IT" dirty="0" err="1" smtClean="0">
                <a:latin typeface="Arial"/>
                <a:cs typeface="Arial"/>
              </a:rPr>
              <a:t>duplications</a:t>
            </a:r>
            <a:r>
              <a:rPr lang="it-IT" dirty="0" smtClean="0">
                <a:latin typeface="Arial"/>
                <a:cs typeface="Arial"/>
              </a:rPr>
              <a:t>)</a:t>
            </a:r>
          </a:p>
          <a:p>
            <a:r>
              <a:rPr lang="it-IT" dirty="0">
                <a:latin typeface="Arial"/>
                <a:cs typeface="Arial"/>
              </a:rPr>
              <a:t>	</a:t>
            </a:r>
            <a:r>
              <a:rPr lang="it-IT" dirty="0" smtClean="0">
                <a:latin typeface="Arial"/>
                <a:cs typeface="Arial"/>
              </a:rPr>
              <a:t>- </a:t>
            </a:r>
            <a:r>
              <a:rPr lang="it-IT" dirty="0" err="1" smtClean="0">
                <a:latin typeface="Arial"/>
                <a:cs typeface="Arial"/>
              </a:rPr>
              <a:t>regulate</a:t>
            </a:r>
            <a:r>
              <a:rPr lang="it-IT" dirty="0" smtClean="0">
                <a:latin typeface="Arial"/>
                <a:cs typeface="Arial"/>
              </a:rPr>
              <a:t> gene </a:t>
            </a:r>
            <a:r>
              <a:rPr lang="it-IT" dirty="0" err="1" smtClean="0">
                <a:latin typeface="Arial"/>
                <a:cs typeface="Arial"/>
              </a:rPr>
              <a:t>expression</a:t>
            </a:r>
            <a:r>
              <a:rPr lang="it-IT" dirty="0" smtClean="0">
                <a:latin typeface="Arial"/>
                <a:cs typeface="Arial"/>
              </a:rPr>
              <a:t> </a:t>
            </a:r>
          </a:p>
          <a:p>
            <a:r>
              <a:rPr lang="it-IT" dirty="0">
                <a:latin typeface="Arial"/>
                <a:cs typeface="Arial"/>
              </a:rPr>
              <a:t>	</a:t>
            </a:r>
            <a:r>
              <a:rPr lang="it-IT" dirty="0" smtClean="0">
                <a:latin typeface="Arial"/>
                <a:cs typeface="Arial"/>
              </a:rPr>
              <a:t>- induce </a:t>
            </a:r>
            <a:r>
              <a:rPr lang="it-IT" dirty="0" err="1" smtClean="0">
                <a:latin typeface="Arial"/>
                <a:cs typeface="Arial"/>
              </a:rPr>
              <a:t>chromosome</a:t>
            </a:r>
            <a:r>
              <a:rPr lang="it-IT" dirty="0" smtClean="0">
                <a:latin typeface="Arial"/>
                <a:cs typeface="Arial"/>
              </a:rPr>
              <a:t> </a:t>
            </a:r>
            <a:r>
              <a:rPr lang="it-IT" dirty="0" err="1" smtClean="0">
                <a:latin typeface="Arial"/>
                <a:cs typeface="Arial"/>
              </a:rPr>
              <a:t>breakage</a:t>
            </a:r>
            <a:r>
              <a:rPr lang="it-IT" dirty="0" smtClean="0">
                <a:latin typeface="Arial"/>
                <a:cs typeface="Arial"/>
              </a:rPr>
              <a:t> and </a:t>
            </a:r>
            <a:r>
              <a:rPr lang="it-IT" dirty="0" err="1" smtClean="0">
                <a:latin typeface="Arial"/>
                <a:cs typeface="Arial"/>
              </a:rPr>
              <a:t>rearrangements</a:t>
            </a:r>
            <a:endParaRPr lang="it-IT" dirty="0" smtClean="0">
              <a:latin typeface="Arial"/>
              <a:cs typeface="Arial"/>
            </a:endParaRPr>
          </a:p>
          <a:p>
            <a:pPr marL="285750" indent="-285750">
              <a:buFontTx/>
              <a:buChar char="-"/>
            </a:pPr>
            <a:endParaRPr lang="it-IT" sz="1200" dirty="0">
              <a:latin typeface="Arial"/>
              <a:cs typeface="Arial"/>
            </a:endParaRPr>
          </a:p>
          <a:p>
            <a:pPr marL="285750" indent="-285750">
              <a:buFontTx/>
              <a:buChar char="-"/>
            </a:pPr>
            <a:r>
              <a:rPr lang="it-IT" dirty="0" err="1" smtClean="0">
                <a:latin typeface="Arial"/>
                <a:cs typeface="Arial"/>
              </a:rPr>
              <a:t>Bacterial</a:t>
            </a:r>
            <a:r>
              <a:rPr lang="it-IT" dirty="0" smtClean="0">
                <a:latin typeface="Arial"/>
                <a:cs typeface="Arial"/>
              </a:rPr>
              <a:t> </a:t>
            </a:r>
            <a:r>
              <a:rPr lang="it-IT" dirty="0" err="1" smtClean="0">
                <a:latin typeface="Arial"/>
                <a:cs typeface="Arial"/>
              </a:rPr>
              <a:t>Transposon</a:t>
            </a:r>
            <a:r>
              <a:rPr lang="it-IT" dirty="0" smtClean="0">
                <a:latin typeface="Arial"/>
                <a:cs typeface="Arial"/>
              </a:rPr>
              <a:t> </a:t>
            </a:r>
            <a:r>
              <a:rPr lang="it-IT" dirty="0" err="1" smtClean="0">
                <a:latin typeface="Arial"/>
                <a:cs typeface="Arial"/>
              </a:rPr>
              <a:t>types</a:t>
            </a:r>
            <a:r>
              <a:rPr lang="it-IT" dirty="0" smtClean="0">
                <a:latin typeface="Arial"/>
                <a:cs typeface="Arial"/>
              </a:rPr>
              <a:t>:</a:t>
            </a:r>
          </a:p>
          <a:p>
            <a:pPr marL="285750" indent="-285750">
              <a:buFontTx/>
              <a:buChar char="-"/>
            </a:pPr>
            <a:endParaRPr lang="it-IT" sz="800" dirty="0">
              <a:latin typeface="Arial"/>
              <a:cs typeface="Arial"/>
            </a:endParaRPr>
          </a:p>
          <a:p>
            <a:r>
              <a:rPr lang="it-IT" dirty="0" smtClean="0">
                <a:latin typeface="Arial"/>
                <a:cs typeface="Arial"/>
              </a:rPr>
              <a:t>	</a:t>
            </a:r>
            <a:r>
              <a:rPr lang="it-IT" b="1" dirty="0" smtClean="0">
                <a:latin typeface="Arial"/>
                <a:cs typeface="Arial"/>
              </a:rPr>
              <a:t>1. </a:t>
            </a:r>
            <a:r>
              <a:rPr lang="it-IT" b="1" dirty="0" err="1" smtClean="0">
                <a:solidFill>
                  <a:srgbClr val="FF0000"/>
                </a:solidFill>
                <a:latin typeface="Arial"/>
                <a:cs typeface="Arial"/>
              </a:rPr>
              <a:t>Insertion</a:t>
            </a:r>
            <a:r>
              <a:rPr lang="it-IT" b="1" dirty="0" smtClean="0">
                <a:solidFill>
                  <a:srgbClr val="FF0000"/>
                </a:solidFill>
                <a:latin typeface="Arial"/>
                <a:cs typeface="Arial"/>
              </a:rPr>
              <a:t> </a:t>
            </a:r>
            <a:r>
              <a:rPr lang="it-IT" b="1" dirty="0" err="1" smtClean="0">
                <a:solidFill>
                  <a:srgbClr val="FF0000"/>
                </a:solidFill>
                <a:latin typeface="Arial"/>
                <a:cs typeface="Arial"/>
              </a:rPr>
              <a:t>Sequences</a:t>
            </a:r>
            <a:r>
              <a:rPr lang="it-IT" b="1" dirty="0" smtClean="0">
                <a:solidFill>
                  <a:srgbClr val="FF0000"/>
                </a:solidFill>
                <a:latin typeface="Arial"/>
                <a:cs typeface="Arial"/>
              </a:rPr>
              <a:t> (IS)</a:t>
            </a:r>
          </a:p>
          <a:p>
            <a:r>
              <a:rPr lang="it-IT" b="1" dirty="0" smtClean="0">
                <a:latin typeface="Arial"/>
                <a:cs typeface="Arial"/>
              </a:rPr>
              <a:t>	2. </a:t>
            </a:r>
            <a:r>
              <a:rPr lang="it-IT" b="1" dirty="0" smtClean="0">
                <a:solidFill>
                  <a:srgbClr val="FF0000"/>
                </a:solidFill>
                <a:latin typeface="Arial"/>
                <a:cs typeface="Arial"/>
              </a:rPr>
              <a:t>Simple </a:t>
            </a:r>
            <a:r>
              <a:rPr lang="it-IT" b="1" dirty="0" err="1" smtClean="0">
                <a:solidFill>
                  <a:srgbClr val="FF0000"/>
                </a:solidFill>
                <a:latin typeface="Arial"/>
                <a:cs typeface="Arial"/>
              </a:rPr>
              <a:t>Tranposons</a:t>
            </a:r>
            <a:endParaRPr lang="it-IT" b="1" dirty="0">
              <a:solidFill>
                <a:srgbClr val="FF0000"/>
              </a:solidFill>
              <a:latin typeface="Arial"/>
              <a:cs typeface="Arial"/>
            </a:endParaRPr>
          </a:p>
          <a:p>
            <a:r>
              <a:rPr lang="it-IT" b="1" dirty="0" smtClean="0">
                <a:latin typeface="Arial"/>
                <a:cs typeface="Arial"/>
              </a:rPr>
              <a:t>	3. </a:t>
            </a:r>
            <a:r>
              <a:rPr lang="it-IT" b="1" dirty="0" smtClean="0">
                <a:solidFill>
                  <a:srgbClr val="FF0000"/>
                </a:solidFill>
                <a:latin typeface="Arial"/>
                <a:cs typeface="Arial"/>
              </a:rPr>
              <a:t>Composite </a:t>
            </a:r>
            <a:r>
              <a:rPr lang="it-IT" b="1" dirty="0" err="1" smtClean="0">
                <a:solidFill>
                  <a:srgbClr val="FF0000"/>
                </a:solidFill>
                <a:latin typeface="Arial"/>
                <a:cs typeface="Arial"/>
              </a:rPr>
              <a:t>transposons</a:t>
            </a:r>
            <a:r>
              <a:rPr lang="it-IT" b="1" dirty="0" smtClean="0">
                <a:solidFill>
                  <a:srgbClr val="FF0000"/>
                </a:solidFill>
                <a:latin typeface="Arial"/>
                <a:cs typeface="Arial"/>
              </a:rPr>
              <a:t> </a:t>
            </a:r>
          </a:p>
          <a:p>
            <a:r>
              <a:rPr lang="it-IT" b="1" dirty="0" smtClean="0">
                <a:latin typeface="Arial"/>
                <a:cs typeface="Arial"/>
              </a:rPr>
              <a:t>	4. </a:t>
            </a:r>
            <a:r>
              <a:rPr lang="it-IT" b="1" dirty="0" err="1" smtClean="0">
                <a:solidFill>
                  <a:srgbClr val="FF0000"/>
                </a:solidFill>
                <a:latin typeface="Arial"/>
                <a:cs typeface="Arial"/>
              </a:rPr>
              <a:t>Transposable</a:t>
            </a:r>
            <a:r>
              <a:rPr lang="it-IT" b="1" dirty="0" smtClean="0">
                <a:solidFill>
                  <a:srgbClr val="FF0000"/>
                </a:solidFill>
                <a:latin typeface="Arial"/>
                <a:cs typeface="Arial"/>
              </a:rPr>
              <a:t> </a:t>
            </a:r>
            <a:r>
              <a:rPr lang="it-IT" b="1" dirty="0" err="1" smtClean="0">
                <a:solidFill>
                  <a:srgbClr val="FF0000"/>
                </a:solidFill>
                <a:latin typeface="Arial"/>
                <a:cs typeface="Arial"/>
              </a:rPr>
              <a:t>phages</a:t>
            </a:r>
            <a:r>
              <a:rPr lang="it-IT" b="1" dirty="0" smtClean="0">
                <a:solidFill>
                  <a:srgbClr val="FF0000"/>
                </a:solidFill>
                <a:latin typeface="Arial"/>
                <a:cs typeface="Arial"/>
              </a:rPr>
              <a:t> (Mu </a:t>
            </a:r>
            <a:r>
              <a:rPr lang="it-IT" b="1" dirty="0" err="1" smtClean="0">
                <a:solidFill>
                  <a:srgbClr val="FF0000"/>
                </a:solidFill>
                <a:latin typeface="Arial"/>
                <a:cs typeface="Arial"/>
              </a:rPr>
              <a:t>phage</a:t>
            </a:r>
            <a:r>
              <a:rPr lang="it-IT" b="1" dirty="0" smtClean="0">
                <a:solidFill>
                  <a:srgbClr val="FF0000"/>
                </a:solidFill>
                <a:latin typeface="Arial"/>
                <a:cs typeface="Arial"/>
              </a:rPr>
              <a:t>)</a:t>
            </a:r>
          </a:p>
        </p:txBody>
      </p:sp>
    </p:spTree>
    <p:extLst>
      <p:ext uri="{BB962C8B-B14F-4D97-AF65-F5344CB8AC3E}">
        <p14:creationId xmlns:p14="http://schemas.microsoft.com/office/powerpoint/2010/main" val="5302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781688" y="2641431"/>
            <a:ext cx="5687696" cy="1577997"/>
          </a:xfrm>
          <a:prstGeom prst="rect">
            <a:avLst/>
          </a:prstGeom>
          <a:solidFill>
            <a:srgbClr val="BBE0E3"/>
          </a:solidFill>
          <a:ln w="9525">
            <a:noFill/>
            <a:miter lim="800000"/>
            <a:headEnd/>
            <a:tailEnd/>
          </a:ln>
          <a:effectLst/>
        </p:spPr>
        <p:txBody>
          <a:bodyPr lIns="91427" tIns="45713" rIns="91427" bIns="45713">
            <a:prstTxWarp prst="textNoShape">
              <a:avLst/>
            </a:prstTxWarp>
          </a:bodyPr>
          <a:lstStyle/>
          <a:p>
            <a:pPr marL="308507" indent="-308507" algn="ctr">
              <a:spcBef>
                <a:spcPct val="20000"/>
              </a:spcBef>
            </a:pPr>
            <a:r>
              <a:rPr lang="it-IT" sz="4000" b="1" dirty="0" err="1">
                <a:solidFill>
                  <a:schemeClr val="bg2"/>
                </a:solidFill>
                <a:latin typeface="Arial" pitchFamily="-111" charset="0"/>
              </a:rPr>
              <a:t>Microbial</a:t>
            </a:r>
            <a:r>
              <a:rPr lang="it-IT" sz="4000" b="1" dirty="0">
                <a:solidFill>
                  <a:schemeClr val="bg2"/>
                </a:solidFill>
                <a:latin typeface="Arial" pitchFamily="-111" charset="0"/>
              </a:rPr>
              <a:t> </a:t>
            </a:r>
            <a:r>
              <a:rPr lang="it-IT" sz="4000" b="1" dirty="0" err="1">
                <a:solidFill>
                  <a:schemeClr val="bg2"/>
                </a:solidFill>
                <a:latin typeface="Arial" pitchFamily="-111" charset="0"/>
              </a:rPr>
              <a:t>genetics</a:t>
            </a:r>
            <a:r>
              <a:rPr lang="it-IT" sz="4000" b="1" dirty="0">
                <a:solidFill>
                  <a:schemeClr val="bg2"/>
                </a:solidFill>
                <a:latin typeface="Arial" pitchFamily="-111" charset="0"/>
              </a:rPr>
              <a:t>:</a:t>
            </a:r>
          </a:p>
          <a:p>
            <a:pPr marL="308507" indent="-308507" algn="ctr">
              <a:spcBef>
                <a:spcPct val="20000"/>
              </a:spcBef>
            </a:pPr>
            <a:r>
              <a:rPr lang="it-IT" sz="4000" b="1" dirty="0" err="1">
                <a:solidFill>
                  <a:srgbClr val="FF0000"/>
                </a:solidFill>
                <a:latin typeface="Arial" pitchFamily="-111" charset="0"/>
              </a:rPr>
              <a:t>transduction</a:t>
            </a:r>
            <a:endParaRPr lang="it-IT" sz="4000" b="1" dirty="0">
              <a:solidFill>
                <a:srgbClr val="FF0000"/>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ig5_11"/>
          <p:cNvPicPr>
            <a:picLocks noChangeAspect="1" noChangeArrowheads="1"/>
          </p:cNvPicPr>
          <p:nvPr/>
        </p:nvPicPr>
        <p:blipFill>
          <a:blip r:embed="rId3"/>
          <a:srcRect/>
          <a:stretch>
            <a:fillRect/>
          </a:stretch>
        </p:blipFill>
        <p:spPr bwMode="auto">
          <a:xfrm>
            <a:off x="274106" y="731825"/>
            <a:ext cx="8664315" cy="5923208"/>
          </a:xfrm>
          <a:prstGeom prst="rect">
            <a:avLst/>
          </a:prstGeom>
          <a:noFill/>
        </p:spPr>
      </p:pic>
      <p:sp>
        <p:nvSpPr>
          <p:cNvPr id="153604" name="Text Box 4"/>
          <p:cNvSpPr txBox="1">
            <a:spLocks noChangeArrowheads="1"/>
          </p:cNvSpPr>
          <p:nvPr/>
        </p:nvSpPr>
        <p:spPr bwMode="auto">
          <a:xfrm>
            <a:off x="2117183" y="218690"/>
            <a:ext cx="4946753" cy="467396"/>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a:solidFill>
                  <a:srgbClr val="000099"/>
                </a:solidFill>
                <a:latin typeface="Arial" pitchFamily="-111" charset="0"/>
              </a:rPr>
              <a:t>Structure</a:t>
            </a:r>
            <a:r>
              <a:rPr lang="it-IT" sz="2500" dirty="0">
                <a:solidFill>
                  <a:srgbClr val="000099"/>
                </a:solidFill>
                <a:latin typeface="Arial" pitchFamily="-111" charset="0"/>
              </a:rPr>
              <a:t> </a:t>
            </a:r>
            <a:r>
              <a:rPr lang="it-IT" sz="2500" dirty="0" err="1">
                <a:solidFill>
                  <a:srgbClr val="000099"/>
                </a:solidFill>
                <a:latin typeface="Arial" pitchFamily="-111" charset="0"/>
              </a:rPr>
              <a:t>of</a:t>
            </a:r>
            <a:r>
              <a:rPr lang="it-IT" sz="2500" dirty="0">
                <a:solidFill>
                  <a:srgbClr val="000099"/>
                </a:solidFill>
                <a:latin typeface="Arial" pitchFamily="-111" charset="0"/>
              </a:rPr>
              <a:t> </a:t>
            </a:r>
            <a:r>
              <a:rPr lang="it-IT" sz="2500" dirty="0" err="1">
                <a:solidFill>
                  <a:srgbClr val="000099"/>
                </a:solidFill>
                <a:latin typeface="Arial" pitchFamily="-111" charset="0"/>
              </a:rPr>
              <a:t>bacterial</a:t>
            </a:r>
            <a:r>
              <a:rPr lang="it-IT" sz="2500" dirty="0">
                <a:solidFill>
                  <a:srgbClr val="000099"/>
                </a:solidFill>
                <a:latin typeface="Arial" pitchFamily="-111" charset="0"/>
              </a:rPr>
              <a:t> </a:t>
            </a:r>
            <a:r>
              <a:rPr lang="it-IT" sz="2500" dirty="0" err="1">
                <a:solidFill>
                  <a:srgbClr val="000099"/>
                </a:solidFill>
                <a:latin typeface="Arial" pitchFamily="-111" charset="0"/>
              </a:rPr>
              <a:t>transposons</a:t>
            </a:r>
            <a:endParaRPr lang="it-IT" sz="2500" dirty="0">
              <a:solidFill>
                <a:srgbClr val="000099"/>
              </a:solidFill>
              <a:latin typeface="Arial" pitchFamily="-111" charset="0"/>
            </a:endParaRPr>
          </a:p>
        </p:txBody>
      </p:sp>
      <p:sp>
        <p:nvSpPr>
          <p:cNvPr id="4" name="CasellaDiTesto 3"/>
          <p:cNvSpPr txBox="1"/>
          <p:nvPr/>
        </p:nvSpPr>
        <p:spPr>
          <a:xfrm>
            <a:off x="610611" y="1780312"/>
            <a:ext cx="384365" cy="4278094"/>
          </a:xfrm>
          <a:prstGeom prst="rect">
            <a:avLst/>
          </a:prstGeom>
          <a:solidFill>
            <a:srgbClr val="BBE0E3"/>
          </a:solidFill>
        </p:spPr>
        <p:txBody>
          <a:bodyPr wrap="none" rtlCol="0">
            <a:spAutoFit/>
          </a:bodyPr>
          <a:lstStyle/>
          <a:p>
            <a:r>
              <a:rPr lang="it-IT" sz="2800" b="1" dirty="0" smtClean="0">
                <a:solidFill>
                  <a:srgbClr val="FF0000"/>
                </a:solidFill>
                <a:latin typeface="Arial"/>
                <a:cs typeface="Arial"/>
              </a:rPr>
              <a:t>1</a:t>
            </a:r>
          </a:p>
          <a:p>
            <a:endParaRPr lang="it-IT" sz="2800" b="1" dirty="0" smtClean="0">
              <a:solidFill>
                <a:srgbClr val="FF0000"/>
              </a:solidFill>
              <a:latin typeface="Arial"/>
              <a:cs typeface="Arial"/>
            </a:endParaRPr>
          </a:p>
          <a:p>
            <a:endParaRPr lang="it-IT" sz="800" b="1" dirty="0" smtClean="0">
              <a:solidFill>
                <a:srgbClr val="FF0000"/>
              </a:solidFill>
              <a:latin typeface="Arial"/>
              <a:cs typeface="Arial"/>
            </a:endParaRPr>
          </a:p>
          <a:p>
            <a:r>
              <a:rPr lang="it-IT" sz="2800" b="1" dirty="0" smtClean="0">
                <a:solidFill>
                  <a:srgbClr val="FF0000"/>
                </a:solidFill>
                <a:latin typeface="Arial"/>
                <a:cs typeface="Arial"/>
              </a:rPr>
              <a:t>3</a:t>
            </a:r>
          </a:p>
          <a:p>
            <a:endParaRPr lang="it-IT" sz="2800" b="1" dirty="0" smtClean="0">
              <a:solidFill>
                <a:srgbClr val="FF0000"/>
              </a:solidFill>
              <a:latin typeface="Arial"/>
              <a:cs typeface="Arial"/>
            </a:endParaRPr>
          </a:p>
          <a:p>
            <a:endParaRPr lang="it-IT" sz="2800" b="1" dirty="0">
              <a:solidFill>
                <a:srgbClr val="FF0000"/>
              </a:solidFill>
              <a:latin typeface="Arial"/>
              <a:cs typeface="Arial"/>
            </a:endParaRPr>
          </a:p>
          <a:p>
            <a:endParaRPr lang="it-IT" sz="1600" b="1" dirty="0" smtClean="0">
              <a:solidFill>
                <a:srgbClr val="FF0000"/>
              </a:solidFill>
              <a:latin typeface="Arial"/>
              <a:cs typeface="Arial"/>
            </a:endParaRPr>
          </a:p>
          <a:p>
            <a:r>
              <a:rPr lang="it-IT" sz="2800" b="1" dirty="0" smtClean="0">
                <a:solidFill>
                  <a:srgbClr val="FF0000"/>
                </a:solidFill>
                <a:latin typeface="Arial"/>
                <a:cs typeface="Arial"/>
              </a:rPr>
              <a:t>2</a:t>
            </a:r>
          </a:p>
          <a:p>
            <a:endParaRPr lang="it-IT" sz="2800" b="1" dirty="0" smtClean="0">
              <a:solidFill>
                <a:srgbClr val="FF0000"/>
              </a:solidFill>
              <a:latin typeface="Arial"/>
              <a:cs typeface="Arial"/>
            </a:endParaRPr>
          </a:p>
          <a:p>
            <a:endParaRPr lang="it-IT" sz="2000" b="1" dirty="0">
              <a:solidFill>
                <a:srgbClr val="FF0000"/>
              </a:solidFill>
              <a:latin typeface="Arial"/>
              <a:cs typeface="Arial"/>
            </a:endParaRPr>
          </a:p>
          <a:p>
            <a:r>
              <a:rPr lang="it-IT" sz="2800" b="1" dirty="0" smtClean="0">
                <a:solidFill>
                  <a:srgbClr val="FF0000"/>
                </a:solidFill>
                <a:latin typeface="Arial"/>
                <a:cs typeface="Arial"/>
              </a:rPr>
              <a:t>4</a:t>
            </a:r>
            <a:endParaRPr lang="it-IT" sz="2800" b="1" dirty="0">
              <a:solidFill>
                <a:srgbClr val="FF0000"/>
              </a:solidFill>
              <a:latin typeface="Arial"/>
              <a:cs typeface="Arial"/>
            </a:endParaRPr>
          </a:p>
        </p:txBody>
      </p:sp>
      <p:sp>
        <p:nvSpPr>
          <p:cNvPr id="5" name="Rettangolo 4"/>
          <p:cNvSpPr/>
          <p:nvPr/>
        </p:nvSpPr>
        <p:spPr>
          <a:xfrm>
            <a:off x="994976" y="1856301"/>
            <a:ext cx="220787" cy="1248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3"/>
          <a:srcRect/>
          <a:stretch>
            <a:fillRect/>
          </a:stretch>
        </p:blipFill>
        <p:spPr bwMode="auto">
          <a:xfrm>
            <a:off x="1144963" y="-1430"/>
            <a:ext cx="6854074" cy="6862288"/>
          </a:xfrm>
          <a:prstGeom prst="rect">
            <a:avLst/>
          </a:prstGeom>
          <a:noFill/>
        </p:spPr>
      </p:pic>
      <p:sp>
        <p:nvSpPr>
          <p:cNvPr id="60420" name="Text Box 4"/>
          <p:cNvSpPr txBox="1">
            <a:spLocks noChangeArrowheads="1"/>
          </p:cNvSpPr>
          <p:nvPr/>
        </p:nvSpPr>
        <p:spPr bwMode="auto">
          <a:xfrm>
            <a:off x="4192964" y="1372172"/>
            <a:ext cx="4946753" cy="467396"/>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a:solidFill>
                  <a:srgbClr val="000099"/>
                </a:solidFill>
                <a:latin typeface="Arial" pitchFamily="-111" charset="0"/>
              </a:rPr>
              <a:t>Structure</a:t>
            </a:r>
            <a:r>
              <a:rPr lang="it-IT" sz="2500" dirty="0">
                <a:solidFill>
                  <a:srgbClr val="000099"/>
                </a:solidFill>
                <a:latin typeface="Arial" pitchFamily="-111" charset="0"/>
              </a:rPr>
              <a:t> </a:t>
            </a:r>
            <a:r>
              <a:rPr lang="it-IT" sz="2500" dirty="0" err="1">
                <a:solidFill>
                  <a:srgbClr val="000099"/>
                </a:solidFill>
                <a:latin typeface="Arial" pitchFamily="-111" charset="0"/>
              </a:rPr>
              <a:t>of</a:t>
            </a:r>
            <a:r>
              <a:rPr lang="it-IT" sz="2500" dirty="0">
                <a:solidFill>
                  <a:srgbClr val="000099"/>
                </a:solidFill>
                <a:latin typeface="Arial" pitchFamily="-111" charset="0"/>
              </a:rPr>
              <a:t> </a:t>
            </a:r>
            <a:r>
              <a:rPr lang="it-IT" sz="2500" dirty="0" err="1">
                <a:solidFill>
                  <a:srgbClr val="000099"/>
                </a:solidFill>
                <a:latin typeface="Arial" pitchFamily="-111" charset="0"/>
              </a:rPr>
              <a:t>bacterial</a:t>
            </a:r>
            <a:r>
              <a:rPr lang="it-IT" sz="2500" dirty="0">
                <a:solidFill>
                  <a:srgbClr val="000099"/>
                </a:solidFill>
                <a:latin typeface="Arial" pitchFamily="-111" charset="0"/>
              </a:rPr>
              <a:t> </a:t>
            </a:r>
            <a:r>
              <a:rPr lang="it-IT" sz="2500" dirty="0" err="1">
                <a:solidFill>
                  <a:srgbClr val="000099"/>
                </a:solidFill>
                <a:latin typeface="Arial" pitchFamily="-111" charset="0"/>
              </a:rPr>
              <a:t>transposons</a:t>
            </a:r>
            <a:endParaRPr lang="it-IT" sz="2500" dirty="0">
              <a:solidFill>
                <a:srgbClr val="000099"/>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1254125"/>
            <a:ext cx="90170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046236" y="254050"/>
            <a:ext cx="4946753" cy="467396"/>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a:solidFill>
                  <a:srgbClr val="000099"/>
                </a:solidFill>
                <a:latin typeface="Arial" pitchFamily="-111" charset="0"/>
              </a:rPr>
              <a:t>Structure</a:t>
            </a:r>
            <a:r>
              <a:rPr lang="it-IT" sz="2500" dirty="0">
                <a:solidFill>
                  <a:srgbClr val="000099"/>
                </a:solidFill>
                <a:latin typeface="Arial" pitchFamily="-111" charset="0"/>
              </a:rPr>
              <a:t> </a:t>
            </a:r>
            <a:r>
              <a:rPr lang="it-IT" sz="2500" dirty="0" err="1">
                <a:solidFill>
                  <a:srgbClr val="000099"/>
                </a:solidFill>
                <a:latin typeface="Arial" pitchFamily="-111" charset="0"/>
              </a:rPr>
              <a:t>of</a:t>
            </a:r>
            <a:r>
              <a:rPr lang="it-IT" sz="2500" dirty="0">
                <a:solidFill>
                  <a:srgbClr val="000099"/>
                </a:solidFill>
                <a:latin typeface="Arial" pitchFamily="-111" charset="0"/>
              </a:rPr>
              <a:t> </a:t>
            </a:r>
            <a:r>
              <a:rPr lang="it-IT" sz="2500" dirty="0" err="1">
                <a:solidFill>
                  <a:srgbClr val="000099"/>
                </a:solidFill>
                <a:latin typeface="Arial" pitchFamily="-111" charset="0"/>
              </a:rPr>
              <a:t>bacterial</a:t>
            </a:r>
            <a:r>
              <a:rPr lang="it-IT" sz="2500" dirty="0">
                <a:solidFill>
                  <a:srgbClr val="000099"/>
                </a:solidFill>
                <a:latin typeface="Arial" pitchFamily="-111" charset="0"/>
              </a:rPr>
              <a:t> </a:t>
            </a:r>
            <a:r>
              <a:rPr lang="it-IT" sz="2500" dirty="0" err="1">
                <a:solidFill>
                  <a:srgbClr val="000099"/>
                </a:solidFill>
                <a:latin typeface="Arial" pitchFamily="-111" charset="0"/>
              </a:rPr>
              <a:t>transposons</a:t>
            </a:r>
            <a:endParaRPr lang="it-IT" sz="2500" dirty="0">
              <a:solidFill>
                <a:srgbClr val="000099"/>
              </a:solidFill>
              <a:latin typeface="Arial" pitchFamily="-111" charset="0"/>
            </a:endParaRPr>
          </a:p>
        </p:txBody>
      </p:sp>
    </p:spTree>
    <p:extLst>
      <p:ext uri="{BB962C8B-B14F-4D97-AF65-F5344CB8AC3E}">
        <p14:creationId xmlns:p14="http://schemas.microsoft.com/office/powerpoint/2010/main" val="2267836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989" y="1077307"/>
            <a:ext cx="7817247" cy="50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536051" y="422930"/>
            <a:ext cx="5975308" cy="467792"/>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a:solidFill>
                  <a:srgbClr val="000099"/>
                </a:solidFill>
                <a:latin typeface="Arial" pitchFamily="-111" charset="0"/>
              </a:rPr>
              <a:t>Structure</a:t>
            </a:r>
            <a:r>
              <a:rPr lang="it-IT" sz="2500" dirty="0">
                <a:solidFill>
                  <a:srgbClr val="000099"/>
                </a:solidFill>
                <a:latin typeface="Arial" pitchFamily="-111" charset="0"/>
              </a:rPr>
              <a:t> of </a:t>
            </a:r>
            <a:r>
              <a:rPr lang="it-IT" sz="2500" dirty="0" err="1" smtClean="0">
                <a:solidFill>
                  <a:srgbClr val="000099"/>
                </a:solidFill>
                <a:latin typeface="Arial" pitchFamily="-111" charset="0"/>
              </a:rPr>
              <a:t>simple</a:t>
            </a:r>
            <a:r>
              <a:rPr lang="it-IT" sz="2500" dirty="0" smtClean="0">
                <a:solidFill>
                  <a:srgbClr val="000099"/>
                </a:solidFill>
                <a:latin typeface="Arial" pitchFamily="-111" charset="0"/>
              </a:rPr>
              <a:t> </a:t>
            </a:r>
            <a:r>
              <a:rPr lang="it-IT" sz="2500" dirty="0" err="1" smtClean="0">
                <a:solidFill>
                  <a:srgbClr val="000099"/>
                </a:solidFill>
                <a:latin typeface="Arial" pitchFamily="-111" charset="0"/>
              </a:rPr>
              <a:t>bacterial</a:t>
            </a:r>
            <a:r>
              <a:rPr lang="it-IT" sz="2500" dirty="0" smtClean="0">
                <a:solidFill>
                  <a:srgbClr val="000099"/>
                </a:solidFill>
                <a:latin typeface="Arial" pitchFamily="-111" charset="0"/>
              </a:rPr>
              <a:t> </a:t>
            </a:r>
            <a:r>
              <a:rPr lang="it-IT" sz="2500" dirty="0" err="1">
                <a:solidFill>
                  <a:srgbClr val="000099"/>
                </a:solidFill>
                <a:latin typeface="Arial" pitchFamily="-111" charset="0"/>
              </a:rPr>
              <a:t>transposons</a:t>
            </a:r>
            <a:endParaRPr lang="it-IT" sz="2500" dirty="0">
              <a:solidFill>
                <a:srgbClr val="000099"/>
              </a:solidFill>
              <a:latin typeface="Arial" pitchFamily="-111" charset="0"/>
            </a:endParaRPr>
          </a:p>
        </p:txBody>
      </p:sp>
    </p:spTree>
    <p:extLst>
      <p:ext uri="{BB962C8B-B14F-4D97-AF65-F5344CB8AC3E}">
        <p14:creationId xmlns:p14="http://schemas.microsoft.com/office/powerpoint/2010/main" val="2795466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3"/>
          <a:srcRect/>
          <a:stretch>
            <a:fillRect/>
          </a:stretch>
        </p:blipFill>
        <p:spPr bwMode="auto">
          <a:xfrm>
            <a:off x="1428" y="357337"/>
            <a:ext cx="9139717" cy="614189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60556"/>
            <a:ext cx="411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1413344" y="192764"/>
            <a:ext cx="6320487" cy="467792"/>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smtClean="0">
                <a:solidFill>
                  <a:srgbClr val="000099"/>
                </a:solidFill>
                <a:latin typeface="Arial" pitchFamily="-111" charset="0"/>
              </a:rPr>
              <a:t>Transposition</a:t>
            </a:r>
            <a:r>
              <a:rPr lang="it-IT" sz="2500" dirty="0" smtClean="0">
                <a:solidFill>
                  <a:srgbClr val="000099"/>
                </a:solidFill>
                <a:latin typeface="Arial" pitchFamily="-111" charset="0"/>
              </a:rPr>
              <a:t>: generation of DR </a:t>
            </a:r>
            <a:r>
              <a:rPr lang="it-IT" sz="2500" dirty="0" err="1" smtClean="0">
                <a:solidFill>
                  <a:srgbClr val="000099"/>
                </a:solidFill>
                <a:latin typeface="Arial" pitchFamily="-111" charset="0"/>
              </a:rPr>
              <a:t>sequences</a:t>
            </a:r>
            <a:endParaRPr lang="it-IT" sz="2500" dirty="0">
              <a:solidFill>
                <a:srgbClr val="000099"/>
              </a:solidFill>
              <a:latin typeface="Arial" pitchFamily="-111" charset="0"/>
            </a:endParaRPr>
          </a:p>
        </p:txBody>
      </p:sp>
    </p:spTree>
    <p:extLst>
      <p:ext uri="{BB962C8B-B14F-4D97-AF65-F5344CB8AC3E}">
        <p14:creationId xmlns:p14="http://schemas.microsoft.com/office/powerpoint/2010/main" val="315250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120607" y="299616"/>
            <a:ext cx="4905961" cy="467792"/>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smtClean="0">
                <a:solidFill>
                  <a:srgbClr val="000099"/>
                </a:solidFill>
                <a:latin typeface="Arial" pitchFamily="-111" charset="0"/>
              </a:rPr>
              <a:t>Two</a:t>
            </a:r>
            <a:r>
              <a:rPr lang="it-IT" sz="2500" dirty="0" smtClean="0">
                <a:solidFill>
                  <a:srgbClr val="000099"/>
                </a:solidFill>
                <a:latin typeface="Arial" pitchFamily="-111" charset="0"/>
              </a:rPr>
              <a:t> </a:t>
            </a:r>
            <a:r>
              <a:rPr lang="it-IT" sz="2500" dirty="0" err="1" smtClean="0">
                <a:solidFill>
                  <a:srgbClr val="000099"/>
                </a:solidFill>
                <a:latin typeface="Arial" pitchFamily="-111" charset="0"/>
              </a:rPr>
              <a:t>mechanisms</a:t>
            </a:r>
            <a:r>
              <a:rPr lang="it-IT" sz="2500" dirty="0" smtClean="0">
                <a:solidFill>
                  <a:srgbClr val="000099"/>
                </a:solidFill>
                <a:latin typeface="Arial" pitchFamily="-111" charset="0"/>
              </a:rPr>
              <a:t> of </a:t>
            </a:r>
            <a:r>
              <a:rPr lang="it-IT" sz="2500" dirty="0" err="1" smtClean="0">
                <a:solidFill>
                  <a:srgbClr val="000099"/>
                </a:solidFill>
                <a:latin typeface="Arial" pitchFamily="-111" charset="0"/>
              </a:rPr>
              <a:t>transposition</a:t>
            </a:r>
            <a:endParaRPr lang="it-IT" sz="2500" dirty="0">
              <a:solidFill>
                <a:srgbClr val="000099"/>
              </a:solidFill>
              <a:latin typeface="Arial" pitchFamily="-111" charset="0"/>
            </a:endParaRPr>
          </a:p>
        </p:txBody>
      </p:sp>
      <p:grpSp>
        <p:nvGrpSpPr>
          <p:cNvPr id="7" name="Gruppo 6"/>
          <p:cNvGrpSpPr/>
          <p:nvPr/>
        </p:nvGrpSpPr>
        <p:grpSpPr>
          <a:xfrm>
            <a:off x="1430575" y="825007"/>
            <a:ext cx="6286026" cy="5092446"/>
            <a:chOff x="1050422" y="1194111"/>
            <a:chExt cx="6286026" cy="5092446"/>
          </a:xfrm>
        </p:grpSpPr>
        <p:pic>
          <p:nvPicPr>
            <p:cNvPr id="2" name="Immagine 1" descr="234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744" y="1194111"/>
              <a:ext cx="5566704" cy="4951947"/>
            </a:xfrm>
            <a:prstGeom prst="rect">
              <a:avLst/>
            </a:prstGeom>
          </p:spPr>
        </p:pic>
        <p:sp>
          <p:nvSpPr>
            <p:cNvPr id="5" name="Figura a mano libera 4"/>
            <p:cNvSpPr/>
            <p:nvPr/>
          </p:nvSpPr>
          <p:spPr>
            <a:xfrm>
              <a:off x="1050422" y="1517543"/>
              <a:ext cx="979467" cy="4769014"/>
            </a:xfrm>
            <a:custGeom>
              <a:avLst/>
              <a:gdLst>
                <a:gd name="connsiteX0" fmla="*/ 306456 w 979467"/>
                <a:gd name="connsiteY0" fmla="*/ 56513 h 4769014"/>
                <a:gd name="connsiteX1" fmla="*/ 415006 w 979467"/>
                <a:gd name="connsiteY1" fmla="*/ 99935 h 4769014"/>
                <a:gd name="connsiteX2" fmla="*/ 447571 w 979467"/>
                <a:gd name="connsiteY2" fmla="*/ 197635 h 4769014"/>
                <a:gd name="connsiteX3" fmla="*/ 458426 w 979467"/>
                <a:gd name="connsiteY3" fmla="*/ 230202 h 4769014"/>
                <a:gd name="connsiteX4" fmla="*/ 480136 w 979467"/>
                <a:gd name="connsiteY4" fmla="*/ 262769 h 4769014"/>
                <a:gd name="connsiteX5" fmla="*/ 512701 w 979467"/>
                <a:gd name="connsiteY5" fmla="*/ 327902 h 4769014"/>
                <a:gd name="connsiteX6" fmla="*/ 545266 w 979467"/>
                <a:gd name="connsiteY6" fmla="*/ 338758 h 4769014"/>
                <a:gd name="connsiteX7" fmla="*/ 556121 w 979467"/>
                <a:gd name="connsiteY7" fmla="*/ 371324 h 4769014"/>
                <a:gd name="connsiteX8" fmla="*/ 599541 w 979467"/>
                <a:gd name="connsiteY8" fmla="*/ 403891 h 4769014"/>
                <a:gd name="connsiteX9" fmla="*/ 621252 w 979467"/>
                <a:gd name="connsiteY9" fmla="*/ 425602 h 4769014"/>
                <a:gd name="connsiteX10" fmla="*/ 686382 w 979467"/>
                <a:gd name="connsiteY10" fmla="*/ 469024 h 4769014"/>
                <a:gd name="connsiteX11" fmla="*/ 740657 w 979467"/>
                <a:gd name="connsiteY11" fmla="*/ 523302 h 4769014"/>
                <a:gd name="connsiteX12" fmla="*/ 784077 w 979467"/>
                <a:gd name="connsiteY12" fmla="*/ 588436 h 4769014"/>
                <a:gd name="connsiteX13" fmla="*/ 805787 w 979467"/>
                <a:gd name="connsiteY13" fmla="*/ 653569 h 4769014"/>
                <a:gd name="connsiteX14" fmla="*/ 816642 w 979467"/>
                <a:gd name="connsiteY14" fmla="*/ 686136 h 4769014"/>
                <a:gd name="connsiteX15" fmla="*/ 827497 w 979467"/>
                <a:gd name="connsiteY15" fmla="*/ 718702 h 4769014"/>
                <a:gd name="connsiteX16" fmla="*/ 816642 w 979467"/>
                <a:gd name="connsiteY16" fmla="*/ 859825 h 4769014"/>
                <a:gd name="connsiteX17" fmla="*/ 805787 w 979467"/>
                <a:gd name="connsiteY17" fmla="*/ 924958 h 4769014"/>
                <a:gd name="connsiteX18" fmla="*/ 794932 w 979467"/>
                <a:gd name="connsiteY18" fmla="*/ 1044369 h 4769014"/>
                <a:gd name="connsiteX19" fmla="*/ 762367 w 979467"/>
                <a:gd name="connsiteY19" fmla="*/ 1207203 h 4769014"/>
                <a:gd name="connsiteX20" fmla="*/ 773222 w 979467"/>
                <a:gd name="connsiteY20" fmla="*/ 1489447 h 4769014"/>
                <a:gd name="connsiteX21" fmla="*/ 794932 w 979467"/>
                <a:gd name="connsiteY21" fmla="*/ 1522014 h 4769014"/>
                <a:gd name="connsiteX22" fmla="*/ 827497 w 979467"/>
                <a:gd name="connsiteY22" fmla="*/ 1576292 h 4769014"/>
                <a:gd name="connsiteX23" fmla="*/ 838352 w 979467"/>
                <a:gd name="connsiteY23" fmla="*/ 1608858 h 4769014"/>
                <a:gd name="connsiteX24" fmla="*/ 870917 w 979467"/>
                <a:gd name="connsiteY24" fmla="*/ 1684847 h 4769014"/>
                <a:gd name="connsiteX25" fmla="*/ 903482 w 979467"/>
                <a:gd name="connsiteY25" fmla="*/ 1706558 h 4769014"/>
                <a:gd name="connsiteX26" fmla="*/ 914337 w 979467"/>
                <a:gd name="connsiteY26" fmla="*/ 1749981 h 4769014"/>
                <a:gd name="connsiteX27" fmla="*/ 936047 w 979467"/>
                <a:gd name="connsiteY27" fmla="*/ 1825969 h 4769014"/>
                <a:gd name="connsiteX28" fmla="*/ 936047 w 979467"/>
                <a:gd name="connsiteY28" fmla="*/ 2466448 h 4769014"/>
                <a:gd name="connsiteX29" fmla="*/ 968612 w 979467"/>
                <a:gd name="connsiteY29" fmla="*/ 2575003 h 4769014"/>
                <a:gd name="connsiteX30" fmla="*/ 979467 w 979467"/>
                <a:gd name="connsiteY30" fmla="*/ 2607570 h 4769014"/>
                <a:gd name="connsiteX31" fmla="*/ 957757 w 979467"/>
                <a:gd name="connsiteY31" fmla="*/ 2748692 h 4769014"/>
                <a:gd name="connsiteX32" fmla="*/ 946902 w 979467"/>
                <a:gd name="connsiteY32" fmla="*/ 2781259 h 4769014"/>
                <a:gd name="connsiteX33" fmla="*/ 903482 w 979467"/>
                <a:gd name="connsiteY33" fmla="*/ 2846392 h 4769014"/>
                <a:gd name="connsiteX34" fmla="*/ 881772 w 979467"/>
                <a:gd name="connsiteY34" fmla="*/ 2878959 h 4769014"/>
                <a:gd name="connsiteX35" fmla="*/ 860062 w 979467"/>
                <a:gd name="connsiteY35" fmla="*/ 2911525 h 4769014"/>
                <a:gd name="connsiteX36" fmla="*/ 849207 w 979467"/>
                <a:gd name="connsiteY36" fmla="*/ 2944092 h 4769014"/>
                <a:gd name="connsiteX37" fmla="*/ 827497 w 979467"/>
                <a:gd name="connsiteY37" fmla="*/ 2976659 h 4769014"/>
                <a:gd name="connsiteX38" fmla="*/ 805787 w 979467"/>
                <a:gd name="connsiteY38" fmla="*/ 3063503 h 4769014"/>
                <a:gd name="connsiteX39" fmla="*/ 794932 w 979467"/>
                <a:gd name="connsiteY39" fmla="*/ 3150348 h 4769014"/>
                <a:gd name="connsiteX40" fmla="*/ 773222 w 979467"/>
                <a:gd name="connsiteY40" fmla="*/ 3280614 h 4769014"/>
                <a:gd name="connsiteX41" fmla="*/ 762367 w 979467"/>
                <a:gd name="connsiteY41" fmla="*/ 3421737 h 4769014"/>
                <a:gd name="connsiteX42" fmla="*/ 773222 w 979467"/>
                <a:gd name="connsiteY42" fmla="*/ 3627992 h 4769014"/>
                <a:gd name="connsiteX43" fmla="*/ 794932 w 979467"/>
                <a:gd name="connsiteY43" fmla="*/ 3649704 h 4769014"/>
                <a:gd name="connsiteX44" fmla="*/ 838352 w 979467"/>
                <a:gd name="connsiteY44" fmla="*/ 3693126 h 4769014"/>
                <a:gd name="connsiteX45" fmla="*/ 849207 w 979467"/>
                <a:gd name="connsiteY45" fmla="*/ 3725692 h 4769014"/>
                <a:gd name="connsiteX46" fmla="*/ 870917 w 979467"/>
                <a:gd name="connsiteY46" fmla="*/ 3758259 h 4769014"/>
                <a:gd name="connsiteX47" fmla="*/ 881772 w 979467"/>
                <a:gd name="connsiteY47" fmla="*/ 3823392 h 4769014"/>
                <a:gd name="connsiteX48" fmla="*/ 892627 w 979467"/>
                <a:gd name="connsiteY48" fmla="*/ 3910237 h 4769014"/>
                <a:gd name="connsiteX49" fmla="*/ 903482 w 979467"/>
                <a:gd name="connsiteY49" fmla="*/ 3986226 h 4769014"/>
                <a:gd name="connsiteX50" fmla="*/ 892627 w 979467"/>
                <a:gd name="connsiteY50" fmla="*/ 4572426 h 4769014"/>
                <a:gd name="connsiteX51" fmla="*/ 881772 w 979467"/>
                <a:gd name="connsiteY51" fmla="*/ 4615848 h 4769014"/>
                <a:gd name="connsiteX52" fmla="*/ 849207 w 979467"/>
                <a:gd name="connsiteY52" fmla="*/ 4648415 h 4769014"/>
                <a:gd name="connsiteX53" fmla="*/ 675527 w 979467"/>
                <a:gd name="connsiteY53" fmla="*/ 4735260 h 4769014"/>
                <a:gd name="connsiteX54" fmla="*/ 610397 w 979467"/>
                <a:gd name="connsiteY54" fmla="*/ 4746115 h 4769014"/>
                <a:gd name="connsiteX55" fmla="*/ 545266 w 979467"/>
                <a:gd name="connsiteY55" fmla="*/ 4767826 h 4769014"/>
                <a:gd name="connsiteX56" fmla="*/ 263036 w 979467"/>
                <a:gd name="connsiteY56" fmla="*/ 4756971 h 4769014"/>
                <a:gd name="connsiteX57" fmla="*/ 197906 w 979467"/>
                <a:gd name="connsiteY57" fmla="*/ 4724404 h 4769014"/>
                <a:gd name="connsiteX58" fmla="*/ 100210 w 979467"/>
                <a:gd name="connsiteY58" fmla="*/ 4637559 h 4769014"/>
                <a:gd name="connsiteX59" fmla="*/ 56790 w 979467"/>
                <a:gd name="connsiteY59" fmla="*/ 4572426 h 4769014"/>
                <a:gd name="connsiteX60" fmla="*/ 35080 w 979467"/>
                <a:gd name="connsiteY60" fmla="*/ 4496437 h 4769014"/>
                <a:gd name="connsiteX61" fmla="*/ 2515 w 979467"/>
                <a:gd name="connsiteY61" fmla="*/ 4398737 h 4769014"/>
                <a:gd name="connsiteX62" fmla="*/ 56790 w 979467"/>
                <a:gd name="connsiteY62" fmla="*/ 3465159 h 4769014"/>
                <a:gd name="connsiteX63" fmla="*/ 89355 w 979467"/>
                <a:gd name="connsiteY63" fmla="*/ 3291470 h 4769014"/>
                <a:gd name="connsiteX64" fmla="*/ 132776 w 979467"/>
                <a:gd name="connsiteY64" fmla="*/ 3096070 h 4769014"/>
                <a:gd name="connsiteX65" fmla="*/ 197906 w 979467"/>
                <a:gd name="connsiteY65" fmla="*/ 2726981 h 4769014"/>
                <a:gd name="connsiteX66" fmla="*/ 219616 w 979467"/>
                <a:gd name="connsiteY66" fmla="*/ 2553292 h 4769014"/>
                <a:gd name="connsiteX67" fmla="*/ 263036 w 979467"/>
                <a:gd name="connsiteY67" fmla="*/ 2412170 h 4769014"/>
                <a:gd name="connsiteX68" fmla="*/ 317311 w 979467"/>
                <a:gd name="connsiteY68" fmla="*/ 2151636 h 4769014"/>
                <a:gd name="connsiteX69" fmla="*/ 425861 w 979467"/>
                <a:gd name="connsiteY69" fmla="*/ 1771692 h 4769014"/>
                <a:gd name="connsiteX70" fmla="*/ 436716 w 979467"/>
                <a:gd name="connsiteY70" fmla="*/ 1652281 h 4769014"/>
                <a:gd name="connsiteX71" fmla="*/ 458426 w 979467"/>
                <a:gd name="connsiteY71" fmla="*/ 1543725 h 4769014"/>
                <a:gd name="connsiteX72" fmla="*/ 447571 w 979467"/>
                <a:gd name="connsiteY72" fmla="*/ 696991 h 4769014"/>
                <a:gd name="connsiteX73" fmla="*/ 425861 w 979467"/>
                <a:gd name="connsiteY73" fmla="*/ 599291 h 4769014"/>
                <a:gd name="connsiteX74" fmla="*/ 360731 w 979467"/>
                <a:gd name="connsiteY74" fmla="*/ 371324 h 4769014"/>
                <a:gd name="connsiteX75" fmla="*/ 295601 w 979467"/>
                <a:gd name="connsiteY75" fmla="*/ 241058 h 4769014"/>
                <a:gd name="connsiteX76" fmla="*/ 273891 w 979467"/>
                <a:gd name="connsiteY76" fmla="*/ 197635 h 4769014"/>
                <a:gd name="connsiteX77" fmla="*/ 143631 w 979467"/>
                <a:gd name="connsiteY77" fmla="*/ 56513 h 4769014"/>
                <a:gd name="connsiteX78" fmla="*/ 111065 w 979467"/>
                <a:gd name="connsiteY78" fmla="*/ 34802 h 4769014"/>
                <a:gd name="connsiteX79" fmla="*/ 89355 w 979467"/>
                <a:gd name="connsiteY79" fmla="*/ 2235 h 4769014"/>
                <a:gd name="connsiteX80" fmla="*/ 121920 w 979467"/>
                <a:gd name="connsiteY80" fmla="*/ 23947 h 4769014"/>
                <a:gd name="connsiteX81" fmla="*/ 143631 w 979467"/>
                <a:gd name="connsiteY81" fmla="*/ 56513 h 4769014"/>
                <a:gd name="connsiteX82" fmla="*/ 176196 w 979467"/>
                <a:gd name="connsiteY82" fmla="*/ 67369 h 4769014"/>
                <a:gd name="connsiteX83" fmla="*/ 241326 w 979467"/>
                <a:gd name="connsiteY83" fmla="*/ 99935 h 4769014"/>
                <a:gd name="connsiteX84" fmla="*/ 317311 w 979467"/>
                <a:gd name="connsiteY84" fmla="*/ 78224 h 4769014"/>
                <a:gd name="connsiteX85" fmla="*/ 306456 w 979467"/>
                <a:gd name="connsiteY85" fmla="*/ 56513 h 476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79467" h="4769014">
                  <a:moveTo>
                    <a:pt x="306456" y="56513"/>
                  </a:moveTo>
                  <a:cubicBezTo>
                    <a:pt x="322739" y="60132"/>
                    <a:pt x="392004" y="60501"/>
                    <a:pt x="415006" y="99935"/>
                  </a:cubicBezTo>
                  <a:cubicBezTo>
                    <a:pt x="432302" y="129587"/>
                    <a:pt x="436716" y="165068"/>
                    <a:pt x="447571" y="197635"/>
                  </a:cubicBezTo>
                  <a:cubicBezTo>
                    <a:pt x="451189" y="208491"/>
                    <a:pt x="452079" y="220681"/>
                    <a:pt x="458426" y="230202"/>
                  </a:cubicBezTo>
                  <a:cubicBezTo>
                    <a:pt x="465663" y="241058"/>
                    <a:pt x="474302" y="251100"/>
                    <a:pt x="480136" y="262769"/>
                  </a:cubicBezTo>
                  <a:cubicBezTo>
                    <a:pt x="493246" y="288990"/>
                    <a:pt x="486777" y="307162"/>
                    <a:pt x="512701" y="327902"/>
                  </a:cubicBezTo>
                  <a:cubicBezTo>
                    <a:pt x="521636" y="335050"/>
                    <a:pt x="534411" y="335139"/>
                    <a:pt x="545266" y="338758"/>
                  </a:cubicBezTo>
                  <a:cubicBezTo>
                    <a:pt x="548884" y="349613"/>
                    <a:pt x="548796" y="362533"/>
                    <a:pt x="556121" y="371324"/>
                  </a:cubicBezTo>
                  <a:cubicBezTo>
                    <a:pt x="567703" y="385223"/>
                    <a:pt x="585643" y="392308"/>
                    <a:pt x="599541" y="403891"/>
                  </a:cubicBezTo>
                  <a:cubicBezTo>
                    <a:pt x="607403" y="410443"/>
                    <a:pt x="613064" y="419461"/>
                    <a:pt x="621252" y="425602"/>
                  </a:cubicBezTo>
                  <a:cubicBezTo>
                    <a:pt x="642126" y="441258"/>
                    <a:pt x="667932" y="450573"/>
                    <a:pt x="686382" y="469024"/>
                  </a:cubicBezTo>
                  <a:lnTo>
                    <a:pt x="740657" y="523302"/>
                  </a:lnTo>
                  <a:cubicBezTo>
                    <a:pt x="776568" y="631042"/>
                    <a:pt x="716318" y="466464"/>
                    <a:pt x="784077" y="588436"/>
                  </a:cubicBezTo>
                  <a:cubicBezTo>
                    <a:pt x="795191" y="608442"/>
                    <a:pt x="798550" y="631858"/>
                    <a:pt x="805787" y="653569"/>
                  </a:cubicBezTo>
                  <a:lnTo>
                    <a:pt x="816642" y="686136"/>
                  </a:lnTo>
                  <a:lnTo>
                    <a:pt x="827497" y="718702"/>
                  </a:lnTo>
                  <a:cubicBezTo>
                    <a:pt x="823879" y="765743"/>
                    <a:pt x="821581" y="812904"/>
                    <a:pt x="816642" y="859825"/>
                  </a:cubicBezTo>
                  <a:cubicBezTo>
                    <a:pt x="814338" y="881715"/>
                    <a:pt x="808359" y="903098"/>
                    <a:pt x="805787" y="924958"/>
                  </a:cubicBezTo>
                  <a:cubicBezTo>
                    <a:pt x="801117" y="964652"/>
                    <a:pt x="799602" y="1004675"/>
                    <a:pt x="794932" y="1044369"/>
                  </a:cubicBezTo>
                  <a:cubicBezTo>
                    <a:pt x="788805" y="1096455"/>
                    <a:pt x="773374" y="1157669"/>
                    <a:pt x="762367" y="1207203"/>
                  </a:cubicBezTo>
                  <a:cubicBezTo>
                    <a:pt x="765985" y="1301284"/>
                    <a:pt x="763534" y="1395796"/>
                    <a:pt x="773222" y="1489447"/>
                  </a:cubicBezTo>
                  <a:cubicBezTo>
                    <a:pt x="774564" y="1502424"/>
                    <a:pt x="789098" y="1510345"/>
                    <a:pt x="794932" y="1522014"/>
                  </a:cubicBezTo>
                  <a:cubicBezTo>
                    <a:pt x="823115" y="1578382"/>
                    <a:pt x="785092" y="1533883"/>
                    <a:pt x="827497" y="1576292"/>
                  </a:cubicBezTo>
                  <a:cubicBezTo>
                    <a:pt x="831115" y="1587147"/>
                    <a:pt x="835209" y="1597856"/>
                    <a:pt x="838352" y="1608858"/>
                  </a:cubicBezTo>
                  <a:cubicBezTo>
                    <a:pt x="848317" y="1643738"/>
                    <a:pt x="844476" y="1658405"/>
                    <a:pt x="870917" y="1684847"/>
                  </a:cubicBezTo>
                  <a:cubicBezTo>
                    <a:pt x="880142" y="1694072"/>
                    <a:pt x="892627" y="1699321"/>
                    <a:pt x="903482" y="1706558"/>
                  </a:cubicBezTo>
                  <a:cubicBezTo>
                    <a:pt x="907100" y="1721032"/>
                    <a:pt x="910238" y="1735635"/>
                    <a:pt x="914337" y="1749981"/>
                  </a:cubicBezTo>
                  <a:cubicBezTo>
                    <a:pt x="945485" y="1859006"/>
                    <a:pt x="902108" y="1690208"/>
                    <a:pt x="936047" y="1825969"/>
                  </a:cubicBezTo>
                  <a:cubicBezTo>
                    <a:pt x="924121" y="2136072"/>
                    <a:pt x="917874" y="2130233"/>
                    <a:pt x="936047" y="2466448"/>
                  </a:cubicBezTo>
                  <a:cubicBezTo>
                    <a:pt x="937105" y="2486029"/>
                    <a:pt x="965725" y="2566342"/>
                    <a:pt x="968612" y="2575003"/>
                  </a:cubicBezTo>
                  <a:lnTo>
                    <a:pt x="979467" y="2607570"/>
                  </a:lnTo>
                  <a:cubicBezTo>
                    <a:pt x="972230" y="2654611"/>
                    <a:pt x="966528" y="2701913"/>
                    <a:pt x="957757" y="2748692"/>
                  </a:cubicBezTo>
                  <a:cubicBezTo>
                    <a:pt x="955648" y="2759939"/>
                    <a:pt x="952459" y="2771256"/>
                    <a:pt x="946902" y="2781259"/>
                  </a:cubicBezTo>
                  <a:cubicBezTo>
                    <a:pt x="934231" y="2804069"/>
                    <a:pt x="917955" y="2824681"/>
                    <a:pt x="903482" y="2846392"/>
                  </a:cubicBezTo>
                  <a:lnTo>
                    <a:pt x="881772" y="2878959"/>
                  </a:lnTo>
                  <a:lnTo>
                    <a:pt x="860062" y="2911525"/>
                  </a:lnTo>
                  <a:cubicBezTo>
                    <a:pt x="856444" y="2922381"/>
                    <a:pt x="854324" y="2933857"/>
                    <a:pt x="849207" y="2944092"/>
                  </a:cubicBezTo>
                  <a:cubicBezTo>
                    <a:pt x="843373" y="2955761"/>
                    <a:pt x="831955" y="2964398"/>
                    <a:pt x="827497" y="2976659"/>
                  </a:cubicBezTo>
                  <a:cubicBezTo>
                    <a:pt x="817300" y="3004702"/>
                    <a:pt x="805787" y="3063503"/>
                    <a:pt x="805787" y="3063503"/>
                  </a:cubicBezTo>
                  <a:cubicBezTo>
                    <a:pt x="802169" y="3092451"/>
                    <a:pt x="799368" y="3121514"/>
                    <a:pt x="794932" y="3150348"/>
                  </a:cubicBezTo>
                  <a:cubicBezTo>
                    <a:pt x="780579" y="3243646"/>
                    <a:pt x="784579" y="3167043"/>
                    <a:pt x="773222" y="3280614"/>
                  </a:cubicBezTo>
                  <a:cubicBezTo>
                    <a:pt x="768528" y="3327560"/>
                    <a:pt x="765985" y="3374696"/>
                    <a:pt x="762367" y="3421737"/>
                  </a:cubicBezTo>
                  <a:cubicBezTo>
                    <a:pt x="765985" y="3490489"/>
                    <a:pt x="763486" y="3559837"/>
                    <a:pt x="773222" y="3627992"/>
                  </a:cubicBezTo>
                  <a:cubicBezTo>
                    <a:pt x="774669" y="3638124"/>
                    <a:pt x="789667" y="3640928"/>
                    <a:pt x="794932" y="3649704"/>
                  </a:cubicBezTo>
                  <a:cubicBezTo>
                    <a:pt x="823878" y="3697950"/>
                    <a:pt x="780459" y="3673827"/>
                    <a:pt x="838352" y="3693126"/>
                  </a:cubicBezTo>
                  <a:cubicBezTo>
                    <a:pt x="841970" y="3703981"/>
                    <a:pt x="844090" y="3715457"/>
                    <a:pt x="849207" y="3725692"/>
                  </a:cubicBezTo>
                  <a:cubicBezTo>
                    <a:pt x="855041" y="3737361"/>
                    <a:pt x="866791" y="3745882"/>
                    <a:pt x="870917" y="3758259"/>
                  </a:cubicBezTo>
                  <a:cubicBezTo>
                    <a:pt x="877877" y="3779140"/>
                    <a:pt x="878659" y="3801603"/>
                    <a:pt x="881772" y="3823392"/>
                  </a:cubicBezTo>
                  <a:cubicBezTo>
                    <a:pt x="885898" y="3852272"/>
                    <a:pt x="888772" y="3881319"/>
                    <a:pt x="892627" y="3910237"/>
                  </a:cubicBezTo>
                  <a:cubicBezTo>
                    <a:pt x="896008" y="3935599"/>
                    <a:pt x="899864" y="3960896"/>
                    <a:pt x="903482" y="3986226"/>
                  </a:cubicBezTo>
                  <a:cubicBezTo>
                    <a:pt x="899864" y="4181626"/>
                    <a:pt x="899362" y="4377109"/>
                    <a:pt x="892627" y="4572426"/>
                  </a:cubicBezTo>
                  <a:cubicBezTo>
                    <a:pt x="892113" y="4587337"/>
                    <a:pt x="889174" y="4602894"/>
                    <a:pt x="881772" y="4615848"/>
                  </a:cubicBezTo>
                  <a:cubicBezTo>
                    <a:pt x="874156" y="4629177"/>
                    <a:pt x="861325" y="4638990"/>
                    <a:pt x="849207" y="4648415"/>
                  </a:cubicBezTo>
                  <a:cubicBezTo>
                    <a:pt x="803334" y="4684096"/>
                    <a:pt x="731112" y="4725996"/>
                    <a:pt x="675527" y="4735260"/>
                  </a:cubicBezTo>
                  <a:lnTo>
                    <a:pt x="610397" y="4746115"/>
                  </a:lnTo>
                  <a:cubicBezTo>
                    <a:pt x="588687" y="4753352"/>
                    <a:pt x="568140" y="4767111"/>
                    <a:pt x="545266" y="4767826"/>
                  </a:cubicBezTo>
                  <a:cubicBezTo>
                    <a:pt x="451166" y="4770767"/>
                    <a:pt x="356455" y="4768649"/>
                    <a:pt x="263036" y="4756971"/>
                  </a:cubicBezTo>
                  <a:cubicBezTo>
                    <a:pt x="238951" y="4753960"/>
                    <a:pt x="218719" y="4736893"/>
                    <a:pt x="197906" y="4724404"/>
                  </a:cubicBezTo>
                  <a:cubicBezTo>
                    <a:pt x="166357" y="4705474"/>
                    <a:pt x="121542" y="4663633"/>
                    <a:pt x="100210" y="4637559"/>
                  </a:cubicBezTo>
                  <a:cubicBezTo>
                    <a:pt x="83687" y="4617364"/>
                    <a:pt x="71263" y="4594137"/>
                    <a:pt x="56790" y="4572426"/>
                  </a:cubicBezTo>
                  <a:cubicBezTo>
                    <a:pt x="49553" y="4547096"/>
                    <a:pt x="42937" y="4521581"/>
                    <a:pt x="35080" y="4496437"/>
                  </a:cubicBezTo>
                  <a:cubicBezTo>
                    <a:pt x="24841" y="4463671"/>
                    <a:pt x="3640" y="4433047"/>
                    <a:pt x="2515" y="4398737"/>
                  </a:cubicBezTo>
                  <a:cubicBezTo>
                    <a:pt x="-5942" y="4140784"/>
                    <a:pt x="5661" y="3737859"/>
                    <a:pt x="56790" y="3465159"/>
                  </a:cubicBezTo>
                  <a:cubicBezTo>
                    <a:pt x="67645" y="3407263"/>
                    <a:pt x="77477" y="3349165"/>
                    <a:pt x="89355" y="3291470"/>
                  </a:cubicBezTo>
                  <a:cubicBezTo>
                    <a:pt x="102809" y="3226118"/>
                    <a:pt x="120176" y="3161592"/>
                    <a:pt x="132776" y="3096070"/>
                  </a:cubicBezTo>
                  <a:cubicBezTo>
                    <a:pt x="156368" y="2973387"/>
                    <a:pt x="182411" y="2850947"/>
                    <a:pt x="197906" y="2726981"/>
                  </a:cubicBezTo>
                  <a:cubicBezTo>
                    <a:pt x="205143" y="2669085"/>
                    <a:pt x="207795" y="2610429"/>
                    <a:pt x="219616" y="2553292"/>
                  </a:cubicBezTo>
                  <a:cubicBezTo>
                    <a:pt x="229587" y="2505096"/>
                    <a:pt x="250242" y="2459695"/>
                    <a:pt x="263036" y="2412170"/>
                  </a:cubicBezTo>
                  <a:cubicBezTo>
                    <a:pt x="363135" y="2040354"/>
                    <a:pt x="237995" y="2478832"/>
                    <a:pt x="317311" y="2151636"/>
                  </a:cubicBezTo>
                  <a:cubicBezTo>
                    <a:pt x="354492" y="1998258"/>
                    <a:pt x="382570" y="1912394"/>
                    <a:pt x="425861" y="1771692"/>
                  </a:cubicBezTo>
                  <a:cubicBezTo>
                    <a:pt x="429479" y="1731888"/>
                    <a:pt x="431064" y="1691847"/>
                    <a:pt x="436716" y="1652281"/>
                  </a:cubicBezTo>
                  <a:cubicBezTo>
                    <a:pt x="441934" y="1615750"/>
                    <a:pt x="458007" y="1580624"/>
                    <a:pt x="458426" y="1543725"/>
                  </a:cubicBezTo>
                  <a:cubicBezTo>
                    <a:pt x="461633" y="1261475"/>
                    <a:pt x="457298" y="979091"/>
                    <a:pt x="447571" y="696991"/>
                  </a:cubicBezTo>
                  <a:cubicBezTo>
                    <a:pt x="446421" y="663650"/>
                    <a:pt x="434456" y="631526"/>
                    <a:pt x="425861" y="599291"/>
                  </a:cubicBezTo>
                  <a:cubicBezTo>
                    <a:pt x="405499" y="522930"/>
                    <a:pt x="396073" y="442011"/>
                    <a:pt x="360731" y="371324"/>
                  </a:cubicBezTo>
                  <a:lnTo>
                    <a:pt x="295601" y="241058"/>
                  </a:lnTo>
                  <a:cubicBezTo>
                    <a:pt x="288364" y="226584"/>
                    <a:pt x="284000" y="210272"/>
                    <a:pt x="273891" y="197635"/>
                  </a:cubicBezTo>
                  <a:cubicBezTo>
                    <a:pt x="238283" y="153124"/>
                    <a:pt x="187865" y="86002"/>
                    <a:pt x="143631" y="56513"/>
                  </a:cubicBezTo>
                  <a:lnTo>
                    <a:pt x="111065" y="34802"/>
                  </a:lnTo>
                  <a:cubicBezTo>
                    <a:pt x="103828" y="23946"/>
                    <a:pt x="80130" y="11460"/>
                    <a:pt x="89355" y="2235"/>
                  </a:cubicBezTo>
                  <a:cubicBezTo>
                    <a:pt x="98580" y="-6990"/>
                    <a:pt x="112695" y="14722"/>
                    <a:pt x="121920" y="23947"/>
                  </a:cubicBezTo>
                  <a:cubicBezTo>
                    <a:pt x="131145" y="33172"/>
                    <a:pt x="133443" y="48363"/>
                    <a:pt x="143631" y="56513"/>
                  </a:cubicBezTo>
                  <a:cubicBezTo>
                    <a:pt x="152566" y="63661"/>
                    <a:pt x="165962" y="62252"/>
                    <a:pt x="176196" y="67369"/>
                  </a:cubicBezTo>
                  <a:cubicBezTo>
                    <a:pt x="260359" y="109453"/>
                    <a:pt x="159480" y="72653"/>
                    <a:pt x="241326" y="99935"/>
                  </a:cubicBezTo>
                  <a:cubicBezTo>
                    <a:pt x="245089" y="98994"/>
                    <a:pt x="309523" y="84066"/>
                    <a:pt x="317311" y="78224"/>
                  </a:cubicBezTo>
                  <a:cubicBezTo>
                    <a:pt x="323784" y="73369"/>
                    <a:pt x="290173" y="52894"/>
                    <a:pt x="306456" y="5651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8" name="CasellaDiTesto 7"/>
          <p:cNvSpPr txBox="1"/>
          <p:nvPr/>
        </p:nvSpPr>
        <p:spPr>
          <a:xfrm>
            <a:off x="369070" y="6003124"/>
            <a:ext cx="3420979" cy="707886"/>
          </a:xfrm>
          <a:prstGeom prst="rect">
            <a:avLst/>
          </a:prstGeom>
          <a:solidFill>
            <a:srgbClr val="BBE0E3"/>
          </a:solidFill>
        </p:spPr>
        <p:txBody>
          <a:bodyPr wrap="none" rtlCol="0">
            <a:spAutoFit/>
          </a:bodyPr>
          <a:lstStyle/>
          <a:p>
            <a:r>
              <a:rPr lang="it-IT" sz="2000" dirty="0" smtClean="0">
                <a:latin typeface="Arial"/>
                <a:cs typeface="Arial"/>
              </a:rPr>
              <a:t>Replicative: Tn3</a:t>
            </a:r>
          </a:p>
          <a:p>
            <a:r>
              <a:rPr lang="it-IT" sz="2000" dirty="0" smtClean="0">
                <a:latin typeface="Arial"/>
                <a:cs typeface="Arial"/>
              </a:rPr>
              <a:t>Conservative: </a:t>
            </a:r>
            <a:r>
              <a:rPr lang="it-IT" sz="2000" dirty="0">
                <a:latin typeface="Arial"/>
                <a:cs typeface="Arial"/>
              </a:rPr>
              <a:t>Tn5, Tn7, </a:t>
            </a:r>
            <a:r>
              <a:rPr lang="it-IT" sz="2000" dirty="0" smtClean="0">
                <a:latin typeface="Arial"/>
                <a:cs typeface="Arial"/>
              </a:rPr>
              <a:t>Tn9</a:t>
            </a:r>
            <a:endParaRPr lang="it-IT" sz="2000" dirty="0">
              <a:latin typeface="Arial"/>
              <a:cs typeface="Arial"/>
            </a:endParaRPr>
          </a:p>
        </p:txBody>
      </p:sp>
    </p:spTree>
    <p:extLst>
      <p:ext uri="{BB962C8B-B14F-4D97-AF65-F5344CB8AC3E}">
        <p14:creationId xmlns:p14="http://schemas.microsoft.com/office/powerpoint/2010/main" val="1512431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3"/>
          <a:srcRect/>
          <a:stretch>
            <a:fillRect/>
          </a:stretch>
        </p:blipFill>
        <p:spPr bwMode="auto">
          <a:xfrm>
            <a:off x="2052939" y="-1430"/>
            <a:ext cx="5038123" cy="6862288"/>
          </a:xfrm>
          <a:prstGeom prst="rect">
            <a:avLst/>
          </a:prstGeom>
          <a:noFill/>
        </p:spPr>
      </p:pic>
      <p:sp>
        <p:nvSpPr>
          <p:cNvPr id="64516" name="Text Box 4"/>
          <p:cNvSpPr txBox="1">
            <a:spLocks noChangeArrowheads="1"/>
          </p:cNvSpPr>
          <p:nvPr/>
        </p:nvSpPr>
        <p:spPr bwMode="auto">
          <a:xfrm>
            <a:off x="345487" y="343044"/>
            <a:ext cx="2085775" cy="467396"/>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a:solidFill>
                  <a:srgbClr val="000099"/>
                </a:solidFill>
                <a:latin typeface="Arial" pitchFamily="-111" charset="0"/>
              </a:rPr>
              <a:t>Transposition</a:t>
            </a:r>
            <a:endParaRPr lang="it-IT" sz="2500" dirty="0">
              <a:solidFill>
                <a:srgbClr val="000099"/>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2106613"/>
            <a:ext cx="901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525386" y="903199"/>
            <a:ext cx="3944003" cy="467792"/>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smtClean="0">
                <a:solidFill>
                  <a:srgbClr val="000099"/>
                </a:solidFill>
                <a:latin typeface="Arial" pitchFamily="-111" charset="0"/>
              </a:rPr>
              <a:t>Conservative </a:t>
            </a:r>
            <a:r>
              <a:rPr lang="it-IT" sz="2500" dirty="0" err="1" smtClean="0">
                <a:solidFill>
                  <a:srgbClr val="000099"/>
                </a:solidFill>
                <a:latin typeface="Arial" pitchFamily="-111" charset="0"/>
              </a:rPr>
              <a:t>transposition</a:t>
            </a:r>
            <a:endParaRPr lang="it-IT" sz="2500" dirty="0">
              <a:solidFill>
                <a:srgbClr val="000099"/>
              </a:solidFill>
              <a:latin typeface="Arial" pitchFamily="-111" charset="0"/>
            </a:endParaRPr>
          </a:p>
        </p:txBody>
      </p:sp>
    </p:spTree>
    <p:extLst>
      <p:ext uri="{BB962C8B-B14F-4D97-AF65-F5344CB8AC3E}">
        <p14:creationId xmlns:p14="http://schemas.microsoft.com/office/powerpoint/2010/main" val="3077081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0200" y="779967"/>
            <a:ext cx="3254375"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676842" y="143310"/>
            <a:ext cx="3641092" cy="467792"/>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smtClean="0">
                <a:solidFill>
                  <a:srgbClr val="000099"/>
                </a:solidFill>
                <a:latin typeface="Arial" pitchFamily="-111" charset="0"/>
              </a:rPr>
              <a:t>Replicative </a:t>
            </a:r>
            <a:r>
              <a:rPr lang="it-IT" sz="2500" dirty="0" err="1" smtClean="0">
                <a:solidFill>
                  <a:srgbClr val="000099"/>
                </a:solidFill>
                <a:latin typeface="Arial" pitchFamily="-111" charset="0"/>
              </a:rPr>
              <a:t>transposition</a:t>
            </a:r>
            <a:endParaRPr lang="it-IT" sz="2500" dirty="0">
              <a:solidFill>
                <a:srgbClr val="000099"/>
              </a:solidFill>
              <a:latin typeface="Arial" pitchFamily="-111" charset="0"/>
            </a:endParaRPr>
          </a:p>
        </p:txBody>
      </p:sp>
    </p:spTree>
    <p:extLst>
      <p:ext uri="{BB962C8B-B14F-4D97-AF65-F5344CB8AC3E}">
        <p14:creationId xmlns:p14="http://schemas.microsoft.com/office/powerpoint/2010/main" val="303505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srcRect/>
          <a:stretch>
            <a:fillRect/>
          </a:stretch>
        </p:blipFill>
        <p:spPr bwMode="auto">
          <a:xfrm>
            <a:off x="1428" y="197250"/>
            <a:ext cx="9139717" cy="6462072"/>
          </a:xfrm>
          <a:prstGeom prst="rect">
            <a:avLst/>
          </a:prstGeom>
          <a:noFill/>
        </p:spPr>
      </p:pic>
      <p:sp>
        <p:nvSpPr>
          <p:cNvPr id="133123" name="Text Box 3"/>
          <p:cNvSpPr txBox="1">
            <a:spLocks noChangeArrowheads="1"/>
          </p:cNvSpPr>
          <p:nvPr/>
        </p:nvSpPr>
        <p:spPr bwMode="auto">
          <a:xfrm>
            <a:off x="5212295" y="205826"/>
            <a:ext cx="3720416" cy="467396"/>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en-US" sz="2500" dirty="0">
                <a:solidFill>
                  <a:srgbClr val="000099"/>
                </a:solidFill>
                <a:latin typeface="Arial" pitchFamily="-111" charset="0"/>
              </a:rPr>
              <a:t>Generalized transduction</a:t>
            </a:r>
            <a:endParaRPr lang="it-IT" sz="2500" dirty="0">
              <a:solidFill>
                <a:srgbClr val="000099"/>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3"/>
          <a:srcRect/>
          <a:stretch>
            <a:fillRect/>
          </a:stretch>
        </p:blipFill>
        <p:spPr bwMode="auto">
          <a:xfrm>
            <a:off x="1428" y="791858"/>
            <a:ext cx="9139717" cy="527285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5292" y="1440065"/>
            <a:ext cx="7284191" cy="499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3184668" y="385323"/>
            <a:ext cx="2625439" cy="467792"/>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smtClean="0">
                <a:solidFill>
                  <a:srgbClr val="000099"/>
                </a:solidFill>
                <a:latin typeface="Arial" pitchFamily="-111" charset="0"/>
              </a:rPr>
              <a:t>Tn3 </a:t>
            </a:r>
            <a:r>
              <a:rPr lang="it-IT" sz="2500" dirty="0" err="1" smtClean="0">
                <a:solidFill>
                  <a:srgbClr val="000099"/>
                </a:solidFill>
                <a:latin typeface="Arial" pitchFamily="-111" charset="0"/>
              </a:rPr>
              <a:t>transposition</a:t>
            </a:r>
            <a:endParaRPr lang="it-IT" sz="2500" dirty="0">
              <a:solidFill>
                <a:srgbClr val="000099"/>
              </a:solidFill>
              <a:latin typeface="Arial" pitchFamily="-111" charset="0"/>
            </a:endParaRPr>
          </a:p>
        </p:txBody>
      </p:sp>
    </p:spTree>
    <p:extLst>
      <p:ext uri="{BB962C8B-B14F-4D97-AF65-F5344CB8AC3E}">
        <p14:creationId xmlns:p14="http://schemas.microsoft.com/office/powerpoint/2010/main" val="1233844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325" y="649724"/>
            <a:ext cx="8432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682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3"/>
          <a:srcRect/>
          <a:stretch>
            <a:fillRect/>
          </a:stretch>
        </p:blipFill>
        <p:spPr bwMode="auto">
          <a:xfrm>
            <a:off x="1428" y="1685199"/>
            <a:ext cx="9139717" cy="3487603"/>
          </a:xfrm>
          <a:prstGeom prst="rect">
            <a:avLst/>
          </a:prstGeom>
          <a:noFill/>
        </p:spPr>
      </p:pic>
      <p:sp>
        <p:nvSpPr>
          <p:cNvPr id="68612" name="Text Box 4"/>
          <p:cNvSpPr txBox="1">
            <a:spLocks noChangeArrowheads="1"/>
          </p:cNvSpPr>
          <p:nvPr/>
        </p:nvSpPr>
        <p:spPr bwMode="auto">
          <a:xfrm>
            <a:off x="2294210" y="343044"/>
            <a:ext cx="4609832" cy="467396"/>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a:solidFill>
                  <a:srgbClr val="000099"/>
                </a:solidFill>
                <a:latin typeface="Arial" pitchFamily="-111" charset="0"/>
              </a:rPr>
              <a:t>Transposition</a:t>
            </a:r>
            <a:r>
              <a:rPr lang="it-IT" sz="2500" dirty="0">
                <a:solidFill>
                  <a:srgbClr val="000099"/>
                </a:solidFill>
                <a:latin typeface="Arial" pitchFamily="-111" charset="0"/>
              </a:rPr>
              <a:t> and </a:t>
            </a:r>
            <a:r>
              <a:rPr lang="it-IT" sz="2500" dirty="0" err="1">
                <a:solidFill>
                  <a:srgbClr val="000099"/>
                </a:solidFill>
                <a:latin typeface="Arial" pitchFamily="-111" charset="0"/>
              </a:rPr>
              <a:t>mutagenesis</a:t>
            </a:r>
            <a:endParaRPr lang="it-IT" sz="2500" dirty="0">
              <a:solidFill>
                <a:srgbClr val="000099"/>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388" y="649700"/>
            <a:ext cx="7762875"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8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srcRect/>
          <a:stretch>
            <a:fillRect/>
          </a:stretch>
        </p:blipFill>
        <p:spPr bwMode="auto">
          <a:xfrm>
            <a:off x="2743913" y="-1430"/>
            <a:ext cx="3654745" cy="68622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u4fg21a"/>
          <p:cNvPicPr>
            <a:picLocks noChangeArrowheads="1"/>
          </p:cNvPicPr>
          <p:nvPr/>
        </p:nvPicPr>
        <p:blipFill>
          <a:blip r:embed="rId3"/>
          <a:srcRect/>
          <a:stretch>
            <a:fillRect/>
          </a:stretch>
        </p:blipFill>
        <p:spPr bwMode="auto">
          <a:xfrm>
            <a:off x="1129260" y="960520"/>
            <a:ext cx="6956863" cy="5311448"/>
          </a:xfrm>
          <a:prstGeom prst="rect">
            <a:avLst/>
          </a:prstGeom>
          <a:noFill/>
        </p:spPr>
      </p:pic>
      <p:sp>
        <p:nvSpPr>
          <p:cNvPr id="156675" name="Text Box 3"/>
          <p:cNvSpPr txBox="1">
            <a:spLocks noChangeArrowheads="1"/>
          </p:cNvSpPr>
          <p:nvPr/>
        </p:nvSpPr>
        <p:spPr bwMode="auto">
          <a:xfrm>
            <a:off x="1724583" y="263000"/>
            <a:ext cx="5729098" cy="467396"/>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a:solidFill>
                  <a:srgbClr val="000099"/>
                </a:solidFill>
                <a:latin typeface="Arial" pitchFamily="-111" charset="0"/>
              </a:rPr>
              <a:t>Mechanism</a:t>
            </a:r>
            <a:r>
              <a:rPr lang="it-IT" sz="2500" dirty="0">
                <a:solidFill>
                  <a:srgbClr val="000099"/>
                </a:solidFill>
                <a:latin typeface="Arial" pitchFamily="-111" charset="0"/>
              </a:rPr>
              <a:t> </a:t>
            </a:r>
            <a:r>
              <a:rPr lang="it-IT" sz="2500" dirty="0" err="1">
                <a:solidFill>
                  <a:srgbClr val="000099"/>
                </a:solidFill>
                <a:latin typeface="Arial" pitchFamily="-111" charset="0"/>
              </a:rPr>
              <a:t>of</a:t>
            </a:r>
            <a:r>
              <a:rPr lang="it-IT" sz="2500" dirty="0">
                <a:solidFill>
                  <a:srgbClr val="000099"/>
                </a:solidFill>
                <a:latin typeface="Arial" pitchFamily="-111" charset="0"/>
              </a:rPr>
              <a:t> </a:t>
            </a:r>
            <a:r>
              <a:rPr lang="it-IT" sz="2500" dirty="0" err="1">
                <a:solidFill>
                  <a:srgbClr val="000099"/>
                </a:solidFill>
                <a:latin typeface="Arial" pitchFamily="-111" charset="0"/>
              </a:rPr>
              <a:t>generalized</a:t>
            </a:r>
            <a:r>
              <a:rPr lang="it-IT" sz="2500" dirty="0">
                <a:solidFill>
                  <a:srgbClr val="000099"/>
                </a:solidFill>
                <a:latin typeface="Arial" pitchFamily="-111" charset="0"/>
              </a:rPr>
              <a:t> </a:t>
            </a:r>
            <a:r>
              <a:rPr lang="it-IT" sz="2500" dirty="0" err="1">
                <a:solidFill>
                  <a:srgbClr val="000099"/>
                </a:solidFill>
                <a:latin typeface="Arial" pitchFamily="-111" charset="0"/>
              </a:rPr>
              <a:t>transduction</a:t>
            </a:r>
            <a:endParaRPr lang="it-IT" sz="2500" dirty="0">
              <a:solidFill>
                <a:srgbClr val="000099"/>
              </a:solidFill>
              <a:latin typeface="Arial" pitchFamily="-111" charset="0"/>
            </a:endParaRPr>
          </a:p>
        </p:txBody>
      </p:sp>
      <p:grpSp>
        <p:nvGrpSpPr>
          <p:cNvPr id="2" name="Group 7"/>
          <p:cNvGrpSpPr>
            <a:grpSpLocks/>
          </p:cNvGrpSpPr>
          <p:nvPr/>
        </p:nvGrpSpPr>
        <p:grpSpPr bwMode="auto">
          <a:xfrm>
            <a:off x="959371" y="891912"/>
            <a:ext cx="7332331" cy="5653062"/>
            <a:chOff x="672" y="624"/>
            <a:chExt cx="5136" cy="3955"/>
          </a:xfrm>
        </p:grpSpPr>
        <p:pic>
          <p:nvPicPr>
            <p:cNvPr id="156677" name="Picture 5" descr="u4fg21b"/>
            <p:cNvPicPr>
              <a:picLocks noChangeAspect="1" noChangeArrowheads="1"/>
            </p:cNvPicPr>
            <p:nvPr/>
          </p:nvPicPr>
          <p:blipFill>
            <a:blip r:embed="rId4"/>
            <a:srcRect/>
            <a:stretch>
              <a:fillRect/>
            </a:stretch>
          </p:blipFill>
          <p:spPr bwMode="auto">
            <a:xfrm>
              <a:off x="720" y="1536"/>
              <a:ext cx="4992" cy="3043"/>
            </a:xfrm>
            <a:prstGeom prst="rect">
              <a:avLst/>
            </a:prstGeom>
            <a:noFill/>
          </p:spPr>
        </p:pic>
        <p:sp>
          <p:nvSpPr>
            <p:cNvPr id="156678" name="Rectangle 6"/>
            <p:cNvSpPr>
              <a:spLocks noChangeArrowheads="1"/>
            </p:cNvSpPr>
            <p:nvPr/>
          </p:nvSpPr>
          <p:spPr bwMode="auto">
            <a:xfrm>
              <a:off x="672" y="624"/>
              <a:ext cx="5136" cy="912"/>
            </a:xfrm>
            <a:prstGeom prst="rect">
              <a:avLst/>
            </a:prstGeom>
            <a:solidFill>
              <a:schemeClr val="bg1"/>
            </a:solidFill>
            <a:ln w="9525">
              <a:noFill/>
              <a:miter lim="800000"/>
              <a:headEnd/>
              <a:tailEnd/>
            </a:ln>
            <a:effectLst/>
          </p:spPr>
          <p:txBody>
            <a:bodyPr wrap="none" anchor="ctr">
              <a:prstTxWarp prst="textNoShape">
                <a:avLst/>
              </a:prstTxWarp>
            </a:bodyPr>
            <a:lstStyle/>
            <a:p>
              <a:endParaRPr lang="it-IT"/>
            </a:p>
          </p:txBody>
        </p:sp>
      </p:grpSp>
      <p:pic>
        <p:nvPicPr>
          <p:cNvPr id="156680" name="Picture 8" descr="u4fg21c"/>
          <p:cNvPicPr>
            <a:picLocks noChangeAspect="1" noChangeArrowheads="1"/>
          </p:cNvPicPr>
          <p:nvPr/>
        </p:nvPicPr>
        <p:blipFill>
          <a:blip r:embed="rId5"/>
          <a:srcRect/>
          <a:stretch>
            <a:fillRect/>
          </a:stretch>
        </p:blipFill>
        <p:spPr bwMode="auto">
          <a:xfrm>
            <a:off x="993634" y="1337867"/>
            <a:ext cx="7195278" cy="4974123"/>
          </a:xfrm>
          <a:prstGeom prst="rect">
            <a:avLst/>
          </a:prstGeom>
          <a:noFill/>
        </p:spPr>
      </p:pic>
      <p:pic>
        <p:nvPicPr>
          <p:cNvPr id="156681" name="Picture 9" descr="u4fg21d"/>
          <p:cNvPicPr>
            <a:picLocks noChangeAspect="1" noChangeArrowheads="1"/>
          </p:cNvPicPr>
          <p:nvPr/>
        </p:nvPicPr>
        <p:blipFill>
          <a:blip r:embed="rId6"/>
          <a:srcRect/>
          <a:stretch>
            <a:fillRect/>
          </a:stretch>
        </p:blipFill>
        <p:spPr bwMode="auto">
          <a:xfrm>
            <a:off x="1027897" y="954803"/>
            <a:ext cx="7126752" cy="5700230"/>
          </a:xfrm>
          <a:prstGeom prst="rect">
            <a:avLst/>
          </a:prstGeom>
          <a:noFill/>
        </p:spPr>
      </p:pic>
      <p:pic>
        <p:nvPicPr>
          <p:cNvPr id="156682" name="Picture 10" descr="u4fg21e"/>
          <p:cNvPicPr>
            <a:picLocks noChangeAspect="1" noChangeArrowheads="1"/>
          </p:cNvPicPr>
          <p:nvPr/>
        </p:nvPicPr>
        <p:blipFill>
          <a:blip r:embed="rId7"/>
          <a:srcRect/>
          <a:stretch>
            <a:fillRect/>
          </a:stretch>
        </p:blipFill>
        <p:spPr bwMode="auto">
          <a:xfrm>
            <a:off x="959371" y="830450"/>
            <a:ext cx="7195278" cy="5755974"/>
          </a:xfrm>
          <a:prstGeom prst="rect">
            <a:avLst/>
          </a:prstGeom>
          <a:noFill/>
        </p:spPr>
      </p:pic>
      <p:pic>
        <p:nvPicPr>
          <p:cNvPr id="156683" name="Picture 11" descr="u4fg21f"/>
          <p:cNvPicPr>
            <a:picLocks noChangeAspect="1" noChangeArrowheads="1"/>
          </p:cNvPicPr>
          <p:nvPr/>
        </p:nvPicPr>
        <p:blipFill>
          <a:blip r:embed="rId8"/>
          <a:srcRect/>
          <a:stretch>
            <a:fillRect/>
          </a:stretch>
        </p:blipFill>
        <p:spPr bwMode="auto">
          <a:xfrm>
            <a:off x="479685" y="823303"/>
            <a:ext cx="8223175" cy="5694513"/>
          </a:xfrm>
          <a:prstGeom prst="rect">
            <a:avLst/>
          </a:prstGeom>
          <a:noFill/>
        </p:spPr>
      </p:pic>
      <p:pic>
        <p:nvPicPr>
          <p:cNvPr id="156684" name="Picture 12" descr="u4fg21g"/>
          <p:cNvPicPr>
            <a:picLocks noChangeAspect="1" noChangeArrowheads="1"/>
          </p:cNvPicPr>
          <p:nvPr/>
        </p:nvPicPr>
        <p:blipFill>
          <a:blip r:embed="rId9"/>
          <a:srcRect/>
          <a:stretch>
            <a:fillRect/>
          </a:stretch>
        </p:blipFill>
        <p:spPr bwMode="auto">
          <a:xfrm>
            <a:off x="205579" y="927646"/>
            <a:ext cx="8771387" cy="545295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6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15668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15668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56682"/>
                                        </p:tgtEl>
                                        <p:attrNameLst>
                                          <p:attrName>style.visibility</p:attrName>
                                        </p:attrNameLst>
                                      </p:cBhvr>
                                      <p:to>
                                        <p:strVal val="visible"/>
                                      </p:to>
                                    </p:set>
                                    <p:animEffect transition="in" filter="dissolve">
                                      <p:cBhvr>
                                        <p:cTn id="24" dur="500"/>
                                        <p:tgtEl>
                                          <p:spTgt spid="15668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56683"/>
                                        </p:tgtEl>
                                        <p:attrNameLst>
                                          <p:attrName>style.visibility</p:attrName>
                                        </p:attrNameLst>
                                      </p:cBhvr>
                                      <p:to>
                                        <p:strVal val="visible"/>
                                      </p:to>
                                    </p:set>
                                    <p:animEffect transition="in" filter="dissolve">
                                      <p:cBhvr>
                                        <p:cTn id="29" dur="500"/>
                                        <p:tgtEl>
                                          <p:spTgt spid="15668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56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18" name="Object 2"/>
          <p:cNvGraphicFramePr>
            <a:graphicFrameLocks noChangeAspect="1"/>
          </p:cNvGraphicFramePr>
          <p:nvPr/>
        </p:nvGraphicFramePr>
        <p:xfrm>
          <a:off x="3610489" y="137218"/>
          <a:ext cx="4681213" cy="6623587"/>
        </p:xfrm>
        <a:graphic>
          <a:graphicData uri="http://schemas.openxmlformats.org/presentationml/2006/ole">
            <mc:AlternateContent xmlns:mc="http://schemas.openxmlformats.org/markup-compatibility/2006">
              <mc:Choice xmlns:v="urn:schemas-microsoft-com:vml" Requires="v">
                <p:oleObj spid="_x0000_s19482" name="Image" r:id="rId4" imgW="3511006" imgH="4961734" progId="">
                  <p:embed/>
                </p:oleObj>
              </mc:Choice>
              <mc:Fallback>
                <p:oleObj name="Image" r:id="rId4" imgW="3511006" imgH="496173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0489" y="137218"/>
                        <a:ext cx="4681213" cy="662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8419" name="Text Box 3"/>
          <p:cNvSpPr txBox="1">
            <a:spLocks noChangeArrowheads="1"/>
          </p:cNvSpPr>
          <p:nvPr/>
        </p:nvSpPr>
        <p:spPr bwMode="auto">
          <a:xfrm>
            <a:off x="155612" y="274434"/>
            <a:ext cx="3962319" cy="852513"/>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a:solidFill>
                  <a:srgbClr val="000099"/>
                </a:solidFill>
                <a:latin typeface="Arial" pitchFamily="-111" charset="0"/>
              </a:rPr>
              <a:t>An </a:t>
            </a:r>
            <a:r>
              <a:rPr lang="it-IT" sz="2500" dirty="0" err="1">
                <a:solidFill>
                  <a:srgbClr val="000099"/>
                </a:solidFill>
                <a:latin typeface="Arial" pitchFamily="-111" charset="0"/>
              </a:rPr>
              <a:t>example</a:t>
            </a:r>
            <a:r>
              <a:rPr lang="it-IT" sz="2500" dirty="0">
                <a:solidFill>
                  <a:srgbClr val="000099"/>
                </a:solidFill>
                <a:latin typeface="Arial" pitchFamily="-111" charset="0"/>
              </a:rPr>
              <a:t> </a:t>
            </a:r>
            <a:r>
              <a:rPr lang="it-IT" sz="2500" dirty="0" err="1">
                <a:solidFill>
                  <a:srgbClr val="000099"/>
                </a:solidFill>
                <a:latin typeface="Arial" pitchFamily="-111" charset="0"/>
              </a:rPr>
              <a:t>of</a:t>
            </a:r>
            <a:r>
              <a:rPr lang="it-IT" sz="2500" dirty="0">
                <a:solidFill>
                  <a:srgbClr val="000099"/>
                </a:solidFill>
                <a:latin typeface="Arial" pitchFamily="-111" charset="0"/>
              </a:rPr>
              <a:t> </a:t>
            </a:r>
            <a:r>
              <a:rPr lang="it-IT" sz="2500" dirty="0" err="1">
                <a:solidFill>
                  <a:srgbClr val="000099"/>
                </a:solidFill>
                <a:latin typeface="Arial" pitchFamily="-111" charset="0"/>
              </a:rPr>
              <a:t>generalized</a:t>
            </a:r>
            <a:endParaRPr lang="it-IT" sz="2500" dirty="0">
              <a:solidFill>
                <a:srgbClr val="000099"/>
              </a:solidFill>
              <a:latin typeface="Arial" pitchFamily="-111" charset="0"/>
            </a:endParaRPr>
          </a:p>
          <a:p>
            <a:r>
              <a:rPr lang="it-IT" sz="2500" dirty="0">
                <a:solidFill>
                  <a:srgbClr val="000099"/>
                </a:solidFill>
                <a:latin typeface="Arial" pitchFamily="-111" charset="0"/>
              </a:rPr>
              <a:t> </a:t>
            </a:r>
            <a:r>
              <a:rPr lang="it-IT" sz="2500" dirty="0" err="1">
                <a:solidFill>
                  <a:srgbClr val="000099"/>
                </a:solidFill>
                <a:latin typeface="Arial" pitchFamily="-111" charset="0"/>
              </a:rPr>
              <a:t>transduction</a:t>
            </a:r>
            <a:endParaRPr lang="it-IT" sz="2500" dirty="0">
              <a:solidFill>
                <a:srgbClr val="000099"/>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442" name="Object 2"/>
          <p:cNvGraphicFramePr>
            <a:graphicFrameLocks noChangeAspect="1"/>
          </p:cNvGraphicFramePr>
          <p:nvPr/>
        </p:nvGraphicFramePr>
        <p:xfrm>
          <a:off x="1027897" y="5718"/>
          <a:ext cx="7195278" cy="6873723"/>
        </p:xfrm>
        <a:graphic>
          <a:graphicData uri="http://schemas.openxmlformats.org/presentationml/2006/ole">
            <mc:AlternateContent xmlns:mc="http://schemas.openxmlformats.org/markup-compatibility/2006">
              <mc:Choice xmlns:v="urn:schemas-microsoft-com:vml" Requires="v">
                <p:oleObj spid="_x0000_s21530" name="Image" r:id="rId4" imgW="3327577" imgH="3175753" progId="">
                  <p:embed/>
                </p:oleObj>
              </mc:Choice>
              <mc:Fallback>
                <p:oleObj name="Image" r:id="rId4" imgW="3327577" imgH="3175753"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897" y="5718"/>
                        <a:ext cx="7195278" cy="687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953494" y="235522"/>
            <a:ext cx="3235896" cy="5822156"/>
          </a:xfrm>
          <a:prstGeom prst="rect">
            <a:avLst/>
          </a:prstGeom>
          <a:noFill/>
          <a:ln w="12700">
            <a:noFill/>
            <a:miter lim="800000"/>
            <a:headEnd/>
            <a:tailEnd/>
          </a:ln>
        </p:spPr>
      </p:pic>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a:srcRect/>
          <a:stretch>
            <a:fillRect/>
          </a:stretch>
        </p:blipFill>
        <p:spPr bwMode="auto">
          <a:xfrm>
            <a:off x="2317052" y="-1430"/>
            <a:ext cx="6728441" cy="6862288"/>
          </a:xfrm>
          <a:prstGeom prst="rect">
            <a:avLst/>
          </a:prstGeom>
          <a:noFill/>
        </p:spPr>
      </p:pic>
      <p:sp>
        <p:nvSpPr>
          <p:cNvPr id="135171" name="Text Box 3"/>
          <p:cNvSpPr txBox="1">
            <a:spLocks noChangeArrowheads="1"/>
          </p:cNvSpPr>
          <p:nvPr/>
        </p:nvSpPr>
        <p:spPr bwMode="auto">
          <a:xfrm>
            <a:off x="141336" y="91479"/>
            <a:ext cx="3631902" cy="467396"/>
          </a:xfrm>
          <a:prstGeom prst="rect">
            <a:avLst/>
          </a:prstGeom>
          <a:noFill/>
          <a:ln w="9525">
            <a:noFill/>
            <a:miter lim="800000"/>
            <a:headEnd/>
            <a:tailEnd/>
          </a:ln>
          <a:effectLst/>
        </p:spPr>
        <p:txBody>
          <a:bodyPr wrap="none" lIns="82269" tIns="41134" rIns="82269" bIns="41134">
            <a:prstTxWarp prst="textNoShape">
              <a:avLst/>
            </a:prstTxWarp>
            <a:spAutoFit/>
          </a:bodyPr>
          <a:lstStyle/>
          <a:p>
            <a:r>
              <a:rPr lang="it-IT" sz="2500" dirty="0" err="1">
                <a:solidFill>
                  <a:srgbClr val="000099"/>
                </a:solidFill>
                <a:latin typeface="Arial" pitchFamily="-111" charset="0"/>
              </a:rPr>
              <a:t>Specialized</a:t>
            </a:r>
            <a:r>
              <a:rPr lang="it-IT" sz="2500" dirty="0">
                <a:solidFill>
                  <a:srgbClr val="000099"/>
                </a:solidFill>
                <a:latin typeface="Arial" pitchFamily="-111" charset="0"/>
              </a:rPr>
              <a:t> </a:t>
            </a:r>
            <a:r>
              <a:rPr lang="it-IT" sz="2500" dirty="0" err="1">
                <a:solidFill>
                  <a:srgbClr val="000099"/>
                </a:solidFill>
                <a:latin typeface="Arial" pitchFamily="-111" charset="0"/>
              </a:rPr>
              <a:t>transduction</a:t>
            </a:r>
            <a:endParaRPr lang="it-IT" sz="2500" dirty="0">
              <a:solidFill>
                <a:srgbClr val="000099"/>
              </a:solidFill>
              <a:latin typeface="Arial"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593950" y="642938"/>
            <a:ext cx="5956101" cy="5000625"/>
          </a:xfrm>
          <a:prstGeom prst="rect">
            <a:avLst/>
          </a:prstGeom>
          <a:noFill/>
          <a:ln w="12700">
            <a:noFill/>
            <a:miter lim="800000"/>
            <a:headEnd/>
            <a:tailEnd/>
          </a:ln>
        </p:spPr>
      </p:pic>
    </p:spTree>
  </p:cSld>
  <p:clrMapOvr>
    <a:masterClrMapping/>
  </p:clrMapOvr>
  <p:transition xmlns:p14="http://schemas.microsoft.com/office/powerpoint/2010/mai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TotalTime>
  <Words>373</Words>
  <Application>Microsoft Macintosh PowerPoint</Application>
  <PresentationFormat>Presentazione su schermo (4:3)</PresentationFormat>
  <Paragraphs>94</Paragraphs>
  <Slides>35</Slides>
  <Notes>20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37" baseType="lpstr">
      <vt:lpstr>Tema di Office</vt:lpstr>
      <vt:lpstr>Image</vt:lpstr>
      <vt:lpstr>MICROBIOLOGIA GENERALE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Università degli studi di Torino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MICROBIOLOGIA GENERALE</dc:title>
  <dc:creator>Giorgio Gribaudo</dc:creator>
  <cp:lastModifiedBy>Giorgio Gribaudo</cp:lastModifiedBy>
  <cp:revision>22</cp:revision>
  <dcterms:created xsi:type="dcterms:W3CDTF">2012-04-10T11:08:57Z</dcterms:created>
  <dcterms:modified xsi:type="dcterms:W3CDTF">2016-04-19T09:48:51Z</dcterms:modified>
</cp:coreProperties>
</file>