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753" r:id="rId2"/>
    <p:sldId id="716" r:id="rId3"/>
    <p:sldId id="600" r:id="rId4"/>
    <p:sldId id="264" r:id="rId5"/>
    <p:sldId id="730" r:id="rId6"/>
    <p:sldId id="731" r:id="rId7"/>
    <p:sldId id="267" r:id="rId8"/>
    <p:sldId id="605" r:id="rId9"/>
    <p:sldId id="734" r:id="rId10"/>
    <p:sldId id="735" r:id="rId11"/>
    <p:sldId id="606" r:id="rId12"/>
    <p:sldId id="736" r:id="rId13"/>
    <p:sldId id="737" r:id="rId14"/>
    <p:sldId id="990" r:id="rId15"/>
    <p:sldId id="581" r:id="rId16"/>
    <p:sldId id="572" r:id="rId17"/>
    <p:sldId id="740" r:id="rId18"/>
    <p:sldId id="739" r:id="rId19"/>
    <p:sldId id="741" r:id="rId20"/>
    <p:sldId id="599" r:id="rId21"/>
    <p:sldId id="754" r:id="rId22"/>
    <p:sldId id="576" r:id="rId23"/>
    <p:sldId id="697" r:id="rId24"/>
    <p:sldId id="992" r:id="rId25"/>
    <p:sldId id="99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2" d="100"/>
          <a:sy n="112" d="100"/>
        </p:scale>
        <p:origin x="15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00DA4-D75E-45E6-83B7-1881D052C3B2}" type="datetimeFigureOut">
              <a:rPr lang="it-IT" smtClean="0"/>
              <a:t>10/12/2024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A5169-289B-4D9A-82A9-7F93FEA55A27}" type="slidenum">
              <a:rPr lang="it-IT" smtClean="0"/>
              <a:t>‹N›</a:t>
            </a:fld>
            <a:endParaRPr lang="it-IT"/>
          </a:p>
        </p:txBody>
      </p:sp>
    </p:spTree>
    <p:extLst>
      <p:ext uri="{BB962C8B-B14F-4D97-AF65-F5344CB8AC3E}">
        <p14:creationId xmlns:p14="http://schemas.microsoft.com/office/powerpoint/2010/main" val="299484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4F79265-2409-46E3-B7AC-87C42B9B6BE4}" type="slidenum">
              <a:rPr kumimoji="0" lang="it-IT"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8354" name="Rectangle 2"/>
          <p:cNvSpPr>
            <a:spLocks noGrp="1" noRot="1" noChangeAspect="1" noChangeArrowheads="1" noTextEdit="1"/>
          </p:cNvSpPr>
          <p:nvPr>
            <p:ph type="sldImg"/>
          </p:nvPr>
        </p:nvSpPr>
        <p:spPr>
          <a:ln/>
        </p:spPr>
      </p:sp>
      <p:sp>
        <p:nvSpPr>
          <p:cNvPr id="868355" name="Rectangle 3"/>
          <p:cNvSpPr>
            <a:spLocks noGrp="1" noChangeArrowheads="1"/>
          </p:cNvSpPr>
          <p:nvPr>
            <p:ph type="body" idx="1"/>
          </p:nvPr>
        </p:nvSpPr>
        <p:spPr/>
        <p:txBody>
          <a:bodyPr/>
          <a:lstStyle/>
          <a:p>
            <a:r>
              <a:rPr lang="it-IT"/>
              <a:t>Capacità produttiva</a:t>
            </a:r>
          </a:p>
          <a:p>
            <a:r>
              <a:rPr lang="it-IT"/>
              <a:t>Capacità di vendita</a:t>
            </a:r>
          </a:p>
        </p:txBody>
      </p:sp>
    </p:spTree>
    <p:extLst>
      <p:ext uri="{BB962C8B-B14F-4D97-AF65-F5344CB8AC3E}">
        <p14:creationId xmlns:p14="http://schemas.microsoft.com/office/powerpoint/2010/main" val="267431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F7EFBC5-3E02-47AF-9A73-3DF633AB3707}"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267676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7EFBC5-3E02-47AF-9A73-3DF633AB3707}"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373767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7EFBC5-3E02-47AF-9A73-3DF633AB3707}"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97757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7EFBC5-3E02-47AF-9A73-3DF633AB3707}"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196270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F7EFBC5-3E02-47AF-9A73-3DF633AB3707}" type="datetimeFigureOut">
              <a:rPr lang="it-IT" smtClean="0"/>
              <a:t>10/12/2024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3274523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F7EFBC5-3E02-47AF-9A73-3DF633AB3707}" type="datetimeFigureOut">
              <a:rPr lang="it-IT" smtClean="0"/>
              <a:t>10/12/2024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172825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F7EFBC5-3E02-47AF-9A73-3DF633AB3707}" type="datetimeFigureOut">
              <a:rPr lang="it-IT" smtClean="0"/>
              <a:t>10/12/2024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127068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F7EFBC5-3E02-47AF-9A73-3DF633AB3707}" type="datetimeFigureOut">
              <a:rPr lang="it-IT" smtClean="0"/>
              <a:t>10/12/2024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38171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EFBC5-3E02-47AF-9A73-3DF633AB3707}" type="datetimeFigureOut">
              <a:rPr lang="it-IT" smtClean="0"/>
              <a:t>10/12/2024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410080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F7EFBC5-3E02-47AF-9A73-3DF633AB3707}" type="datetimeFigureOut">
              <a:rPr lang="it-IT" smtClean="0"/>
              <a:t>10/12/2024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253130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F7EFBC5-3E02-47AF-9A73-3DF633AB3707}" type="datetimeFigureOut">
              <a:rPr lang="it-IT" smtClean="0"/>
              <a:t>10/12/2024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7DF8FCC-DC37-45C1-BC20-82B4958CE423}" type="slidenum">
              <a:rPr lang="it-IT" smtClean="0"/>
              <a:t>‹N›</a:t>
            </a:fld>
            <a:endParaRPr lang="it-IT"/>
          </a:p>
        </p:txBody>
      </p:sp>
    </p:spTree>
    <p:extLst>
      <p:ext uri="{BB962C8B-B14F-4D97-AF65-F5344CB8AC3E}">
        <p14:creationId xmlns:p14="http://schemas.microsoft.com/office/powerpoint/2010/main" val="2954143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EFBC5-3E02-47AF-9A73-3DF633AB3707}" type="datetimeFigureOut">
              <a:rPr lang="it-IT" smtClean="0"/>
              <a:t>10/12/2024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F8FCC-DC37-45C1-BC20-82B4958CE423}" type="slidenum">
              <a:rPr lang="it-IT" smtClean="0"/>
              <a:t>‹N›</a:t>
            </a:fld>
            <a:endParaRPr lang="it-IT"/>
          </a:p>
        </p:txBody>
      </p:sp>
    </p:spTree>
    <p:extLst>
      <p:ext uri="{BB962C8B-B14F-4D97-AF65-F5344CB8AC3E}">
        <p14:creationId xmlns:p14="http://schemas.microsoft.com/office/powerpoint/2010/main" val="2288458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FDBAFD9-D333-471D-828F-1204361DA835}" type="slidenum">
              <a:rPr lang="it-IT"/>
              <a:pPr/>
              <a:t>1</a:t>
            </a:fld>
            <a:endParaRPr lang="it-IT"/>
          </a:p>
        </p:txBody>
      </p:sp>
      <p:sp>
        <p:nvSpPr>
          <p:cNvPr id="995331" name="Rectangle 3"/>
          <p:cNvSpPr>
            <a:spLocks noChangeArrowheads="1"/>
          </p:cNvSpPr>
          <p:nvPr/>
        </p:nvSpPr>
        <p:spPr bwMode="auto">
          <a:xfrm>
            <a:off x="220662" y="1463833"/>
            <a:ext cx="8555869" cy="4585871"/>
          </a:xfrm>
          <a:prstGeom prst="rect">
            <a:avLst/>
          </a:prstGeom>
          <a:noFill/>
          <a:ln w="9525">
            <a:noFill/>
            <a:miter lim="800000"/>
            <a:headEnd/>
            <a:tailEnd/>
          </a:ln>
          <a:effectLst/>
        </p:spPr>
        <p:txBody>
          <a:bodyPr wrap="square">
            <a:spAutoFit/>
          </a:bodyPr>
          <a:lstStyle/>
          <a:p>
            <a:pPr algn="just"/>
            <a:r>
              <a:rPr lang="it-IT" b="1" dirty="0">
                <a:solidFill>
                  <a:srgbClr val="FF0000"/>
                </a:solidFill>
              </a:rPr>
              <a:t>Presenza di soluto nel liquido del reattore.</a:t>
            </a:r>
            <a:r>
              <a:rPr lang="it-IT" b="1" dirty="0"/>
              <a:t> </a:t>
            </a:r>
          </a:p>
          <a:p>
            <a:pPr algn="just"/>
            <a:r>
              <a:rPr lang="it-IT" b="1" dirty="0"/>
              <a:t>La presenza di composti polari diminuisce la solubilità di ossigeno nel reattore. </a:t>
            </a:r>
          </a:p>
          <a:p>
            <a:pPr algn="just"/>
            <a:r>
              <a:rPr lang="it-IT" b="1" dirty="0"/>
              <a:t>Proviamo a verificarlo nei risultati del seguente esercizio.</a:t>
            </a:r>
          </a:p>
          <a:p>
            <a:pPr algn="just"/>
            <a:endParaRPr lang="it-IT" b="1" dirty="0"/>
          </a:p>
          <a:p>
            <a:pPr algn="just"/>
            <a:r>
              <a:rPr lang="it-IT" sz="2200" b="1" i="1" u="sng" dirty="0">
                <a:solidFill>
                  <a:srgbClr val="000000"/>
                </a:solidFill>
                <a:cs typeface="Times New Roman" pitchFamily="18" charset="0"/>
              </a:rPr>
              <a:t>Esercizio 56</a:t>
            </a:r>
            <a:r>
              <a:rPr lang="it-IT" sz="2200" b="1" i="1" dirty="0">
                <a:solidFill>
                  <a:srgbClr val="000000"/>
                </a:solidFill>
                <a:cs typeface="Times New Roman" pitchFamily="18" charset="0"/>
              </a:rPr>
              <a:t>. Assumendo che l’aria contenga il 21 % di ossigeno, </a:t>
            </a:r>
          </a:p>
          <a:p>
            <a:pPr algn="just"/>
            <a:r>
              <a:rPr lang="it-IT" sz="2200" b="1" i="1" dirty="0">
                <a:solidFill>
                  <a:srgbClr val="000000"/>
                </a:solidFill>
                <a:cs typeface="Times New Roman" pitchFamily="18" charset="0"/>
              </a:rPr>
              <a:t>calcolare la solubilità di O</a:t>
            </a:r>
            <a:r>
              <a:rPr lang="it-IT" sz="2200" b="1" i="1" baseline="-30000" dirty="0">
                <a:solidFill>
                  <a:srgbClr val="000000"/>
                </a:solidFill>
                <a:cs typeface="Times New Roman" pitchFamily="18" charset="0"/>
              </a:rPr>
              <a:t>2</a:t>
            </a:r>
            <a:r>
              <a:rPr lang="it-IT" sz="2200" b="1" i="1" dirty="0">
                <a:solidFill>
                  <a:srgbClr val="000000"/>
                </a:solidFill>
                <a:cs typeface="Times New Roman" pitchFamily="18" charset="0"/>
              </a:rPr>
              <a:t> usando aria nelle seguenti soluzioni di NaCl.</a:t>
            </a:r>
            <a:r>
              <a:rPr lang="it-IT" sz="2200" b="1" i="1" u="sng" dirty="0">
                <a:solidFill>
                  <a:srgbClr val="000000"/>
                </a:solidFill>
                <a:cs typeface="Times New Roman" pitchFamily="18" charset="0"/>
              </a:rPr>
              <a:t> </a:t>
            </a:r>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p:txBody>
      </p:sp>
      <p:sp>
        <p:nvSpPr>
          <p:cNvPr id="995332" name="Text Box 4"/>
          <p:cNvSpPr txBox="1">
            <a:spLocks noChangeArrowheads="1"/>
          </p:cNvSpPr>
          <p:nvPr/>
        </p:nvSpPr>
        <p:spPr bwMode="auto">
          <a:xfrm>
            <a:off x="611499" y="342691"/>
            <a:ext cx="7971798" cy="461665"/>
          </a:xfrm>
          <a:prstGeom prst="rect">
            <a:avLst/>
          </a:prstGeom>
          <a:noFill/>
          <a:ln w="9525">
            <a:noFill/>
            <a:miter lim="800000"/>
            <a:headEnd/>
            <a:tailEnd/>
          </a:ln>
          <a:effectLst/>
        </p:spPr>
        <p:txBody>
          <a:bodyPr wrap="none">
            <a:spAutoFit/>
          </a:bodyPr>
          <a:lstStyle/>
          <a:p>
            <a:pPr algn="ctr"/>
            <a:r>
              <a:rPr lang="it-IT" sz="2400" b="1" dirty="0">
                <a:solidFill>
                  <a:srgbClr val="FF0000"/>
                </a:solidFill>
                <a:cs typeface="Times New Roman" pitchFamily="18" charset="0"/>
              </a:rPr>
              <a:t>Fattori che influenzano il termine C</a:t>
            </a:r>
            <a:r>
              <a:rPr lang="it-IT" sz="2400" b="1" baseline="30000" dirty="0">
                <a:solidFill>
                  <a:srgbClr val="FF0000"/>
                </a:solidFill>
                <a:cs typeface="Times New Roman" pitchFamily="18" charset="0"/>
              </a:rPr>
              <a:t>*</a:t>
            </a:r>
            <a:r>
              <a:rPr lang="it-IT" sz="2400" b="1" baseline="-30000" dirty="0">
                <a:solidFill>
                  <a:srgbClr val="FF0000"/>
                </a:solidFill>
                <a:cs typeface="Times New Roman" pitchFamily="18" charset="0"/>
              </a:rPr>
              <a:t>O</a:t>
            </a:r>
            <a:r>
              <a:rPr lang="it-IT" sz="2400" b="1" dirty="0">
                <a:solidFill>
                  <a:srgbClr val="FF0000"/>
                </a:solidFill>
                <a:cs typeface="Times New Roman" pitchFamily="18" charset="0"/>
              </a:rPr>
              <a:t> – C</a:t>
            </a:r>
            <a:r>
              <a:rPr lang="it-IT" sz="2400" b="1" baseline="-30000" dirty="0">
                <a:solidFill>
                  <a:srgbClr val="FF0000"/>
                </a:solidFill>
                <a:cs typeface="Times New Roman" pitchFamily="18" charset="0"/>
              </a:rPr>
              <a:t>O</a:t>
            </a:r>
            <a:r>
              <a:rPr lang="it-IT" sz="2400" b="1" dirty="0">
                <a:solidFill>
                  <a:srgbClr val="FF0000"/>
                </a:solidFill>
                <a:cs typeface="Times New Roman" pitchFamily="18" charset="0"/>
              </a:rPr>
              <a:t> nell’equazione (64)</a:t>
            </a:r>
            <a:endParaRPr lang="it-IT" sz="2400" b="1" dirty="0">
              <a:solidFill>
                <a:srgbClr val="FF0000"/>
              </a:solidFill>
            </a:endParaRPr>
          </a:p>
        </p:txBody>
      </p:sp>
      <p:sp>
        <p:nvSpPr>
          <p:cNvPr id="995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8" name="CasellaDiTesto 7">
            <a:extLst>
              <a:ext uri="{FF2B5EF4-FFF2-40B4-BE49-F238E27FC236}">
                <a16:creationId xmlns:a16="http://schemas.microsoft.com/office/drawing/2014/main" id="{92900F7E-984B-45A1-847B-7B6C57C0183D}"/>
              </a:ext>
            </a:extLst>
          </p:cNvPr>
          <p:cNvSpPr txBox="1"/>
          <p:nvPr/>
        </p:nvSpPr>
        <p:spPr>
          <a:xfrm>
            <a:off x="3841334" y="6371094"/>
            <a:ext cx="1681993" cy="369332"/>
          </a:xfrm>
          <a:prstGeom prst="rect">
            <a:avLst/>
          </a:prstGeom>
          <a:noFill/>
        </p:spPr>
        <p:txBody>
          <a:bodyPr wrap="square">
            <a:spAutoFit/>
          </a:bodyPr>
          <a:lstStyle/>
          <a:p>
            <a:r>
              <a:rPr lang="it-IT" b="1" dirty="0">
                <a:solidFill>
                  <a:srgbClr val="FF0000"/>
                </a:solidFill>
              </a:rPr>
              <a:t>C*O = X</a:t>
            </a:r>
            <a:r>
              <a:rPr lang="it-IT" b="1" baseline="-25000" dirty="0">
                <a:solidFill>
                  <a:srgbClr val="FF0000"/>
                </a:solidFill>
              </a:rPr>
              <a:t>0</a:t>
            </a:r>
            <a:r>
              <a:rPr lang="it-IT" b="1" dirty="0">
                <a:solidFill>
                  <a:srgbClr val="FF0000"/>
                </a:solidFill>
              </a:rPr>
              <a:t>P/H</a:t>
            </a:r>
            <a:r>
              <a:rPr lang="it-IT" b="1" baseline="-25000" dirty="0">
                <a:solidFill>
                  <a:srgbClr val="FF0000"/>
                </a:solidFill>
              </a:rPr>
              <a:t>O</a:t>
            </a:r>
            <a:r>
              <a:rPr lang="it-IT" b="1" dirty="0">
                <a:solidFill>
                  <a:srgbClr val="FF0000"/>
                </a:solidFill>
              </a:rPr>
              <a:t> </a:t>
            </a:r>
            <a:endParaRPr lang="it-IT" dirty="0"/>
          </a:p>
        </p:txBody>
      </p:sp>
      <p:sp>
        <p:nvSpPr>
          <p:cNvPr id="9" name="CasellaDiTesto 8">
            <a:extLst>
              <a:ext uri="{FF2B5EF4-FFF2-40B4-BE49-F238E27FC236}">
                <a16:creationId xmlns:a16="http://schemas.microsoft.com/office/drawing/2014/main" id="{8190E986-4CE4-48C0-9C65-9126BFD586F9}"/>
              </a:ext>
            </a:extLst>
          </p:cNvPr>
          <p:cNvSpPr txBox="1"/>
          <p:nvPr/>
        </p:nvSpPr>
        <p:spPr>
          <a:xfrm>
            <a:off x="5440404" y="6392254"/>
            <a:ext cx="1681993" cy="369332"/>
          </a:xfrm>
          <a:prstGeom prst="rect">
            <a:avLst/>
          </a:prstGeom>
          <a:noFill/>
        </p:spPr>
        <p:txBody>
          <a:bodyPr wrap="square">
            <a:spAutoFit/>
          </a:bodyPr>
          <a:lstStyle/>
          <a:p>
            <a:r>
              <a:rPr lang="it-IT" b="1" dirty="0">
                <a:solidFill>
                  <a:srgbClr val="FF0000"/>
                </a:solidFill>
              </a:rPr>
              <a:t>C</a:t>
            </a:r>
            <a:r>
              <a:rPr lang="it-IT" b="1" baseline="-25000" dirty="0">
                <a:solidFill>
                  <a:srgbClr val="FF0000"/>
                </a:solidFill>
              </a:rPr>
              <a:t>1</a:t>
            </a:r>
            <a:r>
              <a:rPr lang="it-IT" b="1" dirty="0">
                <a:solidFill>
                  <a:srgbClr val="FF0000"/>
                </a:solidFill>
              </a:rPr>
              <a:t>*O = 0,21C*O </a:t>
            </a:r>
            <a:endParaRPr lang="it-IT" dirty="0"/>
          </a:p>
        </p:txBody>
      </p:sp>
      <p:graphicFrame>
        <p:nvGraphicFramePr>
          <p:cNvPr id="10" name="Group 123">
            <a:extLst>
              <a:ext uri="{FF2B5EF4-FFF2-40B4-BE49-F238E27FC236}">
                <a16:creationId xmlns:a16="http://schemas.microsoft.com/office/drawing/2014/main" id="{9C74A9E7-E399-4E0A-9DA5-DA883F0249A2}"/>
              </a:ext>
            </a:extLst>
          </p:cNvPr>
          <p:cNvGraphicFramePr>
            <a:graphicFrameLocks noGrp="1"/>
          </p:cNvGraphicFramePr>
          <p:nvPr>
            <p:extLst>
              <p:ext uri="{D42A27DB-BD31-4B8C-83A1-F6EECF244321}">
                <p14:modId xmlns:p14="http://schemas.microsoft.com/office/powerpoint/2010/main" val="489311709"/>
              </p:ext>
            </p:extLst>
          </p:nvPr>
        </p:nvGraphicFramePr>
        <p:xfrm>
          <a:off x="1620015" y="3687361"/>
          <a:ext cx="5553657" cy="2590800"/>
        </p:xfrm>
        <a:graphic>
          <a:graphicData uri="http://schemas.openxmlformats.org/drawingml/2006/table">
            <a:tbl>
              <a:tblPr/>
              <a:tblGrid>
                <a:gridCol w="1851219">
                  <a:extLst>
                    <a:ext uri="{9D8B030D-6E8A-4147-A177-3AD203B41FA5}">
                      <a16:colId xmlns:a16="http://schemas.microsoft.com/office/drawing/2014/main" val="20000"/>
                    </a:ext>
                  </a:extLst>
                </a:gridCol>
                <a:gridCol w="1851219">
                  <a:extLst>
                    <a:ext uri="{9D8B030D-6E8A-4147-A177-3AD203B41FA5}">
                      <a16:colId xmlns:a16="http://schemas.microsoft.com/office/drawing/2014/main" val="20001"/>
                    </a:ext>
                  </a:extLst>
                </a:gridCol>
                <a:gridCol w="1851219">
                  <a:extLst>
                    <a:ext uri="{9D8B030D-6E8A-4147-A177-3AD203B41FA5}">
                      <a16:colId xmlns:a16="http://schemas.microsoft.com/office/drawing/2014/main" val="20002"/>
                    </a:ext>
                  </a:extLst>
                </a:gridCol>
              </a:tblGrid>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1" u="none" strike="noStrike" cap="none" normalizeH="0" baseline="0">
                          <a:ln>
                            <a:noFill/>
                          </a:ln>
                          <a:solidFill>
                            <a:schemeClr val="tx1"/>
                          </a:solidFill>
                          <a:effectLst/>
                          <a:latin typeface="Times New Roman" pitchFamily="18" charset="0"/>
                          <a:cs typeface="Times New Roman" pitchFamily="18" charset="0"/>
                        </a:rPr>
                        <a:t>NaCl, M</a:t>
                      </a:r>
                      <a:endParaRPr kumimoji="0" lang="de-DE"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  usando ossigeno puro 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,mg/l, usando aria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40,32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34,24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28,48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22,72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CasellaDiTesto 1">
            <a:extLst>
              <a:ext uri="{FF2B5EF4-FFF2-40B4-BE49-F238E27FC236}">
                <a16:creationId xmlns:a16="http://schemas.microsoft.com/office/drawing/2014/main" id="{F0170E8A-352B-B4EC-B08D-AE3AFA995977}"/>
              </a:ext>
            </a:extLst>
          </p:cNvPr>
          <p:cNvSpPr txBox="1"/>
          <p:nvPr/>
        </p:nvSpPr>
        <p:spPr>
          <a:xfrm>
            <a:off x="670250" y="918449"/>
            <a:ext cx="7854295" cy="923330"/>
          </a:xfrm>
          <a:prstGeom prst="rect">
            <a:avLst/>
          </a:prstGeom>
          <a:noFill/>
        </p:spPr>
        <p:txBody>
          <a:bodyPr wrap="square">
            <a:spAutoFit/>
          </a:bodyPr>
          <a:lstStyle/>
          <a:p>
            <a:pPr algn="ctr"/>
            <a:r>
              <a:rPr lang="it-IT" b="1" dirty="0" err="1"/>
              <a:t>dCO</a:t>
            </a:r>
            <a:r>
              <a:rPr lang="it-IT" b="1" dirty="0"/>
              <a:t>/</a:t>
            </a:r>
            <a:r>
              <a:rPr lang="it-IT" b="1" dirty="0" err="1"/>
              <a:t>dt</a:t>
            </a:r>
            <a:r>
              <a:rPr lang="it-IT" b="1" dirty="0"/>
              <a:t> = </a:t>
            </a:r>
            <a:r>
              <a:rPr lang="it-IT" b="1" dirty="0" err="1"/>
              <a:t>kL</a:t>
            </a:r>
            <a:r>
              <a:rPr lang="it-IT" b="1" dirty="0"/>
              <a:t> a (C*O – CO)</a:t>
            </a:r>
            <a:r>
              <a:rPr lang="it-IT" dirty="0"/>
              <a:t> (64)</a:t>
            </a:r>
          </a:p>
          <a:p>
            <a:pPr algn="ctr"/>
            <a:r>
              <a:rPr lang="it-IT" dirty="0"/>
              <a:t>          </a:t>
            </a:r>
          </a:p>
          <a:p>
            <a:pPr algn="ctr"/>
            <a:endParaRPr lang="it-IT" b="1" dirty="0"/>
          </a:p>
        </p:txBody>
      </p:sp>
    </p:spTree>
    <p:extLst>
      <p:ext uri="{BB962C8B-B14F-4D97-AF65-F5344CB8AC3E}">
        <p14:creationId xmlns:p14="http://schemas.microsoft.com/office/powerpoint/2010/main" val="440722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10</a:t>
            </a:fld>
            <a:endParaRPr lang="it-IT"/>
          </a:p>
        </p:txBody>
      </p:sp>
      <p:sp>
        <p:nvSpPr>
          <p:cNvPr id="1004547" name="Rectangle 3"/>
          <p:cNvSpPr>
            <a:spLocks noChangeArrowheads="1"/>
          </p:cNvSpPr>
          <p:nvPr/>
        </p:nvSpPr>
        <p:spPr bwMode="auto">
          <a:xfrm>
            <a:off x="0" y="858996"/>
            <a:ext cx="9144000" cy="4176712"/>
          </a:xfrm>
          <a:prstGeom prst="rect">
            <a:avLst/>
          </a:prstGeom>
          <a:noFill/>
          <a:ln w="9525">
            <a:noFill/>
            <a:miter lim="800000"/>
            <a:headEnd/>
            <a:tailEnd/>
          </a:ln>
          <a:effectLst/>
        </p:spPr>
        <p:txBody>
          <a:bodyPr>
            <a:spAutoFit/>
          </a:bodyPr>
          <a:lstStyle/>
          <a:p>
            <a:pPr algn="just"/>
            <a:endParaRPr lang="it-IT" sz="800" b="1" dirty="0">
              <a:solidFill>
                <a:srgbClr val="000000"/>
              </a:solidFill>
              <a:cs typeface="Times New Roman" pitchFamily="18" charset="0"/>
            </a:endParaRPr>
          </a:p>
          <a:p>
            <a:pPr algn="just"/>
            <a:r>
              <a:rPr lang="it-IT" sz="2000" b="1" i="1" u="sng" dirty="0">
                <a:solidFill>
                  <a:srgbClr val="FF0000"/>
                </a:solidFill>
                <a:cs typeface="Times New Roman" pitchFamily="18" charset="0"/>
              </a:rPr>
              <a:t>Esercizio 59</a:t>
            </a:r>
            <a:r>
              <a:rPr lang="it-IT" sz="2000" i="1" dirty="0">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 </a:t>
            </a:r>
            <a:endParaRPr lang="en-GB"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Calcolare la costante di </a:t>
            </a:r>
            <a:r>
              <a:rPr lang="it-IT" sz="2000" i="1" dirty="0" err="1">
                <a:solidFill>
                  <a:srgbClr val="000000"/>
                </a:solidFill>
                <a:cs typeface="Times New Roman" pitchFamily="18" charset="0"/>
              </a:rPr>
              <a:t>Monod</a:t>
            </a:r>
            <a:r>
              <a:rPr lang="it-IT" sz="2000" i="1" dirty="0">
                <a:solidFill>
                  <a:srgbClr val="000000"/>
                </a:solidFill>
                <a:cs typeface="Times New Roman" pitchFamily="18" charset="0"/>
              </a:rPr>
              <a:t> (K</a:t>
            </a:r>
            <a:r>
              <a:rPr lang="it-IT" sz="2000" i="1" baseline="-30000" dirty="0">
                <a:solidFill>
                  <a:srgbClr val="000000"/>
                </a:solidFill>
                <a:cs typeface="Times New Roman" pitchFamily="18" charset="0"/>
              </a:rPr>
              <a:t>O</a:t>
            </a:r>
            <a:r>
              <a:rPr lang="it-IT" sz="2000" i="1" dirty="0">
                <a:solidFill>
                  <a:srgbClr val="000000"/>
                </a:solidFill>
                <a:cs typeface="Times New Roman" pitchFamily="18" charset="0"/>
              </a:rPr>
              <a:t>)  per l’assunzione dell’ossigeno da parte della cellula e </a:t>
            </a:r>
            <a:r>
              <a:rPr lang="it-IT" sz="2000" i="1" dirty="0" err="1">
                <a:solidFill>
                  <a:srgbClr val="000000"/>
                </a:solidFill>
                <a:latin typeface="Symbol" pitchFamily="18" charset="2"/>
                <a:cs typeface="Times New Roman" pitchFamily="18" charset="0"/>
              </a:rPr>
              <a:t>m</a:t>
            </a:r>
            <a:r>
              <a:rPr lang="it-IT" sz="2000" i="1" baseline="-30000" dirty="0" err="1">
                <a:solidFill>
                  <a:srgbClr val="000000"/>
                </a:solidFill>
                <a:cs typeface="Times New Roman" pitchFamily="18" charset="0"/>
              </a:rPr>
              <a:t>max</a:t>
            </a:r>
            <a:r>
              <a:rPr lang="it-IT" sz="2000" i="1" dirty="0">
                <a:solidFill>
                  <a:srgbClr val="000000"/>
                </a:solidFill>
                <a:cs typeface="Times New Roman" pitchFamily="18" charset="0"/>
              </a:rPr>
              <a:t> quando l’ossigeno </a:t>
            </a:r>
            <a:r>
              <a:rPr lang="it-IT" sz="2000" i="1" dirty="0" err="1">
                <a:solidFill>
                  <a:srgbClr val="000000"/>
                </a:solidFill>
                <a:cs typeface="Times New Roman" pitchFamily="18" charset="0"/>
              </a:rPr>
              <a:t>é</a:t>
            </a:r>
            <a:r>
              <a:rPr lang="it-IT" sz="2000" i="1" dirty="0">
                <a:solidFill>
                  <a:srgbClr val="000000"/>
                </a:solidFill>
                <a:cs typeface="Times New Roman" pitchFamily="18" charset="0"/>
              </a:rPr>
              <a:t> il nutriente limitante.</a:t>
            </a:r>
          </a:p>
        </p:txBody>
      </p:sp>
      <p:sp>
        <p:nvSpPr>
          <p:cNvPr id="1004548" name="Text Box 4"/>
          <p:cNvSpPr txBox="1">
            <a:spLocks noChangeArrowheads="1"/>
          </p:cNvSpPr>
          <p:nvPr/>
        </p:nvSpPr>
        <p:spPr bwMode="auto">
          <a:xfrm>
            <a:off x="2232024" y="487364"/>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pic>
        <p:nvPicPr>
          <p:cNvPr id="5" name="Immagine 4">
            <a:extLst>
              <a:ext uri="{FF2B5EF4-FFF2-40B4-BE49-F238E27FC236}">
                <a16:creationId xmlns:a16="http://schemas.microsoft.com/office/drawing/2014/main" id="{14683522-A78F-4709-8E07-1165A7D401C4}"/>
              </a:ext>
            </a:extLst>
          </p:cNvPr>
          <p:cNvPicPr>
            <a:picLocks noChangeAspect="1"/>
          </p:cNvPicPr>
          <p:nvPr/>
        </p:nvPicPr>
        <p:blipFill>
          <a:blip r:embed="rId2"/>
          <a:stretch>
            <a:fillRect/>
          </a:stretch>
        </p:blipFill>
        <p:spPr>
          <a:xfrm>
            <a:off x="613423" y="1818222"/>
            <a:ext cx="3237203" cy="1948357"/>
          </a:xfrm>
          <a:prstGeom prst="rect">
            <a:avLst/>
          </a:prstGeom>
        </p:spPr>
      </p:pic>
      <p:sp>
        <p:nvSpPr>
          <p:cNvPr id="11" name="CasellaDiTesto 10">
            <a:extLst>
              <a:ext uri="{FF2B5EF4-FFF2-40B4-BE49-F238E27FC236}">
                <a16:creationId xmlns:a16="http://schemas.microsoft.com/office/drawing/2014/main" id="{604C18C8-EC85-418B-93E6-96D5901768C5}"/>
              </a:ext>
            </a:extLst>
          </p:cNvPr>
          <p:cNvSpPr txBox="1"/>
          <p:nvPr/>
        </p:nvSpPr>
        <p:spPr>
          <a:xfrm>
            <a:off x="373862" y="5285105"/>
            <a:ext cx="4680856" cy="369332"/>
          </a:xfrm>
          <a:prstGeom prst="rect">
            <a:avLst/>
          </a:prstGeom>
          <a:noFill/>
        </p:spPr>
        <p:txBody>
          <a:bodyPr wrap="square">
            <a:spAutoFit/>
          </a:bodyPr>
          <a:lstStyle/>
          <a:p>
            <a:r>
              <a:rPr lang="it-IT" b="1" dirty="0">
                <a:solidFill>
                  <a:srgbClr val="000000"/>
                </a:solidFill>
                <a:cs typeface="Times New Roman" pitchFamily="18" charset="0"/>
              </a:rPr>
              <a:t>1/µ</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K</a:t>
            </a:r>
            <a:r>
              <a:rPr lang="it-IT" b="1" baseline="-30000" dirty="0">
                <a:solidFill>
                  <a:srgbClr val="000000"/>
                </a:solidFill>
                <a:cs typeface="Times New Roman" pitchFamily="18" charset="0"/>
              </a:rPr>
              <a:t>0</a:t>
            </a:r>
            <a:r>
              <a:rPr lang="it-IT" b="1" dirty="0">
                <a:solidFill>
                  <a:srgbClr val="000000"/>
                </a:solidFill>
                <a:cs typeface="Times New Roman" pitchFamily="18" charset="0"/>
              </a:rPr>
              <a:t>/(</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[CO])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endParaRPr lang="it-IT" dirty="0"/>
          </a:p>
        </p:txBody>
      </p:sp>
      <mc:AlternateContent xmlns:mc="http://schemas.openxmlformats.org/markup-compatibility/2006">
        <mc:Choice xmlns:a14="http://schemas.microsoft.com/office/drawing/2010/main" Requires="a14">
          <p:sp>
            <p:nvSpPr>
              <p:cNvPr id="13" name="CasellaDiTesto 12">
                <a:extLst>
                  <a:ext uri="{FF2B5EF4-FFF2-40B4-BE49-F238E27FC236}">
                    <a16:creationId xmlns:a16="http://schemas.microsoft.com/office/drawing/2014/main" id="{4DE32DF7-84A9-479F-8BF3-AA6464C28DDD}"/>
                  </a:ext>
                </a:extLst>
              </p:cNvPr>
              <p:cNvSpPr txBox="1"/>
              <p:nvPr/>
            </p:nvSpPr>
            <p:spPr>
              <a:xfrm>
                <a:off x="530604" y="5693116"/>
                <a:ext cx="3221000" cy="496546"/>
              </a:xfrm>
              <a:prstGeom prst="rect">
                <a:avLst/>
              </a:prstGeom>
              <a:noFill/>
            </p:spPr>
            <p:txBody>
              <a:bodyPr wrap="square">
                <a:spAutoFit/>
              </a:bodyPr>
              <a:lstStyle/>
              <a:p>
                <a:r>
                  <a:rPr lang="it-IT" dirty="0"/>
                  <a:t>Ko/</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 </a:t>
                </a:r>
                <a14:m>
                  <m:oMath xmlns:m="http://schemas.openxmlformats.org/officeDocument/2006/math">
                    <m:f>
                      <m:fPr>
                        <m:ctrlPr>
                          <a:rPr lang="it-IT" b="1" i="1" smtClean="0">
                            <a:solidFill>
                              <a:srgbClr val="000000"/>
                            </a:solidFill>
                            <a:latin typeface="Cambria Math" panose="02040503050406030204" pitchFamily="18" charset="0"/>
                            <a:cs typeface="Times New Roman" pitchFamily="18" charset="0"/>
                          </a:rPr>
                        </m:ctrlPr>
                      </m:fPr>
                      <m:num>
                        <m:r>
                          <a:rPr lang="it-IT" b="1" i="1" smtClean="0">
                            <a:solidFill>
                              <a:srgbClr val="000000"/>
                            </a:solidFill>
                            <a:latin typeface="Cambria Math" panose="02040503050406030204" pitchFamily="18" charset="0"/>
                            <a:cs typeface="Times New Roman" pitchFamily="18" charset="0"/>
                          </a:rPr>
                          <m:t>𝟐</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𝟕𝟏</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𝟏</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𝟗𝟐</m:t>
                        </m:r>
                      </m:num>
                      <m:den>
                        <m:r>
                          <a:rPr lang="it-IT" b="1" i="1" smtClean="0">
                            <a:solidFill>
                              <a:srgbClr val="000000"/>
                            </a:solidFill>
                            <a:latin typeface="Cambria Math" panose="02040503050406030204" pitchFamily="18" charset="0"/>
                            <a:cs typeface="Times New Roman" pitchFamily="18" charset="0"/>
                          </a:rPr>
                          <m:t>𝟏𝟎</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𝟓</m:t>
                        </m:r>
                      </m:den>
                    </m:f>
                  </m:oMath>
                </a14:m>
                <a:r>
                  <a:rPr lang="it-IT" b="1" dirty="0">
                    <a:solidFill>
                      <a:srgbClr val="000000"/>
                    </a:solidFill>
                    <a:cs typeface="Times New Roman" pitchFamily="18" charset="0"/>
                  </a:rPr>
                  <a:t> = 0,158</a:t>
                </a:r>
              </a:p>
            </p:txBody>
          </p:sp>
        </mc:Choice>
        <mc:Fallback>
          <p:sp>
            <p:nvSpPr>
              <p:cNvPr id="13" name="CasellaDiTesto 12">
                <a:extLst>
                  <a:ext uri="{FF2B5EF4-FFF2-40B4-BE49-F238E27FC236}">
                    <a16:creationId xmlns:a16="http://schemas.microsoft.com/office/drawing/2014/main" id="{4DE32DF7-84A9-479F-8BF3-AA6464C28DDD}"/>
                  </a:ext>
                </a:extLst>
              </p:cNvPr>
              <p:cNvSpPr txBox="1">
                <a:spLocks noRot="1" noChangeAspect="1" noMove="1" noResize="1" noEditPoints="1" noAdjustHandles="1" noChangeArrowheads="1" noChangeShapeType="1" noTextEdit="1"/>
              </p:cNvSpPr>
              <p:nvPr/>
            </p:nvSpPr>
            <p:spPr>
              <a:xfrm>
                <a:off x="530604" y="5693116"/>
                <a:ext cx="3221000" cy="496546"/>
              </a:xfrm>
              <a:prstGeom prst="rect">
                <a:avLst/>
              </a:prstGeom>
              <a:blipFill>
                <a:blip r:embed="rId3"/>
                <a:stretch>
                  <a:fillRect l="-1515" b="-7407"/>
                </a:stretch>
              </a:blipFill>
            </p:spPr>
            <p:txBody>
              <a:bodyPr/>
              <a:lstStyle/>
              <a:p>
                <a:r>
                  <a:rPr lang="it-IT">
                    <a:noFill/>
                  </a:rPr>
                  <a:t> </a:t>
                </a:r>
              </a:p>
            </p:txBody>
          </p:sp>
        </mc:Fallback>
      </mc:AlternateContent>
      <p:graphicFrame>
        <p:nvGraphicFramePr>
          <p:cNvPr id="7" name="Tabella 7">
            <a:extLst>
              <a:ext uri="{FF2B5EF4-FFF2-40B4-BE49-F238E27FC236}">
                <a16:creationId xmlns:a16="http://schemas.microsoft.com/office/drawing/2014/main" id="{8CDE4EEA-BE10-49CE-8FC6-65074DF37D0F}"/>
              </a:ext>
            </a:extLst>
          </p:cNvPr>
          <p:cNvGraphicFramePr>
            <a:graphicFrameLocks noGrp="1"/>
          </p:cNvGraphicFramePr>
          <p:nvPr/>
        </p:nvGraphicFramePr>
        <p:xfrm>
          <a:off x="4406610" y="1947922"/>
          <a:ext cx="3090834" cy="2277660"/>
        </p:xfrm>
        <a:graphic>
          <a:graphicData uri="http://schemas.openxmlformats.org/drawingml/2006/table">
            <a:tbl>
              <a:tblPr firstRow="1" bandRow="1">
                <a:tableStyleId>{5C22544A-7EE6-4342-B048-85BDC9FD1C3A}</a:tableStyleId>
              </a:tblPr>
              <a:tblGrid>
                <a:gridCol w="1545417">
                  <a:extLst>
                    <a:ext uri="{9D8B030D-6E8A-4147-A177-3AD203B41FA5}">
                      <a16:colId xmlns:a16="http://schemas.microsoft.com/office/drawing/2014/main" val="2768005782"/>
                    </a:ext>
                  </a:extLst>
                </a:gridCol>
                <a:gridCol w="1545417">
                  <a:extLst>
                    <a:ext uri="{9D8B030D-6E8A-4147-A177-3AD203B41FA5}">
                      <a16:colId xmlns:a16="http://schemas.microsoft.com/office/drawing/2014/main" val="3049617452"/>
                    </a:ext>
                  </a:extLst>
                </a:gridCol>
              </a:tblGrid>
              <a:tr h="318650">
                <a:tc>
                  <a:txBody>
                    <a:bodyPr/>
                    <a:lstStyle/>
                    <a:p>
                      <a:pPr algn="ctr"/>
                      <a:r>
                        <a:rPr lang="it-IT" dirty="0"/>
                        <a:t>1/CO</a:t>
                      </a:r>
                    </a:p>
                  </a:txBody>
                  <a:tcPr/>
                </a:tc>
                <a:tc>
                  <a:txBody>
                    <a:bodyPr/>
                    <a:lstStyle/>
                    <a:p>
                      <a:pPr algn="ctr"/>
                      <a:r>
                        <a:rPr lang="it-IT" dirty="0"/>
                        <a:t>1/µ</a:t>
                      </a:r>
                    </a:p>
                  </a:txBody>
                  <a:tcPr/>
                </a:tc>
                <a:extLst>
                  <a:ext uri="{0D108BD9-81ED-4DB2-BD59-A6C34878D82A}">
                    <a16:rowId xmlns:a16="http://schemas.microsoft.com/office/drawing/2014/main" val="89202890"/>
                  </a:ext>
                </a:extLst>
              </a:tr>
              <a:tr h="318650">
                <a:tc>
                  <a:txBody>
                    <a:bodyPr/>
                    <a:lstStyle/>
                    <a:p>
                      <a:pPr algn="ctr" fontAlgn="b"/>
                      <a:r>
                        <a:rPr lang="it-IT" sz="1800" b="0" i="0" u="none" strike="noStrike" dirty="0">
                          <a:solidFill>
                            <a:srgbClr val="000000"/>
                          </a:solidFill>
                          <a:effectLst/>
                          <a:latin typeface="Calibri" panose="020F0502020204030204" pitchFamily="34" charset="0"/>
                        </a:rPr>
                        <a:t>10</a:t>
                      </a:r>
                    </a:p>
                  </a:txBody>
                  <a:tcPr marL="9525" marR="9525" marT="9525" marB="0" anchor="b"/>
                </a:tc>
                <a:tc>
                  <a:txBody>
                    <a:bodyPr/>
                    <a:lstStyle/>
                    <a:p>
                      <a:pPr algn="ctr" rtl="0" fontAlgn="ctr"/>
                      <a:r>
                        <a:rPr lang="it-IT" sz="1800" b="0" i="1" u="none" strike="noStrike" dirty="0">
                          <a:solidFill>
                            <a:srgbClr val="000000"/>
                          </a:solidFill>
                          <a:effectLst/>
                          <a:latin typeface="+mn-lt"/>
                        </a:rPr>
                        <a:t>2,71</a:t>
                      </a:r>
                    </a:p>
                  </a:txBody>
                  <a:tcPr marL="9525" marR="9525" marT="9525" marB="0" anchor="ctr"/>
                </a:tc>
                <a:extLst>
                  <a:ext uri="{0D108BD9-81ED-4DB2-BD59-A6C34878D82A}">
                    <a16:rowId xmlns:a16="http://schemas.microsoft.com/office/drawing/2014/main" val="3089957081"/>
                  </a:ext>
                </a:extLst>
              </a:tr>
              <a:tr h="318650">
                <a:tc>
                  <a:txBody>
                    <a:bodyPr/>
                    <a:lstStyle/>
                    <a:p>
                      <a:pPr algn="ctr" fontAlgn="b"/>
                      <a:r>
                        <a:rPr lang="it-IT" sz="18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ctr" rtl="0" fontAlgn="ctr"/>
                      <a:r>
                        <a:rPr lang="it-IT" sz="1800" b="0" i="1" u="none" strike="noStrike" dirty="0">
                          <a:solidFill>
                            <a:srgbClr val="000000"/>
                          </a:solidFill>
                          <a:effectLst/>
                          <a:latin typeface="+mn-lt"/>
                        </a:rPr>
                        <a:t>1,92</a:t>
                      </a:r>
                    </a:p>
                  </a:txBody>
                  <a:tcPr marL="9525" marR="9525" marT="9525" marB="0" anchor="ctr"/>
                </a:tc>
                <a:extLst>
                  <a:ext uri="{0D108BD9-81ED-4DB2-BD59-A6C34878D82A}">
                    <a16:rowId xmlns:a16="http://schemas.microsoft.com/office/drawing/2014/main" val="2842574660"/>
                  </a:ext>
                </a:extLst>
              </a:tr>
              <a:tr h="318650">
                <a:tc>
                  <a:txBody>
                    <a:bodyPr/>
                    <a:lstStyle/>
                    <a:p>
                      <a:pPr algn="ctr" fontAlgn="b"/>
                      <a:r>
                        <a:rPr lang="it-IT" sz="1800" b="0" i="0" u="none" strike="noStrike" dirty="0">
                          <a:solidFill>
                            <a:srgbClr val="000000"/>
                          </a:solidFill>
                          <a:effectLst/>
                          <a:latin typeface="Calibri" panose="020F0502020204030204" pitchFamily="34" charset="0"/>
                        </a:rPr>
                        <a:t>3,3</a:t>
                      </a:r>
                    </a:p>
                  </a:txBody>
                  <a:tcPr marL="9525" marR="9525" marT="9525" marB="0" anchor="b"/>
                </a:tc>
                <a:tc>
                  <a:txBody>
                    <a:bodyPr/>
                    <a:lstStyle/>
                    <a:p>
                      <a:pPr algn="ctr" rtl="0" fontAlgn="ctr"/>
                      <a:r>
                        <a:rPr lang="it-IT" sz="1800" b="0" i="1" u="none" strike="noStrike">
                          <a:solidFill>
                            <a:srgbClr val="000000"/>
                          </a:solidFill>
                          <a:effectLst/>
                          <a:latin typeface="+mn-lt"/>
                        </a:rPr>
                        <a:t>1,64</a:t>
                      </a:r>
                    </a:p>
                  </a:txBody>
                  <a:tcPr marL="9525" marR="9525" marT="9525" marB="0" anchor="ctr"/>
                </a:tc>
                <a:extLst>
                  <a:ext uri="{0D108BD9-81ED-4DB2-BD59-A6C34878D82A}">
                    <a16:rowId xmlns:a16="http://schemas.microsoft.com/office/drawing/2014/main" val="2982520177"/>
                  </a:ext>
                </a:extLst>
              </a:tr>
              <a:tr h="318650">
                <a:tc>
                  <a:txBody>
                    <a:bodyPr/>
                    <a:lstStyle/>
                    <a:p>
                      <a:pPr algn="ctr" fontAlgn="b"/>
                      <a:r>
                        <a:rPr lang="it-IT" sz="1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rtl="0" fontAlgn="ctr"/>
                      <a:r>
                        <a:rPr lang="it-IT" sz="1800" b="0" i="1" u="none" strike="noStrike" dirty="0">
                          <a:solidFill>
                            <a:srgbClr val="000000"/>
                          </a:solidFill>
                          <a:effectLst/>
                          <a:latin typeface="+mn-lt"/>
                        </a:rPr>
                        <a:t>1,43</a:t>
                      </a:r>
                    </a:p>
                  </a:txBody>
                  <a:tcPr marL="9525" marR="9525" marT="9525" marB="0" anchor="ctr"/>
                </a:tc>
                <a:extLst>
                  <a:ext uri="{0D108BD9-81ED-4DB2-BD59-A6C34878D82A}">
                    <a16:rowId xmlns:a16="http://schemas.microsoft.com/office/drawing/2014/main" val="819758925"/>
                  </a:ext>
                </a:extLst>
              </a:tr>
              <a:tr h="318650">
                <a:tc>
                  <a:txBody>
                    <a:bodyPr/>
                    <a:lstStyle/>
                    <a:p>
                      <a:pPr algn="ctr" fontAlgn="b"/>
                      <a:r>
                        <a:rPr lang="it-IT" sz="1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ctr"/>
                      <a:r>
                        <a:rPr lang="it-IT" sz="1800" b="0" i="1" u="none" strike="noStrike" dirty="0">
                          <a:solidFill>
                            <a:srgbClr val="000000"/>
                          </a:solidFill>
                          <a:effectLst/>
                          <a:latin typeface="+mn-lt"/>
                        </a:rPr>
                        <a:t>1,25</a:t>
                      </a:r>
                    </a:p>
                  </a:txBody>
                  <a:tcPr marL="9525" marR="9525" marT="9525" marB="0" anchor="ctr"/>
                </a:tc>
                <a:extLst>
                  <a:ext uri="{0D108BD9-81ED-4DB2-BD59-A6C34878D82A}">
                    <a16:rowId xmlns:a16="http://schemas.microsoft.com/office/drawing/2014/main" val="204900680"/>
                  </a:ext>
                </a:extLst>
              </a:tr>
              <a:tr h="318650">
                <a:tc>
                  <a:txBody>
                    <a:bodyPr/>
                    <a:lstStyle/>
                    <a:p>
                      <a:pPr algn="ctr" fontAlgn="b"/>
                      <a:r>
                        <a:rPr lang="it-IT" sz="1800" b="0" i="0" u="none" strike="noStrike" dirty="0">
                          <a:solidFill>
                            <a:srgbClr val="000000"/>
                          </a:solidFill>
                          <a:effectLst/>
                          <a:latin typeface="Calibri" panose="020F0502020204030204" pitchFamily="34" charset="0"/>
                        </a:rPr>
                        <a:t>0,17</a:t>
                      </a:r>
                    </a:p>
                  </a:txBody>
                  <a:tcPr marL="9525" marR="9525" marT="9525" marB="0" anchor="b"/>
                </a:tc>
                <a:tc>
                  <a:txBody>
                    <a:bodyPr/>
                    <a:lstStyle/>
                    <a:p>
                      <a:pPr algn="ctr" rtl="0" fontAlgn="ctr"/>
                      <a:r>
                        <a:rPr lang="it-IT" sz="1800" b="0" i="1" u="none" strike="noStrike" dirty="0">
                          <a:solidFill>
                            <a:srgbClr val="000000"/>
                          </a:solidFill>
                          <a:effectLst/>
                          <a:latin typeface="+mn-lt"/>
                        </a:rPr>
                        <a:t>1,12</a:t>
                      </a:r>
                    </a:p>
                  </a:txBody>
                  <a:tcPr marL="9525" marR="9525" marT="9525" marB="0" anchor="ctr"/>
                </a:tc>
                <a:extLst>
                  <a:ext uri="{0D108BD9-81ED-4DB2-BD59-A6C34878D82A}">
                    <a16:rowId xmlns:a16="http://schemas.microsoft.com/office/drawing/2014/main" val="1779514913"/>
                  </a:ext>
                </a:extLst>
              </a:tr>
            </a:tbl>
          </a:graphicData>
        </a:graphic>
      </p:graphicFrame>
      <p:sp>
        <p:nvSpPr>
          <p:cNvPr id="10" name="CasellaDiTesto 9">
            <a:extLst>
              <a:ext uri="{FF2B5EF4-FFF2-40B4-BE49-F238E27FC236}">
                <a16:creationId xmlns:a16="http://schemas.microsoft.com/office/drawing/2014/main" id="{A2074C86-0C61-4C79-9CC3-278EEA10DE6F}"/>
              </a:ext>
            </a:extLst>
          </p:cNvPr>
          <p:cNvSpPr txBox="1"/>
          <p:nvPr/>
        </p:nvSpPr>
        <p:spPr>
          <a:xfrm>
            <a:off x="4404219" y="4972501"/>
            <a:ext cx="4582088" cy="1846659"/>
          </a:xfrm>
          <a:prstGeom prst="rect">
            <a:avLst/>
          </a:prstGeom>
          <a:noFill/>
        </p:spPr>
        <p:txBody>
          <a:bodyPr wrap="none" rtlCol="0">
            <a:spAutoFit/>
          </a:bodyPr>
          <a:lstStyle/>
          <a:p>
            <a:r>
              <a:rPr lang="it-IT" dirty="0"/>
              <a:t> </a:t>
            </a:r>
            <a:r>
              <a:rPr lang="it-IT" b="1" dirty="0">
                <a:solidFill>
                  <a:srgbClr val="000000"/>
                </a:solidFill>
                <a:latin typeface="Symbol" pitchFamily="18" charset="2"/>
                <a:cs typeface="Times New Roman" pitchFamily="18" charset="0"/>
              </a:rPr>
              <a:t>2,71</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0,158*1/</a:t>
            </a:r>
            <a:r>
              <a:rPr lang="it-IT" b="1" baseline="-30000" dirty="0">
                <a:solidFill>
                  <a:srgbClr val="000000"/>
                </a:solidFill>
                <a:cs typeface="Times New Roman" pitchFamily="18" charset="0"/>
              </a:rPr>
              <a:t> </a:t>
            </a:r>
            <a:r>
              <a:rPr lang="it-IT" b="1" dirty="0">
                <a:solidFill>
                  <a:srgbClr val="000000"/>
                </a:solidFill>
                <a:cs typeface="Times New Roman" pitchFamily="18" charset="0"/>
              </a:rPr>
              <a:t>[CO]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a:t>
            </a:r>
          </a:p>
          <a:p>
            <a:endParaRPr lang="it-IT" b="1" baseline="-30000" dirty="0">
              <a:solidFill>
                <a:srgbClr val="000000"/>
              </a:solidFill>
              <a:cs typeface="Times New Roman" pitchFamily="18" charset="0"/>
            </a:endParaRPr>
          </a:p>
          <a:p>
            <a:r>
              <a:rPr lang="it-IT" b="1" dirty="0">
                <a:solidFill>
                  <a:srgbClr val="000000"/>
                </a:solidFill>
                <a:cs typeface="Times New Roman" pitchFamily="18" charset="0"/>
              </a:rPr>
              <a:t>2,71 = 0,158 * 10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a:t>
            </a:r>
          </a:p>
          <a:p>
            <a:endParaRPr lang="it-IT" b="1" baseline="-30000" dirty="0">
              <a:solidFill>
                <a:srgbClr val="000000"/>
              </a:solidFill>
              <a:cs typeface="Times New Roman" pitchFamily="18" charset="0"/>
            </a:endParaRPr>
          </a:p>
          <a:p>
            <a:r>
              <a:rPr lang="it-IT" b="1" dirty="0">
                <a:solidFill>
                  <a:srgbClr val="000000"/>
                </a:solidFill>
                <a:cs typeface="Times New Roman" pitchFamily="18" charset="0"/>
              </a:rPr>
              <a:t>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a:t>
            </a:r>
            <a:r>
              <a:rPr lang="it-IT" b="1" baseline="-30000" dirty="0">
                <a:solidFill>
                  <a:srgbClr val="000000"/>
                </a:solidFill>
                <a:cs typeface="Times New Roman" pitchFamily="18" charset="0"/>
              </a:rPr>
              <a:t> </a:t>
            </a:r>
            <a:r>
              <a:rPr lang="it-IT" b="1" dirty="0">
                <a:solidFill>
                  <a:srgbClr val="000000"/>
                </a:solidFill>
                <a:cs typeface="Times New Roman" pitchFamily="18" charset="0"/>
              </a:rPr>
              <a:t>2,71-1,58 = 1,13; </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 1/1,13 = 0,88 </a:t>
            </a:r>
            <a:r>
              <a:rPr lang="it-IT" b="1" baseline="-30000" dirty="0">
                <a:solidFill>
                  <a:srgbClr val="000000"/>
                </a:solidFill>
                <a:cs typeface="Times New Roman" pitchFamily="18" charset="0"/>
              </a:rPr>
              <a:t> </a:t>
            </a:r>
            <a:endParaRPr lang="it-IT" b="1" dirty="0">
              <a:solidFill>
                <a:srgbClr val="000000"/>
              </a:solidFill>
              <a:cs typeface="Times New Roman" pitchFamily="18" charset="0"/>
            </a:endParaRPr>
          </a:p>
          <a:p>
            <a:endParaRPr lang="it-IT" b="1" dirty="0">
              <a:solidFill>
                <a:srgbClr val="000000"/>
              </a:solidFill>
              <a:cs typeface="Times New Roman" pitchFamily="18" charset="0"/>
            </a:endParaRPr>
          </a:p>
          <a:p>
            <a:r>
              <a:rPr lang="it-IT" b="1" dirty="0">
                <a:solidFill>
                  <a:srgbClr val="000000"/>
                </a:solidFill>
                <a:cs typeface="Times New Roman" pitchFamily="18" charset="0"/>
              </a:rPr>
              <a:t>Ko =   0,158 * 0,88 = 0,14</a:t>
            </a:r>
            <a:endParaRPr lang="it-IT" dirty="0"/>
          </a:p>
        </p:txBody>
      </p:sp>
    </p:spTree>
    <p:extLst>
      <p:ext uri="{BB962C8B-B14F-4D97-AF65-F5344CB8AC3E}">
        <p14:creationId xmlns:p14="http://schemas.microsoft.com/office/powerpoint/2010/main" val="298279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9A43309F-D8DD-40E0-BE52-A3893ABA771B}" type="slidenum">
              <a:rPr lang="it-IT"/>
              <a:pPr/>
              <a:t>11</a:t>
            </a:fld>
            <a:endParaRPr lang="it-IT"/>
          </a:p>
        </p:txBody>
      </p:sp>
      <p:sp>
        <p:nvSpPr>
          <p:cNvPr id="1005571" name="Rectangle 3"/>
          <p:cNvSpPr>
            <a:spLocks noChangeArrowheads="1"/>
          </p:cNvSpPr>
          <p:nvPr/>
        </p:nvSpPr>
        <p:spPr bwMode="auto">
          <a:xfrm>
            <a:off x="161956" y="566202"/>
            <a:ext cx="8542307" cy="6063198"/>
          </a:xfrm>
          <a:prstGeom prst="rect">
            <a:avLst/>
          </a:prstGeom>
          <a:noFill/>
          <a:ln w="9525">
            <a:noFill/>
            <a:miter lim="800000"/>
            <a:headEnd/>
            <a:tailEnd/>
          </a:ln>
          <a:effectLst/>
        </p:spPr>
        <p:txBody>
          <a:bodyPr wrap="square">
            <a:spAutoFit/>
          </a:bodyPr>
          <a:lstStyle/>
          <a:p>
            <a:pPr algn="just"/>
            <a:endParaRPr lang="it-IT" sz="800" b="1" dirty="0">
              <a:solidFill>
                <a:srgbClr val="000000"/>
              </a:solidFill>
              <a:cs typeface="Times New Roman" pitchFamily="18" charset="0"/>
            </a:endParaRPr>
          </a:p>
          <a:p>
            <a:pPr algn="just"/>
            <a:r>
              <a:rPr lang="it-IT" sz="2000" i="1" u="sng" dirty="0">
                <a:solidFill>
                  <a:srgbClr val="FF0000"/>
                </a:solidFill>
                <a:cs typeface="Times New Roman" pitchFamily="18" charset="0"/>
              </a:rPr>
              <a:t>Esercizio 59 bis</a:t>
            </a:r>
            <a:r>
              <a:rPr lang="it-IT" sz="2000" i="1" dirty="0">
                <a:solidFill>
                  <a:srgbClr val="000000"/>
                </a:solidFill>
                <a:cs typeface="Times New Roman" pitchFamily="18" charset="0"/>
              </a:rPr>
              <a:t>. </a:t>
            </a: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Supponiamo un sistema costituito da olio disperso in acqua, e di voler depurare l’acqua dalle  chiazze di olio. </a:t>
            </a:r>
          </a:p>
          <a:p>
            <a:pPr algn="just"/>
            <a:r>
              <a:rPr lang="it-IT" sz="2000" i="1" dirty="0">
                <a:solidFill>
                  <a:srgbClr val="000000"/>
                </a:solidFill>
                <a:cs typeface="Times New Roman" pitchFamily="18" charset="0"/>
              </a:rPr>
              <a:t>Si aggiungeranno alla fase acquosa enzimi che metabolizzano l’olio.  </a:t>
            </a:r>
          </a:p>
          <a:p>
            <a:pPr algn="just"/>
            <a:r>
              <a:rPr lang="it-IT" sz="2000" i="1" dirty="0">
                <a:solidFill>
                  <a:srgbClr val="000000"/>
                </a:solidFill>
                <a:cs typeface="Times New Roman" pitchFamily="18" charset="0"/>
              </a:rPr>
              <a:t>Poiché il sistema è costituito da due fasi, l’acqua e l’olio, si vuole impostare un esperimento per determinare quando la cinetica della reazione biochimica non è limitata dal trasferimento di massa. </a:t>
            </a:r>
          </a:p>
          <a:p>
            <a:pPr algn="just"/>
            <a:r>
              <a:rPr lang="it-IT" sz="2000" i="1" dirty="0">
                <a:solidFill>
                  <a:srgbClr val="000000"/>
                </a:solidFill>
                <a:cs typeface="Times New Roman" pitchFamily="18" charset="0"/>
              </a:rPr>
              <a:t>Assumiamo che la cinetica del processo sia data dall’equazione </a:t>
            </a:r>
          </a:p>
          <a:p>
            <a:pPr algn="just"/>
            <a:endParaRPr lang="it-IT" sz="2000" i="1" dirty="0">
              <a:solidFill>
                <a:srgbClr val="000000"/>
              </a:solidFill>
              <a:cs typeface="Times New Roman" pitchFamily="18" charset="0"/>
            </a:endParaRPr>
          </a:p>
          <a:p>
            <a:pPr algn="just"/>
            <a:r>
              <a:rPr lang="it-IT" sz="2000" i="1" dirty="0" err="1">
                <a:solidFill>
                  <a:srgbClr val="000000"/>
                </a:solidFill>
                <a:cs typeface="Times New Roman" pitchFamily="18" charset="0"/>
              </a:rPr>
              <a:t>dC</a:t>
            </a:r>
            <a:r>
              <a:rPr lang="it-IT" sz="2000" i="1" baseline="-30000" dirty="0" err="1">
                <a:solidFill>
                  <a:srgbClr val="000000"/>
                </a:solidFill>
                <a:cs typeface="Times New Roman" pitchFamily="18" charset="0"/>
              </a:rPr>
              <a:t>S</a:t>
            </a:r>
            <a:r>
              <a:rPr lang="it-IT" sz="2000" i="1" dirty="0">
                <a:solidFill>
                  <a:srgbClr val="000000"/>
                </a:solidFill>
                <a:cs typeface="Times New Roman" pitchFamily="18" charset="0"/>
              </a:rPr>
              <a:t>/</a:t>
            </a:r>
            <a:r>
              <a:rPr lang="it-IT" sz="2000" i="1" dirty="0" err="1">
                <a:solidFill>
                  <a:srgbClr val="000000"/>
                </a:solidFill>
                <a:cs typeface="Times New Roman" pitchFamily="18" charset="0"/>
              </a:rPr>
              <a:t>dt</a:t>
            </a:r>
            <a:r>
              <a:rPr lang="it-IT" sz="2000" i="1" dirty="0">
                <a:solidFill>
                  <a:srgbClr val="000000"/>
                </a:solidFill>
                <a:cs typeface="Times New Roman" pitchFamily="18" charset="0"/>
              </a:rPr>
              <a:t> = k A (C</a:t>
            </a:r>
            <a:r>
              <a:rPr lang="it-IT" sz="2000" i="1" baseline="30000" dirty="0">
                <a:solidFill>
                  <a:srgbClr val="000000"/>
                </a:solidFill>
                <a:cs typeface="Times New Roman" pitchFamily="18" charset="0"/>
              </a:rPr>
              <a:t>*</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 C</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(63), </a:t>
            </a: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ove C</a:t>
            </a:r>
            <a:r>
              <a:rPr lang="it-IT" sz="2000" i="1" baseline="30000" dirty="0">
                <a:solidFill>
                  <a:srgbClr val="000000"/>
                </a:solidFill>
                <a:cs typeface="Times New Roman" pitchFamily="18" charset="0"/>
              </a:rPr>
              <a:t>*</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(g/l) è la concentrazione del soluto all’interfaccia olio-acqua, C</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(g/l) è la concentrazione di olio nella fase acquosa, k è il coefficiente di trasferimento di massa del soluto attraverso l’interfaccia (ore</a:t>
            </a:r>
            <a:r>
              <a:rPr lang="it-IT" sz="2000" i="1" baseline="30000" dirty="0">
                <a:solidFill>
                  <a:srgbClr val="000000"/>
                </a:solidFill>
                <a:cs typeface="Times New Roman" pitchFamily="18" charset="0"/>
              </a:rPr>
              <a:t>-1 </a:t>
            </a:r>
            <a:r>
              <a:rPr lang="it-IT" sz="2000" i="1" dirty="0">
                <a:solidFill>
                  <a:srgbClr val="000000"/>
                </a:solidFill>
                <a:cs typeface="Times New Roman" pitchFamily="18" charset="0"/>
              </a:rPr>
              <a:t>m</a:t>
            </a:r>
            <a:r>
              <a:rPr lang="it-IT" sz="2000" i="1" baseline="30000" dirty="0">
                <a:solidFill>
                  <a:srgbClr val="000000"/>
                </a:solidFill>
                <a:cs typeface="Times New Roman" pitchFamily="18" charset="0"/>
              </a:rPr>
              <a:t>-2</a:t>
            </a:r>
            <a:r>
              <a:rPr lang="it-IT" sz="2000" i="1" dirty="0">
                <a:solidFill>
                  <a:srgbClr val="000000"/>
                </a:solidFill>
                <a:cs typeface="Times New Roman" pitchFamily="18" charset="0"/>
              </a:rPr>
              <a:t>), A (m</a:t>
            </a:r>
            <a:r>
              <a:rPr lang="it-IT" sz="2000" i="1" baseline="30000" dirty="0">
                <a:solidFill>
                  <a:srgbClr val="000000"/>
                </a:solidFill>
                <a:cs typeface="Times New Roman" pitchFamily="18" charset="0"/>
              </a:rPr>
              <a:t>2</a:t>
            </a:r>
            <a:r>
              <a:rPr lang="it-IT" sz="2000" i="1" dirty="0">
                <a:solidFill>
                  <a:srgbClr val="000000"/>
                </a:solidFill>
                <a:cs typeface="Times New Roman" pitchFamily="18" charset="0"/>
              </a:rPr>
              <a:t>) è l’area totale dell’interfaccia. </a:t>
            </a: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Descrivere l’esperimento, i dati che si vogliono ottenere e l’elaborazione matematica dei dati.</a:t>
            </a:r>
          </a:p>
        </p:txBody>
      </p:sp>
      <p:sp>
        <p:nvSpPr>
          <p:cNvPr id="1005572" name="Text Box 4"/>
          <p:cNvSpPr txBox="1">
            <a:spLocks noChangeArrowheads="1"/>
          </p:cNvSpPr>
          <p:nvPr/>
        </p:nvSpPr>
        <p:spPr bwMode="auto">
          <a:xfrm>
            <a:off x="2273970" y="150617"/>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557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A7E7172-C654-4AA3-9E90-F64DCEF5C579}"/>
              </a:ext>
            </a:extLst>
          </p:cNvPr>
          <p:cNvSpPr txBox="1"/>
          <p:nvPr/>
        </p:nvSpPr>
        <p:spPr>
          <a:xfrm>
            <a:off x="583035" y="473557"/>
            <a:ext cx="7589066" cy="1754326"/>
          </a:xfrm>
          <a:prstGeom prst="rect">
            <a:avLst/>
          </a:prstGeom>
          <a:noFill/>
        </p:spPr>
        <p:txBody>
          <a:bodyPr wrap="square">
            <a:spAutoFit/>
          </a:bodyPr>
          <a:lstStyle/>
          <a:p>
            <a:r>
              <a:rPr lang="it-IT" sz="1800" dirty="0">
                <a:solidFill>
                  <a:srgbClr val="000000"/>
                </a:solidFill>
                <a:cs typeface="Times New Roman" pitchFamily="18" charset="0"/>
              </a:rPr>
              <a:t>Si eseguono esperimenti a varie velocità di agitazione, misurando C</a:t>
            </a:r>
            <a:r>
              <a:rPr lang="it-IT" sz="1800" baseline="-30000" dirty="0">
                <a:solidFill>
                  <a:srgbClr val="000000"/>
                </a:solidFill>
                <a:cs typeface="Times New Roman" pitchFamily="18" charset="0"/>
              </a:rPr>
              <a:t>S</a:t>
            </a:r>
            <a:r>
              <a:rPr lang="it-IT" sz="1800" dirty="0">
                <a:solidFill>
                  <a:srgbClr val="000000"/>
                </a:solidFill>
                <a:cs typeface="Times New Roman" pitchFamily="18" charset="0"/>
              </a:rPr>
              <a:t> (</a:t>
            </a:r>
            <a:r>
              <a:rPr lang="it-IT" sz="1800" i="1" dirty="0">
                <a:solidFill>
                  <a:srgbClr val="000000"/>
                </a:solidFill>
                <a:cs typeface="Times New Roman" pitchFamily="18" charset="0"/>
              </a:rPr>
              <a:t>concentrazione di olio nella fase acquosa ) </a:t>
            </a:r>
            <a:r>
              <a:rPr lang="it-IT" sz="1800" dirty="0">
                <a:solidFill>
                  <a:srgbClr val="000000"/>
                </a:solidFill>
                <a:cs typeface="Times New Roman" pitchFamily="18" charset="0"/>
              </a:rPr>
              <a:t>al variare del tempo per ogni valore della velocità di agitazione. </a:t>
            </a:r>
          </a:p>
          <a:p>
            <a:r>
              <a:rPr lang="it-IT" sz="1800" dirty="0">
                <a:solidFill>
                  <a:srgbClr val="000000"/>
                </a:solidFill>
                <a:cs typeface="Times New Roman" pitchFamily="18" charset="0"/>
              </a:rPr>
              <a:t>Si calcola la velocità di reazione dai dati sperimentali. </a:t>
            </a:r>
          </a:p>
          <a:p>
            <a:endParaRPr lang="it-IT" dirty="0">
              <a:solidFill>
                <a:srgbClr val="000000"/>
              </a:solidFill>
              <a:cs typeface="Times New Roman" pitchFamily="18" charset="0"/>
            </a:endParaRPr>
          </a:p>
          <a:p>
            <a:r>
              <a:rPr lang="it-IT" sz="1800" dirty="0">
                <a:solidFill>
                  <a:srgbClr val="000000"/>
                </a:solidFill>
                <a:cs typeface="Times New Roman" pitchFamily="18" charset="0"/>
              </a:rPr>
              <a:t>Si riportano i dati in un grafico come il seguente</a:t>
            </a:r>
            <a:endParaRPr lang="it-IT" dirty="0"/>
          </a:p>
        </p:txBody>
      </p:sp>
      <p:graphicFrame>
        <p:nvGraphicFramePr>
          <p:cNvPr id="7" name="Group 406">
            <a:extLst>
              <a:ext uri="{FF2B5EF4-FFF2-40B4-BE49-F238E27FC236}">
                <a16:creationId xmlns:a16="http://schemas.microsoft.com/office/drawing/2014/main" id="{3463D264-8141-4AF3-AF6C-E7F5029F3286}"/>
              </a:ext>
            </a:extLst>
          </p:cNvPr>
          <p:cNvGraphicFramePr>
            <a:graphicFrameLocks noGrp="1"/>
          </p:cNvGraphicFramePr>
          <p:nvPr/>
        </p:nvGraphicFramePr>
        <p:xfrm>
          <a:off x="1466850" y="2521731"/>
          <a:ext cx="5655402" cy="3749040"/>
        </p:xfrm>
        <a:graphic>
          <a:graphicData uri="http://schemas.openxmlformats.org/drawingml/2006/table">
            <a:tbl>
              <a:tblPr/>
              <a:tblGrid>
                <a:gridCol w="1885134">
                  <a:extLst>
                    <a:ext uri="{9D8B030D-6E8A-4147-A177-3AD203B41FA5}">
                      <a16:colId xmlns:a16="http://schemas.microsoft.com/office/drawing/2014/main" val="20000"/>
                    </a:ext>
                  </a:extLst>
                </a:gridCol>
                <a:gridCol w="1885134">
                  <a:extLst>
                    <a:ext uri="{9D8B030D-6E8A-4147-A177-3AD203B41FA5}">
                      <a16:colId xmlns:a16="http://schemas.microsoft.com/office/drawing/2014/main" val="20001"/>
                    </a:ext>
                  </a:extLst>
                </a:gridCol>
                <a:gridCol w="1885134">
                  <a:extLst>
                    <a:ext uri="{9D8B030D-6E8A-4147-A177-3AD203B41FA5}">
                      <a16:colId xmlns:a16="http://schemas.microsoft.com/office/drawing/2014/main" val="20002"/>
                    </a:ext>
                  </a:extLst>
                </a:gridCol>
              </a:tblGrid>
              <a:tr h="40966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Velocità di agitazione, giri/min</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Concentrazione iniziale di olio, g/l</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V, </a:t>
                      </a:r>
                      <a:r>
                        <a:rPr kumimoji="0" lang="it-IT" sz="1200" b="0" i="0" u="none" strike="noStrike" cap="none" normalizeH="0" baseline="0" dirty="0" err="1">
                          <a:ln>
                            <a:noFill/>
                          </a:ln>
                          <a:solidFill>
                            <a:schemeClr val="tx1"/>
                          </a:solidFill>
                          <a:effectLst/>
                          <a:latin typeface="Times New Roman" pitchFamily="18" charset="0"/>
                          <a:cs typeface="Times New Roman" pitchFamily="18" charset="0"/>
                        </a:rPr>
                        <a:t>mmoli</a:t>
                      </a:r>
                      <a:r>
                        <a:rPr kumimoji="0" lang="it-IT" sz="1200" b="0" i="0" u="none" strike="noStrike" cap="none" normalizeH="0" baseline="0" dirty="0">
                          <a:ln>
                            <a:noFill/>
                          </a:ln>
                          <a:solidFill>
                            <a:schemeClr val="tx1"/>
                          </a:solidFill>
                          <a:effectLst/>
                          <a:latin typeface="Times New Roman" pitchFamily="18" charset="0"/>
                          <a:cs typeface="Times New Roman" pitchFamily="18" charset="0"/>
                        </a:rPr>
                        <a:t> di H</a:t>
                      </a:r>
                      <a:r>
                        <a:rPr kumimoji="0" lang="it-IT" sz="1200" b="0" i="0" u="none" strike="noStrike" cap="none" normalizeH="0" baseline="30000" dirty="0">
                          <a:ln>
                            <a:noFill/>
                          </a:ln>
                          <a:solidFill>
                            <a:schemeClr val="tx1"/>
                          </a:solidFill>
                          <a:effectLst/>
                          <a:latin typeface="Times New Roman" pitchFamily="18" charset="0"/>
                          <a:cs typeface="Times New Roman" pitchFamily="18" charset="0"/>
                        </a:rPr>
                        <a:t>+</a:t>
                      </a:r>
                      <a:r>
                        <a:rPr kumimoji="0" lang="it-IT" sz="1200" b="0" i="0" u="none" strike="noStrike" cap="none" normalizeH="0" baseline="0" dirty="0">
                          <a:ln>
                            <a:noFill/>
                          </a:ln>
                          <a:solidFill>
                            <a:schemeClr val="tx1"/>
                          </a:solidFill>
                          <a:effectLst/>
                          <a:latin typeface="Times New Roman" pitchFamily="18" charset="0"/>
                          <a:cs typeface="Times New Roman" pitchFamily="18" charset="0"/>
                        </a:rPr>
                        <a:t>/(min x mg lipasi)</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34765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556E7337-B037-4728-9F8F-ABCF3D1C571E}"/>
              </a:ext>
            </a:extLst>
          </p:cNvPr>
          <p:cNvSpPr>
            <a:spLocks noChangeArrowheads="1"/>
          </p:cNvSpPr>
          <p:nvPr/>
        </p:nvSpPr>
        <p:spPr bwMode="auto">
          <a:xfrm>
            <a:off x="319687" y="2814827"/>
            <a:ext cx="3372096" cy="2782668"/>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1700" dirty="0"/>
              <a:t>In </a:t>
            </a:r>
            <a:r>
              <a:rPr lang="en-US" sz="1700" dirty="0" err="1"/>
              <a:t>ascissa</a:t>
            </a:r>
            <a:r>
              <a:rPr lang="en-US" sz="1700" dirty="0"/>
              <a:t> è </a:t>
            </a:r>
            <a:r>
              <a:rPr lang="en-US" sz="1700" dirty="0" err="1"/>
              <a:t>riportata</a:t>
            </a:r>
            <a:r>
              <a:rPr lang="en-US" sz="1700" dirty="0"/>
              <a:t> la </a:t>
            </a:r>
            <a:r>
              <a:rPr lang="en-US" sz="1700" dirty="0" err="1"/>
              <a:t>velocità</a:t>
            </a:r>
            <a:r>
              <a:rPr lang="en-US" sz="1700" dirty="0"/>
              <a:t> di </a:t>
            </a:r>
            <a:r>
              <a:rPr lang="en-US" sz="1700" dirty="0" err="1"/>
              <a:t>agitazione</a:t>
            </a:r>
            <a:r>
              <a:rPr lang="en-US" sz="1700" dirty="0"/>
              <a:t> (</a:t>
            </a:r>
            <a:r>
              <a:rPr lang="en-US" sz="1700" dirty="0" err="1"/>
              <a:t>giri</a:t>
            </a:r>
            <a:r>
              <a:rPr lang="en-US" sz="1700" dirty="0"/>
              <a:t>/min), in </a:t>
            </a:r>
            <a:r>
              <a:rPr lang="en-US" sz="1700" dirty="0" err="1"/>
              <a:t>ordinata</a:t>
            </a:r>
            <a:r>
              <a:rPr lang="en-US" sz="1700" dirty="0"/>
              <a:t> è </a:t>
            </a:r>
            <a:r>
              <a:rPr lang="en-US" sz="1700" dirty="0" err="1"/>
              <a:t>riportata</a:t>
            </a:r>
            <a:r>
              <a:rPr lang="en-US" sz="1700" dirty="0"/>
              <a:t> la </a:t>
            </a:r>
            <a:r>
              <a:rPr lang="en-US" sz="1700" dirty="0" err="1"/>
              <a:t>velocità</a:t>
            </a:r>
            <a:r>
              <a:rPr lang="en-US" sz="1700" dirty="0"/>
              <a:t> di </a:t>
            </a:r>
            <a:r>
              <a:rPr lang="en-US" sz="1700" dirty="0" err="1"/>
              <a:t>reazione</a:t>
            </a:r>
            <a:r>
              <a:rPr lang="en-US" sz="1700" dirty="0"/>
              <a:t>. </a:t>
            </a:r>
            <a:r>
              <a:rPr lang="en-US" sz="1700" dirty="0" err="1"/>
              <a:t>Quando</a:t>
            </a:r>
            <a:r>
              <a:rPr lang="en-US" sz="1700" dirty="0"/>
              <a:t> la </a:t>
            </a:r>
            <a:r>
              <a:rPr lang="en-US" sz="1700" dirty="0" err="1"/>
              <a:t>velocità</a:t>
            </a:r>
            <a:r>
              <a:rPr lang="en-US" sz="1700" dirty="0"/>
              <a:t> </a:t>
            </a:r>
            <a:r>
              <a:rPr lang="en-US" sz="1700" dirty="0" err="1"/>
              <a:t>della</a:t>
            </a:r>
            <a:r>
              <a:rPr lang="en-US" sz="1700" dirty="0"/>
              <a:t> </a:t>
            </a:r>
            <a:r>
              <a:rPr lang="en-US" sz="1700" dirty="0" err="1"/>
              <a:t>reazione</a:t>
            </a:r>
            <a:r>
              <a:rPr lang="en-US" sz="1700" dirty="0"/>
              <a:t> non </a:t>
            </a:r>
            <a:r>
              <a:rPr lang="en-US" sz="1700" dirty="0" err="1"/>
              <a:t>aumenta</a:t>
            </a:r>
            <a:r>
              <a:rPr lang="en-US" sz="1700" dirty="0"/>
              <a:t> </a:t>
            </a:r>
            <a:r>
              <a:rPr lang="en-US" sz="1700" dirty="0" err="1"/>
              <a:t>più</a:t>
            </a:r>
            <a:r>
              <a:rPr lang="en-US" sz="1700" dirty="0"/>
              <a:t>, </a:t>
            </a:r>
            <a:r>
              <a:rPr lang="en-US" sz="1700" dirty="0" err="1"/>
              <a:t>all’aumentare</a:t>
            </a:r>
            <a:r>
              <a:rPr lang="en-US" sz="1700" dirty="0"/>
              <a:t> </a:t>
            </a:r>
            <a:r>
              <a:rPr lang="en-US" sz="1700" dirty="0" err="1"/>
              <a:t>della</a:t>
            </a:r>
            <a:r>
              <a:rPr lang="en-US" sz="1700" dirty="0"/>
              <a:t> </a:t>
            </a:r>
            <a:r>
              <a:rPr lang="en-US" sz="1700" dirty="0" err="1"/>
              <a:t>velocità</a:t>
            </a:r>
            <a:r>
              <a:rPr lang="en-US" sz="1700" dirty="0"/>
              <a:t> di </a:t>
            </a:r>
            <a:r>
              <a:rPr lang="en-US" sz="1700" dirty="0" err="1"/>
              <a:t>agitazione</a:t>
            </a:r>
            <a:r>
              <a:rPr lang="en-US" sz="1700" dirty="0"/>
              <a:t>, la </a:t>
            </a:r>
            <a:r>
              <a:rPr lang="en-US" sz="1700" dirty="0" err="1"/>
              <a:t>cinetica</a:t>
            </a:r>
            <a:r>
              <a:rPr lang="en-US" sz="1700" dirty="0"/>
              <a:t> del </a:t>
            </a:r>
            <a:r>
              <a:rPr lang="en-US" sz="1700" dirty="0" err="1"/>
              <a:t>processo</a:t>
            </a:r>
            <a:r>
              <a:rPr lang="en-US" sz="1700" dirty="0"/>
              <a:t> non </a:t>
            </a:r>
            <a:r>
              <a:rPr lang="en-US" sz="1700" dirty="0" err="1"/>
              <a:t>sarà</a:t>
            </a:r>
            <a:r>
              <a:rPr lang="en-US" sz="1700" dirty="0"/>
              <a:t> </a:t>
            </a:r>
            <a:r>
              <a:rPr lang="en-US" sz="1700" dirty="0" err="1"/>
              <a:t>più</a:t>
            </a:r>
            <a:r>
              <a:rPr lang="en-US" sz="1700" dirty="0"/>
              <a:t> </a:t>
            </a:r>
            <a:r>
              <a:rPr lang="en-US" sz="1700" dirty="0" err="1"/>
              <a:t>limitata</a:t>
            </a:r>
            <a:r>
              <a:rPr lang="en-US" sz="1700" dirty="0"/>
              <a:t> </a:t>
            </a:r>
            <a:r>
              <a:rPr lang="en-US" sz="1700" dirty="0" err="1"/>
              <a:t>dalla</a:t>
            </a:r>
            <a:r>
              <a:rPr lang="en-US" sz="1700" dirty="0"/>
              <a:t> </a:t>
            </a:r>
            <a:r>
              <a:rPr lang="en-US" sz="1700" dirty="0" err="1"/>
              <a:t>cinetica</a:t>
            </a:r>
            <a:r>
              <a:rPr lang="en-US" sz="1700" dirty="0"/>
              <a:t> di </a:t>
            </a:r>
            <a:r>
              <a:rPr lang="en-US" sz="1700" dirty="0" err="1"/>
              <a:t>diffusione</a:t>
            </a:r>
            <a:r>
              <a:rPr lang="en-US" sz="1700" dirty="0"/>
              <a:t> di </a:t>
            </a:r>
            <a:r>
              <a:rPr lang="en-US" sz="1700" dirty="0" err="1"/>
              <a:t>massa</a:t>
            </a:r>
            <a:r>
              <a:rPr lang="en-US" sz="1700" dirty="0"/>
              <a:t>  (</a:t>
            </a:r>
            <a:r>
              <a:rPr lang="en-US" sz="1700" dirty="0" err="1"/>
              <a:t>K</a:t>
            </a:r>
            <a:r>
              <a:rPr lang="en-US" sz="1700" baseline="-30000" dirty="0" err="1"/>
              <a:t>d</a:t>
            </a:r>
            <a:r>
              <a:rPr lang="en-US" sz="1700" dirty="0"/>
              <a:t> &gt; &gt; </a:t>
            </a:r>
            <a:r>
              <a:rPr lang="en-US" sz="1700" dirty="0" err="1"/>
              <a:t>K</a:t>
            </a:r>
            <a:r>
              <a:rPr lang="en-US" sz="1700" baseline="-30000" dirty="0" err="1"/>
              <a:t>b</a:t>
            </a:r>
            <a:r>
              <a:rPr lang="en-US" sz="1700" dirty="0"/>
              <a:t>). </a:t>
            </a:r>
          </a:p>
        </p:txBody>
      </p:sp>
      <p:pic>
        <p:nvPicPr>
          <p:cNvPr id="2" name="Picture 5" descr="impianti biochimici 1">
            <a:extLst>
              <a:ext uri="{FF2B5EF4-FFF2-40B4-BE49-F238E27FC236}">
                <a16:creationId xmlns:a16="http://schemas.microsoft.com/office/drawing/2014/main" id="{E00BB453-D828-4840-AD12-72A69DC43D28}"/>
              </a:ext>
            </a:extLst>
          </p:cNvPr>
          <p:cNvPicPr>
            <a:picLocks noChangeAspect="1" noChangeArrowheads="1"/>
          </p:cNvPicPr>
          <p:nvPr/>
        </p:nvPicPr>
        <p:blipFill>
          <a:blip r:embed="rId2" cstate="print"/>
          <a:stretch>
            <a:fillRect/>
          </a:stretch>
        </p:blipFill>
        <p:spPr bwMode="auto">
          <a:xfrm>
            <a:off x="4330590" y="2332139"/>
            <a:ext cx="4330809" cy="3558649"/>
          </a:xfrm>
          <a:prstGeom prst="rect">
            <a:avLst/>
          </a:prstGeom>
          <a:noFill/>
        </p:spPr>
      </p:pic>
      <p:sp>
        <p:nvSpPr>
          <p:cNvPr id="17" name="CasellaDiTesto 16">
            <a:extLst>
              <a:ext uri="{FF2B5EF4-FFF2-40B4-BE49-F238E27FC236}">
                <a16:creationId xmlns:a16="http://schemas.microsoft.com/office/drawing/2014/main" id="{923F7F39-E364-49FB-9324-F87341B661CC}"/>
              </a:ext>
            </a:extLst>
          </p:cNvPr>
          <p:cNvSpPr txBox="1"/>
          <p:nvPr/>
        </p:nvSpPr>
        <p:spPr>
          <a:xfrm>
            <a:off x="319687" y="509548"/>
            <a:ext cx="7888279" cy="1754326"/>
          </a:xfrm>
          <a:prstGeom prst="rect">
            <a:avLst/>
          </a:prstGeom>
          <a:noFill/>
        </p:spPr>
        <p:txBody>
          <a:bodyPr wrap="square">
            <a:spAutoFit/>
          </a:bodyPr>
          <a:lstStyle/>
          <a:p>
            <a:r>
              <a:rPr lang="it-IT" sz="1800" dirty="0">
                <a:solidFill>
                  <a:srgbClr val="000000"/>
                </a:solidFill>
                <a:cs typeface="Times New Roman" pitchFamily="18" charset="0"/>
              </a:rPr>
              <a:t>Si eseguono esperimenti a varie velocità di agitazione, misurando C</a:t>
            </a:r>
            <a:r>
              <a:rPr lang="it-IT" sz="1800" baseline="-30000" dirty="0">
                <a:solidFill>
                  <a:srgbClr val="000000"/>
                </a:solidFill>
                <a:cs typeface="Times New Roman" pitchFamily="18" charset="0"/>
              </a:rPr>
              <a:t>S</a:t>
            </a:r>
            <a:r>
              <a:rPr lang="it-IT" sz="1800" dirty="0">
                <a:solidFill>
                  <a:srgbClr val="000000"/>
                </a:solidFill>
                <a:cs typeface="Times New Roman" pitchFamily="18" charset="0"/>
              </a:rPr>
              <a:t> (</a:t>
            </a:r>
            <a:r>
              <a:rPr lang="it-IT" sz="1800" i="1" dirty="0">
                <a:solidFill>
                  <a:srgbClr val="000000"/>
                </a:solidFill>
                <a:cs typeface="Times New Roman" pitchFamily="18" charset="0"/>
              </a:rPr>
              <a:t>concentrazione di olio nella fase acquosa ) </a:t>
            </a:r>
            <a:r>
              <a:rPr lang="it-IT" sz="1800" dirty="0">
                <a:solidFill>
                  <a:srgbClr val="000000"/>
                </a:solidFill>
                <a:cs typeface="Times New Roman" pitchFamily="18" charset="0"/>
              </a:rPr>
              <a:t>al variare del tempo per ogni valore della velocità di agitazione. </a:t>
            </a:r>
          </a:p>
          <a:p>
            <a:r>
              <a:rPr lang="it-IT" sz="1800" dirty="0">
                <a:solidFill>
                  <a:srgbClr val="000000"/>
                </a:solidFill>
                <a:cs typeface="Times New Roman" pitchFamily="18" charset="0"/>
              </a:rPr>
              <a:t>Si calcola la velocità di reazione dai dati sperimentali. </a:t>
            </a:r>
          </a:p>
          <a:p>
            <a:endParaRPr lang="it-IT" dirty="0">
              <a:solidFill>
                <a:srgbClr val="000000"/>
              </a:solidFill>
              <a:cs typeface="Times New Roman" pitchFamily="18" charset="0"/>
            </a:endParaRPr>
          </a:p>
          <a:p>
            <a:r>
              <a:rPr lang="it-IT" sz="1800" dirty="0">
                <a:solidFill>
                  <a:srgbClr val="000000"/>
                </a:solidFill>
                <a:cs typeface="Times New Roman" pitchFamily="18" charset="0"/>
              </a:rPr>
              <a:t>Si riportano i dati in un grafico come il seguente</a:t>
            </a:r>
            <a:endParaRPr lang="it-IT" dirty="0"/>
          </a:p>
        </p:txBody>
      </p:sp>
    </p:spTree>
    <p:extLst>
      <p:ext uri="{BB962C8B-B14F-4D97-AF65-F5344CB8AC3E}">
        <p14:creationId xmlns:p14="http://schemas.microsoft.com/office/powerpoint/2010/main" val="39715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D909137-CB89-45F1-947C-4FEEF8C64322}" type="slidenum">
              <a:rPr lang="it-IT"/>
              <a:pPr/>
              <a:t>14</a:t>
            </a:fld>
            <a:endParaRPr lang="it-IT"/>
          </a:p>
        </p:txBody>
      </p:sp>
      <p:sp>
        <p:nvSpPr>
          <p:cNvPr id="29699" name="Text Box 5"/>
          <p:cNvSpPr txBox="1">
            <a:spLocks noChangeArrowheads="1"/>
          </p:cNvSpPr>
          <p:nvPr/>
        </p:nvSpPr>
        <p:spPr bwMode="auto">
          <a:xfrm>
            <a:off x="2522319" y="117112"/>
            <a:ext cx="3968750" cy="488950"/>
          </a:xfrm>
          <a:prstGeom prst="rect">
            <a:avLst/>
          </a:prstGeom>
          <a:noFill/>
          <a:ln w="9525">
            <a:noFill/>
            <a:miter lim="800000"/>
            <a:headEnd/>
            <a:tailEnd/>
          </a:ln>
        </p:spPr>
        <p:txBody>
          <a:bodyPr wrap="none">
            <a:spAutoFit/>
          </a:bodyPr>
          <a:lstStyle/>
          <a:p>
            <a:r>
              <a:rPr lang="it-IT" sz="2600" b="1" dirty="0">
                <a:solidFill>
                  <a:srgbClr val="FF0000"/>
                </a:solidFill>
              </a:rPr>
              <a:t>Rapporto altezza/diametro</a:t>
            </a:r>
          </a:p>
        </p:txBody>
      </p:sp>
      <p:sp>
        <p:nvSpPr>
          <p:cNvPr id="29700" name="Rectangle 4"/>
          <p:cNvSpPr>
            <a:spLocks noChangeArrowheads="1"/>
          </p:cNvSpPr>
          <p:nvPr/>
        </p:nvSpPr>
        <p:spPr bwMode="auto">
          <a:xfrm>
            <a:off x="0" y="678475"/>
            <a:ext cx="9144000" cy="1015663"/>
          </a:xfrm>
          <a:prstGeom prst="rect">
            <a:avLst/>
          </a:prstGeom>
          <a:noFill/>
          <a:ln w="9525">
            <a:noFill/>
            <a:miter lim="800000"/>
            <a:headEnd/>
            <a:tailEnd/>
          </a:ln>
          <a:effectLst/>
        </p:spPr>
        <p:txBody>
          <a:bodyPr>
            <a:spAutoFit/>
          </a:bodyPr>
          <a:lstStyle/>
          <a:p>
            <a:pPr algn="just"/>
            <a:r>
              <a:rPr lang="it-IT" sz="2000" b="1" dirty="0">
                <a:solidFill>
                  <a:srgbClr val="000000"/>
                </a:solidFill>
                <a:cs typeface="Times New Roman" pitchFamily="18" charset="0"/>
              </a:rPr>
              <a:t>Esercizio 61.</a:t>
            </a:r>
            <a:r>
              <a:rPr lang="it-IT" sz="2000" i="1" dirty="0">
                <a:solidFill>
                  <a:srgbClr val="000000"/>
                </a:solidFill>
                <a:cs typeface="Times New Roman" pitchFamily="18" charset="0"/>
              </a:rPr>
              <a:t> Qual è la differenza tra la solubilità dell’ossigeno nel mezzo liquido e la concentrazione di ossigeno nel mezzo liquido?</a:t>
            </a:r>
          </a:p>
          <a:p>
            <a:pPr algn="just"/>
            <a:endParaRPr lang="it-IT" sz="2000" i="1" u="sng" dirty="0">
              <a:solidFill>
                <a:srgbClr val="000000"/>
              </a:solidFill>
              <a:cs typeface="Times New Roman" pitchFamily="18" charset="0"/>
            </a:endParaRPr>
          </a:p>
        </p:txBody>
      </p:sp>
      <p:sp>
        <p:nvSpPr>
          <p:cNvPr id="29703" name="Rectangle 7"/>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2" name="Immagine 1">
            <a:extLst>
              <a:ext uri="{FF2B5EF4-FFF2-40B4-BE49-F238E27FC236}">
                <a16:creationId xmlns:a16="http://schemas.microsoft.com/office/drawing/2014/main" id="{81B6D803-1635-DAE3-F2F8-C14E16691230}"/>
              </a:ext>
            </a:extLst>
          </p:cNvPr>
          <p:cNvPicPr>
            <a:picLocks noChangeAspect="1"/>
          </p:cNvPicPr>
          <p:nvPr/>
        </p:nvPicPr>
        <p:blipFill>
          <a:blip r:embed="rId2"/>
          <a:stretch>
            <a:fillRect/>
          </a:stretch>
        </p:blipFill>
        <p:spPr>
          <a:xfrm>
            <a:off x="2233981" y="1880207"/>
            <a:ext cx="4676037" cy="2359356"/>
          </a:xfrm>
          <a:prstGeom prst="rect">
            <a:avLst/>
          </a:prstGeom>
        </p:spPr>
      </p:pic>
      <p:sp>
        <p:nvSpPr>
          <p:cNvPr id="4" name="CasellaDiTesto 3">
            <a:extLst>
              <a:ext uri="{FF2B5EF4-FFF2-40B4-BE49-F238E27FC236}">
                <a16:creationId xmlns:a16="http://schemas.microsoft.com/office/drawing/2014/main" id="{FDBFA5C3-131E-3C6B-C20E-4493E6498CFE}"/>
              </a:ext>
            </a:extLst>
          </p:cNvPr>
          <p:cNvSpPr txBox="1"/>
          <p:nvPr/>
        </p:nvSpPr>
        <p:spPr>
          <a:xfrm>
            <a:off x="387264" y="4574060"/>
            <a:ext cx="8072524" cy="1477328"/>
          </a:xfrm>
          <a:prstGeom prst="rect">
            <a:avLst/>
          </a:prstGeom>
          <a:noFill/>
        </p:spPr>
        <p:txBody>
          <a:bodyPr wrap="square">
            <a:spAutoFit/>
          </a:bodyPr>
          <a:lstStyle/>
          <a:p>
            <a:pPr algn="just"/>
            <a:r>
              <a:rPr lang="it-IT" sz="1800" b="1" dirty="0">
                <a:solidFill>
                  <a:srgbClr val="000000"/>
                </a:solidFill>
                <a:cs typeface="Times New Roman" pitchFamily="18" charset="0"/>
              </a:rPr>
              <a:t>C</a:t>
            </a:r>
            <a:r>
              <a:rPr lang="it-IT" sz="1800" b="1" baseline="30000" dirty="0">
                <a:solidFill>
                  <a:srgbClr val="000000"/>
                </a:solidFill>
                <a:cs typeface="Times New Roman" pitchFamily="18" charset="0"/>
              </a:rPr>
              <a:t>*</a:t>
            </a:r>
            <a:r>
              <a:rPr lang="it-IT" sz="1800" b="1" baseline="-30000" dirty="0">
                <a:solidFill>
                  <a:srgbClr val="000000"/>
                </a:solidFill>
                <a:cs typeface="Times New Roman" pitchFamily="18" charset="0"/>
              </a:rPr>
              <a:t>O</a:t>
            </a:r>
            <a:r>
              <a:rPr lang="it-IT" sz="1800" b="1" dirty="0">
                <a:solidFill>
                  <a:srgbClr val="000000"/>
                </a:solidFill>
                <a:cs typeface="Times New Roman" pitchFamily="18" charset="0"/>
              </a:rPr>
              <a:t> </a:t>
            </a:r>
            <a:r>
              <a:rPr lang="it-IT" sz="1800" dirty="0">
                <a:solidFill>
                  <a:srgbClr val="000000"/>
                </a:solidFill>
                <a:cs typeface="Times New Roman" pitchFamily="18" charset="0"/>
              </a:rPr>
              <a:t>(g/l):</a:t>
            </a:r>
            <a:r>
              <a:rPr lang="it-IT" sz="1800" b="1" dirty="0">
                <a:solidFill>
                  <a:srgbClr val="000000"/>
                </a:solidFill>
                <a:cs typeface="Times New Roman" pitchFamily="18" charset="0"/>
              </a:rPr>
              <a:t> </a:t>
            </a:r>
            <a:r>
              <a:rPr lang="it-IT" sz="1800" dirty="0">
                <a:solidFill>
                  <a:srgbClr val="000000"/>
                </a:solidFill>
                <a:cs typeface="Times New Roman" pitchFamily="18" charset="0"/>
              </a:rPr>
              <a:t>concentrazione di O</a:t>
            </a:r>
            <a:r>
              <a:rPr lang="it-IT" sz="1800" baseline="-30000" dirty="0">
                <a:solidFill>
                  <a:srgbClr val="000000"/>
                </a:solidFill>
                <a:cs typeface="Times New Roman" pitchFamily="18" charset="0"/>
              </a:rPr>
              <a:t>2</a:t>
            </a:r>
            <a:r>
              <a:rPr lang="it-IT" sz="1800" dirty="0">
                <a:solidFill>
                  <a:srgbClr val="000000"/>
                </a:solidFill>
                <a:cs typeface="Times New Roman" pitchFamily="18" charset="0"/>
              </a:rPr>
              <a:t> nell’interfaccia, uguale alla concentrazione di saturazione (la concentrazione o </a:t>
            </a:r>
            <a:r>
              <a:rPr lang="it-IT" sz="1800" b="1" u="sng" dirty="0">
                <a:solidFill>
                  <a:srgbClr val="000000"/>
                </a:solidFill>
                <a:cs typeface="Times New Roman" pitchFamily="18" charset="0"/>
              </a:rPr>
              <a:t>solubilità massima</a:t>
            </a:r>
            <a:r>
              <a:rPr lang="it-IT" sz="1800" dirty="0">
                <a:solidFill>
                  <a:srgbClr val="000000"/>
                </a:solidFill>
                <a:cs typeface="Times New Roman" pitchFamily="18" charset="0"/>
              </a:rPr>
              <a:t>) di  O</a:t>
            </a:r>
            <a:r>
              <a:rPr lang="it-IT" sz="1800" baseline="-30000" dirty="0">
                <a:solidFill>
                  <a:srgbClr val="000000"/>
                </a:solidFill>
                <a:cs typeface="Times New Roman" pitchFamily="18" charset="0"/>
              </a:rPr>
              <a:t>2</a:t>
            </a:r>
            <a:r>
              <a:rPr lang="it-IT" sz="1800" dirty="0">
                <a:solidFill>
                  <a:srgbClr val="000000"/>
                </a:solidFill>
                <a:cs typeface="Times New Roman" pitchFamily="18" charset="0"/>
              </a:rPr>
              <a:t> </a:t>
            </a:r>
            <a:r>
              <a:rPr lang="it-IT" sz="1800" b="1" dirty="0">
                <a:solidFill>
                  <a:srgbClr val="000000"/>
                </a:solidFill>
                <a:cs typeface="Times New Roman" pitchFamily="18" charset="0"/>
              </a:rPr>
              <a:t>nella fase acquosa</a:t>
            </a:r>
            <a:endParaRPr lang="it-IT" sz="1800" dirty="0">
              <a:solidFill>
                <a:srgbClr val="000000"/>
              </a:solidFill>
              <a:cs typeface="Times New Roman" pitchFamily="18" charset="0"/>
            </a:endParaRPr>
          </a:p>
          <a:p>
            <a:pPr algn="just"/>
            <a:r>
              <a:rPr lang="it-IT" sz="1800" b="1" dirty="0">
                <a:solidFill>
                  <a:srgbClr val="000000"/>
                </a:solidFill>
                <a:cs typeface="Times New Roman" pitchFamily="18" charset="0"/>
              </a:rPr>
              <a:t>C</a:t>
            </a:r>
            <a:r>
              <a:rPr lang="it-IT" sz="1800" b="1" baseline="-30000" dirty="0">
                <a:solidFill>
                  <a:srgbClr val="000000"/>
                </a:solidFill>
                <a:cs typeface="Times New Roman" pitchFamily="18" charset="0"/>
              </a:rPr>
              <a:t>O</a:t>
            </a:r>
            <a:r>
              <a:rPr lang="it-IT" sz="1800" dirty="0">
                <a:solidFill>
                  <a:srgbClr val="000000"/>
                </a:solidFill>
                <a:cs typeface="Times New Roman" pitchFamily="18" charset="0"/>
              </a:rPr>
              <a:t> (g/l) è la concentrazione di O</a:t>
            </a:r>
            <a:r>
              <a:rPr lang="it-IT" sz="1800" baseline="-30000" dirty="0">
                <a:solidFill>
                  <a:srgbClr val="000000"/>
                </a:solidFill>
                <a:cs typeface="Times New Roman" pitchFamily="18" charset="0"/>
              </a:rPr>
              <a:t>2</a:t>
            </a:r>
            <a:r>
              <a:rPr lang="it-IT" sz="1800" dirty="0">
                <a:solidFill>
                  <a:srgbClr val="000000"/>
                </a:solidFill>
                <a:cs typeface="Times New Roman" pitchFamily="18" charset="0"/>
              </a:rPr>
              <a:t> nella fase acquosa, cioè la </a:t>
            </a:r>
            <a:r>
              <a:rPr lang="it-IT" sz="1800" b="1" dirty="0">
                <a:solidFill>
                  <a:srgbClr val="000000"/>
                </a:solidFill>
                <a:cs typeface="Times New Roman" pitchFamily="18" charset="0"/>
              </a:rPr>
              <a:t>concentrazione di ossigeno disciolto nella fase acquosa</a:t>
            </a:r>
            <a:r>
              <a:rPr lang="it-IT" sz="1800" dirty="0">
                <a:solidFill>
                  <a:srgbClr val="000000"/>
                </a:solidFill>
                <a:cs typeface="Times New Roman" pitchFamily="18" charset="0"/>
              </a:rPr>
              <a:t> (è implicito dalla definizione data per C</a:t>
            </a:r>
            <a:r>
              <a:rPr lang="it-IT" sz="1800" baseline="30000" dirty="0">
                <a:solidFill>
                  <a:srgbClr val="000000"/>
                </a:solidFill>
                <a:cs typeface="Times New Roman" pitchFamily="18" charset="0"/>
              </a:rPr>
              <a:t>*</a:t>
            </a:r>
            <a:r>
              <a:rPr lang="it-IT" sz="1800" baseline="-30000" dirty="0">
                <a:solidFill>
                  <a:srgbClr val="000000"/>
                </a:solidFill>
                <a:cs typeface="Times New Roman" pitchFamily="18" charset="0"/>
              </a:rPr>
              <a:t>O</a:t>
            </a:r>
            <a:r>
              <a:rPr lang="it-IT" sz="1800" dirty="0">
                <a:solidFill>
                  <a:srgbClr val="000000"/>
                </a:solidFill>
                <a:cs typeface="Times New Roman" pitchFamily="18" charset="0"/>
              </a:rPr>
              <a:t>  che C</a:t>
            </a:r>
            <a:r>
              <a:rPr lang="it-IT" sz="1800" baseline="-30000" dirty="0">
                <a:solidFill>
                  <a:srgbClr val="000000"/>
                </a:solidFill>
                <a:cs typeface="Times New Roman" pitchFamily="18" charset="0"/>
              </a:rPr>
              <a:t>O</a:t>
            </a:r>
            <a:r>
              <a:rPr lang="it-IT" sz="1800" dirty="0">
                <a:solidFill>
                  <a:srgbClr val="000000"/>
                </a:solidFill>
                <a:cs typeface="Times New Roman" pitchFamily="18" charset="0"/>
              </a:rPr>
              <a:t> non potrà mai superare C</a:t>
            </a:r>
            <a:r>
              <a:rPr lang="it-IT" sz="1800" baseline="30000" dirty="0">
                <a:solidFill>
                  <a:srgbClr val="000000"/>
                </a:solidFill>
                <a:cs typeface="Times New Roman" pitchFamily="18" charset="0"/>
              </a:rPr>
              <a:t>*</a:t>
            </a:r>
            <a:r>
              <a:rPr lang="it-IT" sz="1800" baseline="-30000" dirty="0">
                <a:solidFill>
                  <a:srgbClr val="000000"/>
                </a:solidFill>
                <a:cs typeface="Times New Roman" pitchFamily="18" charset="0"/>
              </a:rPr>
              <a:t>O</a:t>
            </a:r>
            <a:r>
              <a:rPr lang="it-IT" sz="1800" dirty="0">
                <a:solidFill>
                  <a:srgbClr val="000000"/>
                </a:solidFill>
                <a:cs typeface="Times New Roman" pitchFamily="18" charset="0"/>
              </a:rPr>
              <a:t>)</a:t>
            </a:r>
          </a:p>
        </p:txBody>
      </p:sp>
    </p:spTree>
    <p:extLst>
      <p:ext uri="{BB962C8B-B14F-4D97-AF65-F5344CB8AC3E}">
        <p14:creationId xmlns:p14="http://schemas.microsoft.com/office/powerpoint/2010/main" val="364347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D909137-CB89-45F1-947C-4FEEF8C64322}" type="slidenum">
              <a:rPr lang="it-IT"/>
              <a:pPr/>
              <a:t>15</a:t>
            </a:fld>
            <a:endParaRPr lang="it-IT"/>
          </a:p>
        </p:txBody>
      </p:sp>
      <p:sp>
        <p:nvSpPr>
          <p:cNvPr id="29699" name="Text Box 5"/>
          <p:cNvSpPr txBox="1">
            <a:spLocks noChangeArrowheads="1"/>
          </p:cNvSpPr>
          <p:nvPr/>
        </p:nvSpPr>
        <p:spPr bwMode="auto">
          <a:xfrm>
            <a:off x="2522319" y="117112"/>
            <a:ext cx="3968750" cy="488950"/>
          </a:xfrm>
          <a:prstGeom prst="rect">
            <a:avLst/>
          </a:prstGeom>
          <a:noFill/>
          <a:ln w="9525">
            <a:noFill/>
            <a:miter lim="800000"/>
            <a:headEnd/>
            <a:tailEnd/>
          </a:ln>
        </p:spPr>
        <p:txBody>
          <a:bodyPr wrap="none">
            <a:spAutoFit/>
          </a:bodyPr>
          <a:lstStyle/>
          <a:p>
            <a:r>
              <a:rPr lang="it-IT" sz="2600" b="1" dirty="0">
                <a:solidFill>
                  <a:srgbClr val="FF0000"/>
                </a:solidFill>
              </a:rPr>
              <a:t>Rapporto altezza/diametro</a:t>
            </a:r>
          </a:p>
        </p:txBody>
      </p:sp>
      <p:sp>
        <p:nvSpPr>
          <p:cNvPr id="29700" name="Rectangle 4"/>
          <p:cNvSpPr>
            <a:spLocks noChangeArrowheads="1"/>
          </p:cNvSpPr>
          <p:nvPr/>
        </p:nvSpPr>
        <p:spPr bwMode="auto">
          <a:xfrm>
            <a:off x="0" y="678475"/>
            <a:ext cx="9144000" cy="1323439"/>
          </a:xfrm>
          <a:prstGeom prst="rect">
            <a:avLst/>
          </a:prstGeom>
          <a:noFill/>
          <a:ln w="9525">
            <a:noFill/>
            <a:miter lim="800000"/>
            <a:headEnd/>
            <a:tailEnd/>
          </a:ln>
          <a:effectLst/>
        </p:spPr>
        <p:txBody>
          <a:bodyPr>
            <a:spAutoFit/>
          </a:bodyPr>
          <a:lstStyle/>
          <a:p>
            <a:pPr algn="just"/>
            <a:endParaRPr lang="it-IT" sz="2000" i="1" u="sng" dirty="0">
              <a:solidFill>
                <a:srgbClr val="000000"/>
              </a:solidFill>
              <a:cs typeface="Times New Roman" pitchFamily="18" charset="0"/>
            </a:endParaRPr>
          </a:p>
          <a:p>
            <a:pPr algn="just"/>
            <a:r>
              <a:rPr lang="it-IT" sz="2000" b="1" dirty="0">
                <a:solidFill>
                  <a:srgbClr val="000000"/>
                </a:solidFill>
                <a:cs typeface="Times New Roman" pitchFamily="18" charset="0"/>
              </a:rPr>
              <a:t>Esercizio 62.</a:t>
            </a:r>
            <a:r>
              <a:rPr lang="it-IT" sz="2000" i="1" dirty="0">
                <a:solidFill>
                  <a:srgbClr val="000000"/>
                </a:solidFill>
                <a:cs typeface="Times New Roman" pitchFamily="18" charset="0"/>
              </a:rPr>
              <a:t> Calcolare la velocità superficiale del gas nella zona di liberazione delle bolle gassose dal liquido e nel tubo di ricircolo di un reattore air lift disponendo dei seguenti dati per un reattore cilindrico:</a:t>
            </a:r>
          </a:p>
        </p:txBody>
      </p:sp>
      <p:sp>
        <p:nvSpPr>
          <p:cNvPr id="29703" name="Rectangle 7"/>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29702" name="Picture 6" descr="C:\WINDOWS\Desktop\Testi Enzo\impianti biochimici 1.jpg"/>
          <p:cNvPicPr>
            <a:picLocks noChangeAspect="1" noChangeArrowheads="1"/>
          </p:cNvPicPr>
          <p:nvPr/>
        </p:nvPicPr>
        <p:blipFill>
          <a:blip r:embed="rId2" r:link="rId3" cstate="print"/>
          <a:srcRect/>
          <a:stretch>
            <a:fillRect/>
          </a:stretch>
        </p:blipFill>
        <p:spPr bwMode="auto">
          <a:xfrm>
            <a:off x="0" y="2358489"/>
            <a:ext cx="1503363" cy="4016375"/>
          </a:xfrm>
          <a:prstGeom prst="rect">
            <a:avLst/>
          </a:prstGeom>
          <a:noFill/>
        </p:spPr>
      </p:pic>
      <p:sp>
        <p:nvSpPr>
          <p:cNvPr id="29704" name="Rectangle 8"/>
          <p:cNvSpPr>
            <a:spLocks noChangeArrowheads="1"/>
          </p:cNvSpPr>
          <p:nvPr/>
        </p:nvSpPr>
        <p:spPr bwMode="auto">
          <a:xfrm>
            <a:off x="1547812" y="2516532"/>
            <a:ext cx="7596187" cy="2014537"/>
          </a:xfrm>
          <a:prstGeom prst="rect">
            <a:avLst/>
          </a:prstGeom>
          <a:noFill/>
          <a:ln w="9525">
            <a:noFill/>
            <a:miter lim="800000"/>
            <a:headEnd/>
            <a:tailEnd/>
          </a:ln>
          <a:effectLst/>
        </p:spPr>
        <p:txBody>
          <a:bodyPr anchor="ctr">
            <a:spAutoFit/>
          </a:bodyPr>
          <a:lstStyle/>
          <a:p>
            <a:r>
              <a:rPr lang="it-IT" sz="1800" dirty="0">
                <a:cs typeface="Times New Roman" pitchFamily="18" charset="0"/>
              </a:rPr>
              <a:t>Volume del liquido </a:t>
            </a:r>
            <a:r>
              <a:rPr lang="it-IT" sz="1800" b="1" dirty="0">
                <a:cs typeface="Times New Roman" pitchFamily="18" charset="0"/>
              </a:rPr>
              <a:t>V</a:t>
            </a:r>
            <a:r>
              <a:rPr lang="it-IT" sz="1800" b="1" baseline="-30000" dirty="0">
                <a:cs typeface="Times New Roman" pitchFamily="18" charset="0"/>
              </a:rPr>
              <a:t>L</a:t>
            </a:r>
            <a:r>
              <a:rPr lang="it-IT" sz="1800" b="1" dirty="0">
                <a:cs typeface="Times New Roman" pitchFamily="18" charset="0"/>
              </a:rPr>
              <a:t> =</a:t>
            </a:r>
            <a:r>
              <a:rPr lang="it-IT" sz="1800" dirty="0">
                <a:cs typeface="Times New Roman" pitchFamily="18" charset="0"/>
              </a:rPr>
              <a:t> 50 m</a:t>
            </a:r>
            <a:r>
              <a:rPr lang="it-IT" sz="1800" baseline="30000" dirty="0">
                <a:cs typeface="Times New Roman" pitchFamily="18" charset="0"/>
              </a:rPr>
              <a:t>3</a:t>
            </a:r>
            <a:endParaRPr lang="it-IT" sz="1800" dirty="0">
              <a:cs typeface="Times New Roman" pitchFamily="18" charset="0"/>
            </a:endParaRPr>
          </a:p>
          <a:p>
            <a:r>
              <a:rPr lang="it-IT" sz="1800" dirty="0">
                <a:cs typeface="Times New Roman" pitchFamily="18" charset="0"/>
              </a:rPr>
              <a:t>Flusso di aria </a:t>
            </a:r>
            <a:r>
              <a:rPr lang="it-IT" sz="1800" dirty="0" err="1">
                <a:cs typeface="Times New Roman" pitchFamily="18" charset="0"/>
              </a:rPr>
              <a:t>F</a:t>
            </a:r>
            <a:r>
              <a:rPr lang="it-IT" sz="1800" baseline="-30000" dirty="0" err="1">
                <a:cs typeface="Times New Roman" pitchFamily="18" charset="0"/>
              </a:rPr>
              <a:t>vvm</a:t>
            </a:r>
            <a:r>
              <a:rPr lang="it-IT" sz="1800" dirty="0">
                <a:cs typeface="Times New Roman" pitchFamily="18" charset="0"/>
              </a:rPr>
              <a:t> = 1 </a:t>
            </a:r>
            <a:r>
              <a:rPr lang="it-IT" sz="1800" dirty="0" err="1">
                <a:cs typeface="Times New Roman" pitchFamily="18" charset="0"/>
              </a:rPr>
              <a:t>vvm</a:t>
            </a:r>
            <a:r>
              <a:rPr lang="it-IT" sz="1800" dirty="0">
                <a:cs typeface="Times New Roman" pitchFamily="18" charset="0"/>
              </a:rPr>
              <a:t>, </a:t>
            </a:r>
            <a:r>
              <a:rPr lang="it-IT" sz="1800" dirty="0" err="1">
                <a:cs typeface="Times New Roman" pitchFamily="18" charset="0"/>
              </a:rPr>
              <a:t>vvm</a:t>
            </a:r>
            <a:r>
              <a:rPr lang="it-IT" sz="1800" dirty="0">
                <a:cs typeface="Times New Roman" pitchFamily="18" charset="0"/>
              </a:rPr>
              <a:t> = volume al minuto per volume unitario di liquido = F/</a:t>
            </a:r>
            <a:r>
              <a:rPr lang="it-IT" sz="1800" b="1" dirty="0">
                <a:cs typeface="Times New Roman" pitchFamily="18" charset="0"/>
              </a:rPr>
              <a:t> V</a:t>
            </a:r>
            <a:r>
              <a:rPr lang="it-IT" sz="1800" b="1" baseline="-30000" dirty="0">
                <a:cs typeface="Times New Roman" pitchFamily="18" charset="0"/>
              </a:rPr>
              <a:t>L</a:t>
            </a:r>
            <a:r>
              <a:rPr lang="it-IT" sz="1800" b="1" dirty="0">
                <a:cs typeface="Times New Roman" pitchFamily="18" charset="0"/>
              </a:rPr>
              <a:t>;</a:t>
            </a:r>
            <a:endParaRPr lang="it-IT" sz="1800" dirty="0">
              <a:cs typeface="Times New Roman" pitchFamily="18" charset="0"/>
            </a:endParaRPr>
          </a:p>
          <a:p>
            <a:r>
              <a:rPr lang="it-IT" sz="1800" b="1" dirty="0">
                <a:cs typeface="Times New Roman" pitchFamily="18" charset="0"/>
              </a:rPr>
              <a:t>F =  </a:t>
            </a:r>
            <a:r>
              <a:rPr lang="it-IT" sz="1800" dirty="0">
                <a:cs typeface="Times New Roman" pitchFamily="18" charset="0"/>
              </a:rPr>
              <a:t>50 m</a:t>
            </a:r>
            <a:r>
              <a:rPr lang="it-IT" sz="1800" baseline="30000" dirty="0">
                <a:cs typeface="Times New Roman" pitchFamily="18" charset="0"/>
              </a:rPr>
              <a:t>3</a:t>
            </a:r>
            <a:r>
              <a:rPr lang="it-IT" sz="1800" dirty="0">
                <a:cs typeface="Times New Roman" pitchFamily="18" charset="0"/>
              </a:rPr>
              <a:t>/min</a:t>
            </a:r>
          </a:p>
          <a:p>
            <a:r>
              <a:rPr lang="it-IT" sz="1800" dirty="0" err="1">
                <a:cs typeface="Times New Roman" pitchFamily="18" charset="0"/>
              </a:rPr>
              <a:t>D</a:t>
            </a:r>
            <a:r>
              <a:rPr lang="it-IT" sz="1800" baseline="-30000" dirty="0" err="1">
                <a:cs typeface="Times New Roman" pitchFamily="18" charset="0"/>
              </a:rPr>
              <a:t>d</a:t>
            </a:r>
            <a:r>
              <a:rPr lang="it-IT" sz="1800" dirty="0">
                <a:cs typeface="Times New Roman" pitchFamily="18" charset="0"/>
              </a:rPr>
              <a:t> = diametro testa = 2 m </a:t>
            </a:r>
          </a:p>
          <a:p>
            <a:r>
              <a:rPr lang="it-IT" sz="1800" dirty="0">
                <a:cs typeface="Times New Roman" pitchFamily="18" charset="0"/>
              </a:rPr>
              <a:t>A</a:t>
            </a:r>
            <a:r>
              <a:rPr lang="it-IT" sz="1800" baseline="-30000" dirty="0">
                <a:cs typeface="Times New Roman" pitchFamily="18" charset="0"/>
              </a:rPr>
              <a:t>d</a:t>
            </a:r>
            <a:r>
              <a:rPr lang="it-IT" sz="1800" dirty="0">
                <a:cs typeface="Times New Roman" pitchFamily="18" charset="0"/>
              </a:rPr>
              <a:t> = area della sezione alla testa del reattore = 6,28 m</a:t>
            </a:r>
            <a:r>
              <a:rPr lang="it-IT" sz="1800" baseline="30000" dirty="0">
                <a:cs typeface="Times New Roman" pitchFamily="18" charset="0"/>
              </a:rPr>
              <a:t>2</a:t>
            </a:r>
            <a:endParaRPr lang="it-IT" sz="1800" dirty="0">
              <a:cs typeface="Times New Roman" pitchFamily="18" charset="0"/>
            </a:endParaRPr>
          </a:p>
          <a:p>
            <a:r>
              <a:rPr lang="it-IT" sz="1800" dirty="0" err="1">
                <a:solidFill>
                  <a:srgbClr val="FF0000"/>
                </a:solidFill>
                <a:cs typeface="Times New Roman" pitchFamily="18" charset="0"/>
              </a:rPr>
              <a:t>v</a:t>
            </a:r>
            <a:r>
              <a:rPr lang="it-IT" sz="1800" baseline="-30000" dirty="0" err="1">
                <a:solidFill>
                  <a:srgbClr val="FF0000"/>
                </a:solidFill>
                <a:cs typeface="Times New Roman" pitchFamily="18" charset="0"/>
              </a:rPr>
              <a:t>S</a:t>
            </a:r>
            <a:r>
              <a:rPr lang="it-IT" sz="1800" dirty="0">
                <a:solidFill>
                  <a:srgbClr val="FF0000"/>
                </a:solidFill>
                <a:cs typeface="Times New Roman" pitchFamily="18" charset="0"/>
              </a:rPr>
              <a:t> = F/A</a:t>
            </a:r>
            <a:r>
              <a:rPr lang="it-IT" sz="1800" baseline="-30000" dirty="0">
                <a:solidFill>
                  <a:srgbClr val="FF0000"/>
                </a:solidFill>
                <a:cs typeface="Times New Roman" pitchFamily="18" charset="0"/>
              </a:rPr>
              <a:t>d</a:t>
            </a:r>
            <a:r>
              <a:rPr lang="it-IT" sz="1800" dirty="0">
                <a:solidFill>
                  <a:srgbClr val="FF0000"/>
                </a:solidFill>
                <a:cs typeface="Times New Roman" pitchFamily="18" charset="0"/>
              </a:rPr>
              <a:t> = 7,97 m/min</a:t>
            </a:r>
            <a:r>
              <a:rPr lang="it-IT" sz="1800" dirty="0">
                <a:solidFill>
                  <a:srgbClr val="FF0000"/>
                </a:solidFill>
              </a:rPr>
              <a:t> </a:t>
            </a:r>
          </a:p>
        </p:txBody>
      </p:sp>
      <p:sp>
        <p:nvSpPr>
          <p:cNvPr id="29706" name="Rectangle 10"/>
          <p:cNvSpPr>
            <a:spLocks noChangeArrowheads="1"/>
          </p:cNvSpPr>
          <p:nvPr/>
        </p:nvSpPr>
        <p:spPr bwMode="auto">
          <a:xfrm>
            <a:off x="1620042" y="4802407"/>
            <a:ext cx="7451725" cy="1739900"/>
          </a:xfrm>
          <a:prstGeom prst="rect">
            <a:avLst/>
          </a:prstGeom>
          <a:noFill/>
          <a:ln w="9525">
            <a:noFill/>
            <a:miter lim="800000"/>
            <a:headEnd/>
            <a:tailEnd/>
          </a:ln>
          <a:effectLst/>
        </p:spPr>
        <p:txBody>
          <a:bodyPr anchor="ctr">
            <a:spAutoFit/>
          </a:bodyPr>
          <a:lstStyle/>
          <a:p>
            <a:r>
              <a:rPr lang="it-IT" sz="1800" dirty="0" err="1">
                <a:cs typeface="Times New Roman" pitchFamily="18" charset="0"/>
              </a:rPr>
              <a:t>D</a:t>
            </a:r>
            <a:r>
              <a:rPr lang="it-IT" sz="1800" baseline="-30000" dirty="0" err="1">
                <a:cs typeface="Times New Roman" pitchFamily="18" charset="0"/>
              </a:rPr>
              <a:t>t</a:t>
            </a:r>
            <a:r>
              <a:rPr lang="it-IT" sz="1800" dirty="0">
                <a:cs typeface="Times New Roman" pitchFamily="18" charset="0"/>
              </a:rPr>
              <a:t> = diametro base = 1 m </a:t>
            </a:r>
          </a:p>
          <a:p>
            <a:r>
              <a:rPr lang="it-IT" sz="1800" dirty="0">
                <a:cs typeface="Times New Roman" pitchFamily="18" charset="0"/>
              </a:rPr>
              <a:t>A</a:t>
            </a:r>
            <a:r>
              <a:rPr lang="it-IT" sz="1800" baseline="-30000" dirty="0">
                <a:cs typeface="Times New Roman" pitchFamily="18" charset="0"/>
              </a:rPr>
              <a:t>t </a:t>
            </a:r>
            <a:r>
              <a:rPr lang="it-IT" sz="1800" dirty="0">
                <a:cs typeface="Times New Roman" pitchFamily="18" charset="0"/>
              </a:rPr>
              <a:t>= area della base del reattore = 0,78 m</a:t>
            </a:r>
            <a:r>
              <a:rPr lang="it-IT" sz="1800" baseline="30000" dirty="0">
                <a:cs typeface="Times New Roman" pitchFamily="18" charset="0"/>
              </a:rPr>
              <a:t>2</a:t>
            </a:r>
            <a:endParaRPr lang="it-IT" sz="1800" dirty="0">
              <a:cs typeface="Times New Roman" pitchFamily="18" charset="0"/>
            </a:endParaRPr>
          </a:p>
          <a:p>
            <a:r>
              <a:rPr lang="it-IT" sz="1800" dirty="0" err="1">
                <a:solidFill>
                  <a:srgbClr val="FF0000"/>
                </a:solidFill>
                <a:cs typeface="Times New Roman" pitchFamily="18" charset="0"/>
              </a:rPr>
              <a:t>v</a:t>
            </a:r>
            <a:r>
              <a:rPr lang="it-IT" sz="1800" baseline="-30000" dirty="0" err="1">
                <a:solidFill>
                  <a:srgbClr val="FF0000"/>
                </a:solidFill>
                <a:cs typeface="Times New Roman" pitchFamily="18" charset="0"/>
              </a:rPr>
              <a:t>S</a:t>
            </a:r>
            <a:r>
              <a:rPr lang="it-IT" sz="1800" dirty="0">
                <a:solidFill>
                  <a:srgbClr val="FF0000"/>
                </a:solidFill>
                <a:cs typeface="Times New Roman" pitchFamily="18" charset="0"/>
              </a:rPr>
              <a:t> = F/A</a:t>
            </a:r>
            <a:r>
              <a:rPr lang="it-IT" sz="1800" baseline="-30000" dirty="0">
                <a:solidFill>
                  <a:srgbClr val="FF0000"/>
                </a:solidFill>
                <a:cs typeface="Times New Roman" pitchFamily="18" charset="0"/>
              </a:rPr>
              <a:t>t</a:t>
            </a:r>
            <a:r>
              <a:rPr lang="it-IT" sz="1800" dirty="0">
                <a:solidFill>
                  <a:srgbClr val="FF0000"/>
                </a:solidFill>
                <a:cs typeface="Times New Roman" pitchFamily="18" charset="0"/>
              </a:rPr>
              <a:t> =  64,1 m/min</a:t>
            </a:r>
          </a:p>
          <a:p>
            <a:endParaRPr lang="it-IT" sz="1800" dirty="0">
              <a:cs typeface="Times New Roman" pitchFamily="18" charset="0"/>
            </a:endParaRPr>
          </a:p>
          <a:p>
            <a:r>
              <a:rPr lang="it-IT" sz="1800" dirty="0">
                <a:solidFill>
                  <a:srgbClr val="000000"/>
                </a:solidFill>
                <a:cs typeface="Times New Roman" pitchFamily="18" charset="0"/>
              </a:rPr>
              <a:t>L’ esempio mostra che  la velocità superficiale del gas diminuisce notevolmente in testa al reattore.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86641" y="319088"/>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16</a:t>
            </a:fld>
            <a:endParaRPr lang="it-IT"/>
          </a:p>
        </p:txBody>
      </p:sp>
      <p:sp>
        <p:nvSpPr>
          <p:cNvPr id="22532" name="Rectangle 17"/>
          <p:cNvSpPr>
            <a:spLocks noChangeArrowheads="1"/>
          </p:cNvSpPr>
          <p:nvPr/>
        </p:nvSpPr>
        <p:spPr bwMode="auto">
          <a:xfrm>
            <a:off x="332554" y="1328266"/>
            <a:ext cx="8347046" cy="2800767"/>
          </a:xfrm>
          <a:prstGeom prst="rect">
            <a:avLst/>
          </a:prstGeom>
          <a:noFill/>
          <a:ln w="9525">
            <a:noFill/>
            <a:miter lim="800000"/>
            <a:headEnd/>
            <a:tailEnd/>
          </a:ln>
        </p:spPr>
        <p:txBody>
          <a:bodyPr wrap="square" anchor="ctr">
            <a:spAutoFit/>
          </a:bodyPr>
          <a:lstStyle/>
          <a:p>
            <a:pPr algn="just"/>
            <a:r>
              <a:rPr lang="it-IT" sz="2200" b="1" i="1" u="sng" dirty="0">
                <a:solidFill>
                  <a:srgbClr val="000000"/>
                </a:solidFill>
                <a:cs typeface="Times New Roman" pitchFamily="18" charset="0"/>
              </a:rPr>
              <a:t>Esercizio 64</a:t>
            </a:r>
            <a:r>
              <a:rPr lang="it-IT" sz="2000" b="1" u="sng" dirty="0">
                <a:solidFill>
                  <a:srgbClr val="000000"/>
                </a:solidFill>
                <a:cs typeface="Times New Roman" pitchFamily="18" charset="0"/>
              </a:rPr>
              <a:t>.</a:t>
            </a:r>
            <a:r>
              <a:rPr lang="it-IT" sz="2000" dirty="0">
                <a:solidFill>
                  <a:srgbClr val="000000"/>
                </a:solidFill>
                <a:cs typeface="Times New Roman" pitchFamily="18" charset="0"/>
              </a:rPr>
              <a:t> </a:t>
            </a:r>
            <a:r>
              <a:rPr lang="it-IT" sz="2200" i="1" dirty="0">
                <a:solidFill>
                  <a:srgbClr val="000000"/>
                </a:solidFill>
                <a:cs typeface="Times New Roman" pitchFamily="18" charset="0"/>
              </a:rPr>
              <a:t>Un reattore approssimativamente cilindrico</a:t>
            </a:r>
            <a:r>
              <a:rPr lang="it-IT" sz="2000" i="1" dirty="0">
                <a:solidFill>
                  <a:srgbClr val="000000"/>
                </a:solidFill>
                <a:cs typeface="Times New Roman" pitchFamily="18" charset="0"/>
              </a:rPr>
              <a:t> ha un volume (</a:t>
            </a:r>
            <a:r>
              <a:rPr lang="it-IT" sz="2000" i="1" dirty="0" err="1">
                <a:solidFill>
                  <a:srgbClr val="000000"/>
                </a:solidFill>
                <a:cs typeface="Times New Roman" pitchFamily="18" charset="0"/>
              </a:rPr>
              <a:t>V</a:t>
            </a:r>
            <a:r>
              <a:rPr lang="it-IT" sz="2000" i="1" baseline="-30000" dirty="0" err="1">
                <a:solidFill>
                  <a:srgbClr val="000000"/>
                </a:solidFill>
                <a:cs typeface="Times New Roman" pitchFamily="18" charset="0"/>
              </a:rPr>
              <a:t>t</a:t>
            </a:r>
            <a:r>
              <a:rPr lang="it-IT" sz="2000" i="1" dirty="0">
                <a:solidFill>
                  <a:srgbClr val="000000"/>
                </a:solidFill>
                <a:cs typeface="Times New Roman" pitchFamily="18" charset="0"/>
              </a:rPr>
              <a:t>) di 100000 </a:t>
            </a:r>
            <a:r>
              <a:rPr lang="it-IT" sz="2200" i="1" dirty="0">
                <a:solidFill>
                  <a:srgbClr val="000000"/>
                </a:solidFill>
                <a:cs typeface="Times New Roman" pitchFamily="18" charset="0"/>
              </a:rPr>
              <a:t>litri.</a:t>
            </a:r>
          </a:p>
          <a:p>
            <a:pPr algn="just"/>
            <a:r>
              <a:rPr lang="it-IT" sz="2200" i="1" dirty="0">
                <a:solidFill>
                  <a:srgbClr val="000000"/>
                </a:solidFill>
                <a:cs typeface="Times New Roman" pitchFamily="18" charset="0"/>
              </a:rPr>
              <a:t>La geometria del reattore è definita dai seguenti rapporti: </a:t>
            </a:r>
          </a:p>
          <a:p>
            <a:pPr algn="just"/>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0,5,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0,33,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b</a:t>
            </a:r>
            <a:r>
              <a:rPr lang="it-IT" sz="2200" i="1" dirty="0">
                <a:solidFill>
                  <a:srgbClr val="000000"/>
                </a:solidFill>
                <a:cs typeface="Times New Roman" pitchFamily="18" charset="0"/>
              </a:rPr>
              <a:t>/</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0,1. </a:t>
            </a:r>
          </a:p>
          <a:p>
            <a:pPr algn="just"/>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Calcolare le dimensioni del reattore: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b</a:t>
            </a:r>
            <a:r>
              <a:rPr lang="it-IT" sz="2200" i="1" dirty="0">
                <a:solidFill>
                  <a:srgbClr val="000000"/>
                </a:solidFill>
                <a:cs typeface="Times New Roman" pitchFamily="18" charset="0"/>
              </a:rPr>
              <a:t>.</a:t>
            </a: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6" name="Picture 2">
            <a:extLst>
              <a:ext uri="{FF2B5EF4-FFF2-40B4-BE49-F238E27FC236}">
                <a16:creationId xmlns:a16="http://schemas.microsoft.com/office/drawing/2014/main" id="{A135D2E3-49F8-4525-9415-9D13BACAA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876" y="3986795"/>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8" name="CasellaDiTesto 7">
                <a:extLst>
                  <a:ext uri="{FF2B5EF4-FFF2-40B4-BE49-F238E27FC236}">
                    <a16:creationId xmlns:a16="http://schemas.microsoft.com/office/drawing/2014/main" id="{E60F9052-AC6D-44C2-8764-F16FD0BB4FF5}"/>
                  </a:ext>
                </a:extLst>
              </p:cNvPr>
              <p:cNvSpPr txBox="1"/>
              <p:nvPr/>
            </p:nvSpPr>
            <p:spPr>
              <a:xfrm>
                <a:off x="4141922" y="3809645"/>
                <a:ext cx="4572000" cy="2737609"/>
              </a:xfrm>
              <a:prstGeom prst="rect">
                <a:avLst/>
              </a:prstGeom>
              <a:noFill/>
            </p:spPr>
            <p:txBody>
              <a:bodyPr wrap="square">
                <a:spAutoFit/>
              </a:bodyPr>
              <a:lstStyle/>
              <a:p>
                <a:r>
                  <a:rPr lang="it-IT" b="0" i="0" dirty="0">
                    <a:solidFill>
                      <a:srgbClr val="FF0000"/>
                    </a:solidFill>
                    <a:effectLst/>
                    <a:latin typeface="arial" panose="020B0604020202020204" pitchFamily="34" charset="0"/>
                  </a:rPr>
                  <a:t>V=</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r</a:t>
                </a:r>
                <a:r>
                  <a:rPr lang="it-IT" b="0" i="0" baseline="30000" dirty="0">
                    <a:solidFill>
                      <a:srgbClr val="FF0000"/>
                    </a:solidFill>
                    <a:effectLst/>
                    <a:latin typeface="arial" panose="020B0604020202020204" pitchFamily="34" charset="0"/>
                  </a:rPr>
                  <a:t>2</a:t>
                </a:r>
                <a:r>
                  <a:rPr lang="it-IT" b="0" i="0" dirty="0">
                    <a:solidFill>
                      <a:srgbClr val="FF0000"/>
                    </a:solidFill>
                    <a:effectLst/>
                    <a:latin typeface="arial" panose="020B0604020202020204" pitchFamily="34" charset="0"/>
                  </a:rPr>
                  <a:t>h =</a:t>
                </a:r>
                <a:r>
                  <a:rPr lang="el-GR" b="0" i="0" dirty="0">
                    <a:solidFill>
                      <a:srgbClr val="FF0000"/>
                    </a:solidFill>
                    <a:effectLst/>
                    <a:latin typeface="arial" panose="020B0604020202020204" pitchFamily="34" charset="0"/>
                  </a:rPr>
                  <a:t> π</a:t>
                </a:r>
                <a:r>
                  <a:rPr lang="it-IT" b="0" i="0" dirty="0">
                    <a:solidFill>
                      <a:srgbClr val="FF0000"/>
                    </a:solidFill>
                    <a:effectLst/>
                    <a:latin typeface="arial" panose="020B0604020202020204" pitchFamily="34" charset="0"/>
                  </a:rPr>
                  <a:t>(</a:t>
                </a:r>
                <a:r>
                  <a:rPr lang="it-IT" b="0" i="0" dirty="0" err="1">
                    <a:solidFill>
                      <a:srgbClr val="FF0000"/>
                    </a:solidFill>
                    <a:effectLst/>
                    <a:latin typeface="arial" panose="020B0604020202020204" pitchFamily="34" charset="0"/>
                  </a:rPr>
                  <a:t>Dt</a:t>
                </a:r>
                <a:r>
                  <a:rPr lang="it-IT" b="0" i="0" dirty="0">
                    <a:solidFill>
                      <a:srgbClr val="FF0000"/>
                    </a:solidFill>
                    <a:effectLst/>
                    <a:latin typeface="arial" panose="020B0604020202020204" pitchFamily="34" charset="0"/>
                  </a:rPr>
                  <a:t>/2)</a:t>
                </a:r>
                <a:r>
                  <a:rPr lang="it-IT" b="0" i="0" baseline="30000" dirty="0">
                    <a:solidFill>
                      <a:srgbClr val="FF0000"/>
                    </a:solidFill>
                    <a:effectLst/>
                    <a:latin typeface="arial" panose="020B0604020202020204" pitchFamily="34" charset="0"/>
                  </a:rPr>
                  <a:t>2</a:t>
                </a:r>
                <a:r>
                  <a:rPr lang="it-IT" dirty="0">
                    <a:solidFill>
                      <a:srgbClr val="FF0000"/>
                    </a:solidFill>
                    <a:latin typeface="arial" panose="020B0604020202020204" pitchFamily="34" charset="0"/>
                  </a:rPr>
                  <a:t>Ht</a:t>
                </a:r>
                <a:r>
                  <a:rPr lang="it-IT" b="0" i="0" dirty="0">
                    <a:solidFill>
                      <a:srgbClr val="FF0000"/>
                    </a:solidFill>
                    <a:effectLst/>
                    <a:latin typeface="arial" panose="020B0604020202020204" pitchFamily="34" charset="0"/>
                  </a:rPr>
                  <a:t> = 100 m</a:t>
                </a:r>
                <a:r>
                  <a:rPr lang="it-IT" b="0" i="0" baseline="30000" dirty="0">
                    <a:solidFill>
                      <a:srgbClr val="FF0000"/>
                    </a:solidFill>
                    <a:effectLst/>
                    <a:latin typeface="arial" panose="020B0604020202020204" pitchFamily="34" charset="0"/>
                  </a:rPr>
                  <a:t>3</a:t>
                </a:r>
                <a:r>
                  <a:rPr lang="it-IT" b="0" i="0" dirty="0">
                    <a:solidFill>
                      <a:srgbClr val="FF0000"/>
                    </a:solidFill>
                    <a:effectLst/>
                    <a:latin typeface="arial" panose="020B0604020202020204" pitchFamily="34" charset="0"/>
                  </a:rPr>
                  <a:t>   </a:t>
                </a:r>
              </a:p>
              <a:p>
                <a:endParaRPr lang="it-IT" dirty="0">
                  <a:solidFill>
                    <a:srgbClr val="FF0000"/>
                  </a:solidFill>
                  <a:latin typeface="arial" panose="020B0604020202020204" pitchFamily="34"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𝐷𝑡</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0,5;    </a:t>
                </a:r>
                <a:r>
                  <a:rPr lang="it-IT" sz="1800" i="1" dirty="0" err="1">
                    <a:solidFill>
                      <a:srgbClr val="000000"/>
                    </a:solidFill>
                    <a:cs typeface="Times New Roman" pitchFamily="18" charset="0"/>
                  </a:rPr>
                  <a:t>Dt</a:t>
                </a:r>
                <a:r>
                  <a:rPr lang="it-IT" sz="1800" i="1" dirty="0">
                    <a:solidFill>
                      <a:srgbClr val="000000"/>
                    </a:solidFill>
                    <a:cs typeface="Times New Roman" pitchFamily="18" charset="0"/>
                  </a:rPr>
                  <a:t> = 0,5*</a:t>
                </a:r>
                <a:r>
                  <a:rPr lang="it-IT" sz="1800" i="1" dirty="0" err="1">
                    <a:solidFill>
                      <a:srgbClr val="000000"/>
                    </a:solidFill>
                    <a:cs typeface="Times New Roman" pitchFamily="18" charset="0"/>
                  </a:rPr>
                  <a:t>Ht</a:t>
                </a:r>
                <a:endParaRPr lang="it-IT" sz="1800" i="1" dirty="0">
                  <a:solidFill>
                    <a:srgbClr val="000000"/>
                  </a:solidFill>
                  <a:cs typeface="Times New Roman" pitchFamily="18" charset="0"/>
                </a:endParaRPr>
              </a:p>
              <a:p>
                <a:endParaRPr lang="it-IT" i="1" dirty="0">
                  <a:solidFill>
                    <a:srgbClr val="FF0000"/>
                  </a:solidFill>
                  <a:latin typeface="arial" panose="020B0604020202020204" pitchFamily="34" charset="0"/>
                  <a:cs typeface="Times New Roman" pitchFamily="18" charset="0"/>
                </a:endParaRPr>
              </a:p>
              <a:p>
                <a:r>
                  <a:rPr lang="it-IT" b="0" i="0" dirty="0">
                    <a:solidFill>
                      <a:srgbClr val="FF0000"/>
                    </a:solidFill>
                    <a:effectLst/>
                    <a:latin typeface="arial" panose="020B0604020202020204" pitchFamily="34" charset="0"/>
                  </a:rPr>
                  <a:t>100 m</a:t>
                </a:r>
                <a:r>
                  <a:rPr lang="it-IT" b="0" i="0" baseline="30000" dirty="0">
                    <a:solidFill>
                      <a:srgbClr val="FF0000"/>
                    </a:solidFill>
                    <a:effectLst/>
                    <a:latin typeface="arial" panose="020B0604020202020204" pitchFamily="34" charset="0"/>
                  </a:rPr>
                  <a:t>3</a:t>
                </a:r>
                <a:r>
                  <a:rPr lang="it-IT" b="0" i="1" baseline="30000" dirty="0">
                    <a:solidFill>
                      <a:srgbClr val="FF0000"/>
                    </a:solidFill>
                    <a:effectLst/>
                    <a:latin typeface="arial" panose="020B0604020202020204" pitchFamily="34" charset="0"/>
                    <a:cs typeface="Times New Roman" pitchFamily="18" charset="0"/>
                  </a:rPr>
                  <a:t> </a:t>
                </a:r>
                <a:r>
                  <a:rPr lang="it-IT" b="0" i="1" dirty="0">
                    <a:solidFill>
                      <a:srgbClr val="FF0000"/>
                    </a:solidFill>
                    <a:effectLst/>
                    <a:latin typeface="arial" panose="020B0604020202020204" pitchFamily="34" charset="0"/>
                    <a:cs typeface="Times New Roman" pitchFamily="18" charset="0"/>
                  </a:rPr>
                  <a:t>= </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 (</a:t>
                </a:r>
                <a14:m>
                  <m:oMath xmlns:m="http://schemas.openxmlformats.org/officeDocument/2006/math">
                    <m:f>
                      <m:fPr>
                        <m:ctrlPr>
                          <a:rPr lang="it-IT" b="0" i="1" smtClean="0">
                            <a:solidFill>
                              <a:srgbClr val="FF0000"/>
                            </a:solidFill>
                            <a:effectLst/>
                            <a:latin typeface="Cambria Math" panose="02040503050406030204" pitchFamily="18" charset="0"/>
                          </a:rPr>
                        </m:ctrlPr>
                      </m:fPr>
                      <m:num>
                        <m:r>
                          <a:rPr lang="it-IT" b="0" i="1" smtClean="0">
                            <a:solidFill>
                              <a:srgbClr val="FF0000"/>
                            </a:solidFill>
                            <a:effectLst/>
                            <a:latin typeface="Cambria Math" panose="02040503050406030204" pitchFamily="18" charset="0"/>
                          </a:rPr>
                          <m:t>0,5</m:t>
                        </m:r>
                      </m:num>
                      <m:den>
                        <m:r>
                          <a:rPr lang="it-IT" b="0" i="1" smtClean="0">
                            <a:solidFill>
                              <a:srgbClr val="FF0000"/>
                            </a:solidFill>
                            <a:effectLst/>
                            <a:latin typeface="Cambria Math" panose="02040503050406030204" pitchFamily="18" charset="0"/>
                          </a:rPr>
                          <m:t>2</m:t>
                        </m:r>
                      </m:den>
                    </m:f>
                  </m:oMath>
                </a14:m>
                <a:r>
                  <a:rPr lang="it-IT" i="1" dirty="0">
                    <a:solidFill>
                      <a:srgbClr val="000000"/>
                    </a:solidFill>
                    <a:latin typeface="arial" panose="020B0604020202020204" pitchFamily="34" charset="0"/>
                    <a:cs typeface="Times New Roman" pitchFamily="18" charset="0"/>
                  </a:rPr>
                  <a:t> </a:t>
                </a:r>
                <a:r>
                  <a:rPr lang="it-IT" i="1" dirty="0" err="1">
                    <a:solidFill>
                      <a:srgbClr val="FF0000"/>
                    </a:solidFill>
                    <a:cs typeface="Times New Roman" pitchFamily="18" charset="0"/>
                  </a:rPr>
                  <a:t>Ht</a:t>
                </a:r>
                <a:r>
                  <a:rPr lang="it-IT" i="1" dirty="0">
                    <a:solidFill>
                      <a:srgbClr val="FF0000"/>
                    </a:solidFill>
                    <a:cs typeface="Times New Roman" pitchFamily="18" charset="0"/>
                  </a:rPr>
                  <a:t>)</a:t>
                </a:r>
                <a:r>
                  <a:rPr lang="it-IT" i="1" baseline="30000" dirty="0">
                    <a:solidFill>
                      <a:srgbClr val="FF0000"/>
                    </a:solidFill>
                    <a:latin typeface="arial" panose="020B0604020202020204" pitchFamily="34" charset="0"/>
                    <a:cs typeface="Times New Roman" pitchFamily="18" charset="0"/>
                  </a:rPr>
                  <a:t>2 </a:t>
                </a:r>
                <a:r>
                  <a:rPr lang="it-IT" i="1" dirty="0">
                    <a:solidFill>
                      <a:srgbClr val="FF0000"/>
                    </a:solidFill>
                    <a:latin typeface="arial" panose="020B0604020202020204" pitchFamily="34" charset="0"/>
                    <a:cs typeface="Times New Roman" pitchFamily="18" charset="0"/>
                  </a:rPr>
                  <a:t>* </a:t>
                </a:r>
                <a:r>
                  <a:rPr lang="it-IT" i="1" dirty="0" err="1">
                    <a:solidFill>
                      <a:srgbClr val="FF0000"/>
                    </a:solidFill>
                    <a:cs typeface="Times New Roman" pitchFamily="18" charset="0"/>
                  </a:rPr>
                  <a:t>Ht</a:t>
                </a:r>
                <a:endParaRPr lang="it-IT" i="1" dirty="0">
                  <a:solidFill>
                    <a:srgbClr val="FF0000"/>
                  </a:solidFill>
                  <a:cs typeface="Times New Roman" pitchFamily="18" charset="0"/>
                </a:endParaRPr>
              </a:p>
              <a:p>
                <a:r>
                  <a:rPr lang="it-IT" i="1" dirty="0">
                    <a:solidFill>
                      <a:srgbClr val="000000"/>
                    </a:solidFill>
                    <a:latin typeface="arial" panose="020B0604020202020204" pitchFamily="34" charset="0"/>
                    <a:cs typeface="Times New Roman" pitchFamily="18" charset="0"/>
                  </a:rPr>
                  <a:t>100= </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*0,0625 * Ht</a:t>
                </a:r>
                <a:r>
                  <a:rPr lang="it-IT" b="0" i="0" baseline="30000" dirty="0">
                    <a:solidFill>
                      <a:srgbClr val="FF0000"/>
                    </a:solidFill>
                    <a:effectLst/>
                    <a:latin typeface="arial" panose="020B0604020202020204" pitchFamily="34" charset="0"/>
                  </a:rPr>
                  <a:t>3</a:t>
                </a:r>
              </a:p>
              <a:p>
                <a:endParaRPr lang="it-IT" baseline="30000" dirty="0">
                  <a:solidFill>
                    <a:srgbClr val="FF0000"/>
                  </a:solidFill>
                  <a:latin typeface="arial" panose="020B0604020202020204" pitchFamily="34" charset="0"/>
                  <a:cs typeface="Times New Roman" pitchFamily="18" charset="0"/>
                </a:endParaRPr>
              </a:p>
              <a:p>
                <a:r>
                  <a:rPr lang="it-IT" i="1" dirty="0" err="1">
                    <a:solidFill>
                      <a:srgbClr val="FF0000"/>
                    </a:solidFill>
                    <a:latin typeface="arial" panose="020B0604020202020204" pitchFamily="34" charset="0"/>
                    <a:cs typeface="Times New Roman" pitchFamily="18" charset="0"/>
                  </a:rPr>
                  <a:t>Ht</a:t>
                </a:r>
                <a:r>
                  <a:rPr lang="it-IT" i="1" dirty="0">
                    <a:solidFill>
                      <a:srgbClr val="FF0000"/>
                    </a:solidFill>
                    <a:latin typeface="arial" panose="020B0604020202020204" pitchFamily="34" charset="0"/>
                    <a:cs typeface="Times New Roman" pitchFamily="18" charset="0"/>
                  </a:rPr>
                  <a:t> = </a:t>
                </a:r>
                <a14:m>
                  <m:oMath xmlns:m="http://schemas.openxmlformats.org/officeDocument/2006/math">
                    <m:rad>
                      <m:radPr>
                        <m:ctrlPr>
                          <a:rPr lang="it-IT" i="1" smtClean="0">
                            <a:solidFill>
                              <a:srgbClr val="FF0000"/>
                            </a:solidFill>
                            <a:latin typeface="Cambria Math" panose="02040503050406030204" pitchFamily="18" charset="0"/>
                            <a:cs typeface="Times New Roman" pitchFamily="18" charset="0"/>
                          </a:rPr>
                        </m:ctrlPr>
                      </m:radPr>
                      <m:deg>
                        <m:r>
                          <m:rPr>
                            <m:brk m:alnAt="7"/>
                          </m:rPr>
                          <a:rPr lang="it-IT" b="0" i="1" smtClean="0">
                            <a:solidFill>
                              <a:srgbClr val="FF0000"/>
                            </a:solidFill>
                            <a:latin typeface="Cambria Math" panose="02040503050406030204" pitchFamily="18" charset="0"/>
                            <a:cs typeface="Times New Roman" pitchFamily="18" charset="0"/>
                          </a:rPr>
                          <m:t>3</m:t>
                        </m:r>
                      </m:deg>
                      <m:e>
                        <m:f>
                          <m:fPr>
                            <m:ctrlPr>
                              <a:rPr lang="it-IT" b="0" i="1" smtClean="0">
                                <a:solidFill>
                                  <a:srgbClr val="FF0000"/>
                                </a:solidFill>
                                <a:latin typeface="Cambria Math" panose="02040503050406030204" pitchFamily="18" charset="0"/>
                                <a:cs typeface="Times New Roman" pitchFamily="18" charset="0"/>
                              </a:rPr>
                            </m:ctrlPr>
                          </m:fPr>
                          <m:num>
                            <m:r>
                              <a:rPr lang="it-IT" b="0" i="1" smtClean="0">
                                <a:solidFill>
                                  <a:srgbClr val="FF0000"/>
                                </a:solidFill>
                                <a:latin typeface="Cambria Math" panose="02040503050406030204" pitchFamily="18" charset="0"/>
                                <a:cs typeface="Times New Roman" pitchFamily="18" charset="0"/>
                              </a:rPr>
                              <m:t>100</m:t>
                            </m:r>
                          </m:num>
                          <m:den>
                            <m:r>
                              <m:rPr>
                                <m:sty m:val="p"/>
                              </m:rPr>
                              <a:rPr lang="el-GR" b="0" i="1" smtClean="0">
                                <a:solidFill>
                                  <a:srgbClr val="FF0000"/>
                                </a:solidFill>
                                <a:latin typeface="Cambria Math" panose="02040503050406030204" pitchFamily="18" charset="0"/>
                                <a:cs typeface="Times New Roman" pitchFamily="18" charset="0"/>
                              </a:rPr>
                              <m:t>π</m:t>
                            </m:r>
                            <m:r>
                              <a:rPr lang="it-IT" b="0" i="1" smtClean="0">
                                <a:solidFill>
                                  <a:srgbClr val="FF0000"/>
                                </a:solidFill>
                                <a:latin typeface="Cambria Math" panose="02040503050406030204" pitchFamily="18" charset="0"/>
                                <a:cs typeface="Times New Roman" pitchFamily="18" charset="0"/>
                              </a:rPr>
                              <m:t>∗0,0625</m:t>
                            </m:r>
                          </m:den>
                        </m:f>
                      </m:e>
                    </m:rad>
                  </m:oMath>
                </a14:m>
                <a:r>
                  <a:rPr lang="it-IT" i="1" dirty="0">
                    <a:solidFill>
                      <a:srgbClr val="000000"/>
                    </a:solidFill>
                    <a:latin typeface="arial" panose="020B0604020202020204" pitchFamily="34" charset="0"/>
                    <a:cs typeface="Times New Roman" pitchFamily="18" charset="0"/>
                  </a:rPr>
                  <a:t> </a:t>
                </a:r>
                <a:r>
                  <a:rPr lang="it-IT" i="1" dirty="0">
                    <a:solidFill>
                      <a:srgbClr val="FF0000"/>
                    </a:solidFill>
                    <a:latin typeface="Cambria Math" panose="02040503050406030204" pitchFamily="18" charset="0"/>
                    <a:cs typeface="Times New Roman" pitchFamily="18" charset="0"/>
                  </a:rPr>
                  <a:t>= 0,37 m</a:t>
                </a:r>
              </a:p>
            </p:txBody>
          </p:sp>
        </mc:Choice>
        <mc:Fallback>
          <p:sp>
            <p:nvSpPr>
              <p:cNvPr id="8" name="CasellaDiTesto 7">
                <a:extLst>
                  <a:ext uri="{FF2B5EF4-FFF2-40B4-BE49-F238E27FC236}">
                    <a16:creationId xmlns:a16="http://schemas.microsoft.com/office/drawing/2014/main" id="{E60F9052-AC6D-44C2-8764-F16FD0BB4FF5}"/>
                  </a:ext>
                </a:extLst>
              </p:cNvPr>
              <p:cNvSpPr txBox="1">
                <a:spLocks noRot="1" noChangeAspect="1" noMove="1" noResize="1" noEditPoints="1" noAdjustHandles="1" noChangeArrowheads="1" noChangeShapeType="1" noTextEdit="1"/>
              </p:cNvSpPr>
              <p:nvPr/>
            </p:nvSpPr>
            <p:spPr>
              <a:xfrm>
                <a:off x="4141922" y="3809645"/>
                <a:ext cx="4572000" cy="2737609"/>
              </a:xfrm>
              <a:prstGeom prst="rect">
                <a:avLst/>
              </a:prstGeom>
              <a:blipFill>
                <a:blip r:embed="rId3"/>
                <a:stretch>
                  <a:fillRect l="-1067" t="-1336"/>
                </a:stretch>
              </a:blipFill>
            </p:spPr>
            <p:txBody>
              <a:bodyPr/>
              <a:lstStyle/>
              <a:p>
                <a:r>
                  <a:rPr lang="it-IT">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78252" y="1115736"/>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17</a:t>
            </a:fld>
            <a:endParaRPr lang="it-IT"/>
          </a:p>
        </p:txBody>
      </p:sp>
      <p:sp>
        <p:nvSpPr>
          <p:cNvPr id="22532" name="Rectangle 17"/>
          <p:cNvSpPr>
            <a:spLocks noChangeArrowheads="1"/>
          </p:cNvSpPr>
          <p:nvPr/>
        </p:nvSpPr>
        <p:spPr bwMode="auto">
          <a:xfrm>
            <a:off x="281017" y="1604686"/>
            <a:ext cx="8347046" cy="2308324"/>
          </a:xfrm>
          <a:prstGeom prst="rect">
            <a:avLst/>
          </a:prstGeom>
          <a:noFill/>
          <a:ln w="9525">
            <a:noFill/>
            <a:miter lim="800000"/>
            <a:headEnd/>
            <a:tailEnd/>
          </a:ln>
        </p:spPr>
        <p:txBody>
          <a:bodyPr wrap="square" anchor="ctr">
            <a:spAutoFit/>
          </a:bodyPr>
          <a:lstStyle/>
          <a:p>
            <a:pPr algn="just"/>
            <a:r>
              <a:rPr lang="it-IT" b="1" i="1" u="sng" dirty="0">
                <a:solidFill>
                  <a:srgbClr val="000000"/>
                </a:solidFill>
                <a:cs typeface="Times New Roman" pitchFamily="18" charset="0"/>
              </a:rPr>
              <a:t>Esercizio 64</a:t>
            </a:r>
            <a:r>
              <a:rPr lang="it-IT" b="1" u="sng" dirty="0">
                <a:solidFill>
                  <a:srgbClr val="000000"/>
                </a:solidFill>
                <a:cs typeface="Times New Roman" pitchFamily="18" charset="0"/>
              </a:rPr>
              <a:t>.</a:t>
            </a:r>
            <a:r>
              <a:rPr lang="it-IT" dirty="0">
                <a:solidFill>
                  <a:srgbClr val="000000"/>
                </a:solidFill>
                <a:cs typeface="Times New Roman" pitchFamily="18" charset="0"/>
              </a:rPr>
              <a:t> </a:t>
            </a:r>
            <a:r>
              <a:rPr lang="it-IT" i="1" dirty="0">
                <a:solidFill>
                  <a:srgbClr val="000000"/>
                </a:solidFill>
                <a:cs typeface="Times New Roman" pitchFamily="18" charset="0"/>
              </a:rPr>
              <a:t>Un reattore approssimativamente cilindrico ha un volume (</a:t>
            </a:r>
            <a:r>
              <a:rPr lang="it-IT" i="1" dirty="0" err="1">
                <a:solidFill>
                  <a:srgbClr val="000000"/>
                </a:solidFill>
                <a:cs typeface="Times New Roman" pitchFamily="18" charset="0"/>
              </a:rPr>
              <a:t>V</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di 100000 litri.</a:t>
            </a:r>
          </a:p>
          <a:p>
            <a:pPr algn="just"/>
            <a:r>
              <a:rPr lang="it-IT" i="1" dirty="0">
                <a:solidFill>
                  <a:srgbClr val="000000"/>
                </a:solidFill>
                <a:cs typeface="Times New Roman" pitchFamily="18" charset="0"/>
              </a:rPr>
              <a:t>La geometria del reattore è definita dai seguenti rapporti: </a:t>
            </a:r>
          </a:p>
          <a:p>
            <a:pPr algn="just"/>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 0,5, D</a:t>
            </a:r>
            <a:r>
              <a:rPr lang="it-IT" i="1" baseline="-30000" dirty="0">
                <a:solidFill>
                  <a:srgbClr val="000000"/>
                </a:solidFill>
                <a:cs typeface="Times New Roman" pitchFamily="18" charset="0"/>
              </a:rPr>
              <a:t>a</a:t>
            </a:r>
            <a:r>
              <a:rPr lang="it-IT" i="1" dirty="0">
                <a:solidFill>
                  <a:srgbClr val="000000"/>
                </a:solidFill>
                <a:cs typeface="Times New Roman" pitchFamily="18" charset="0"/>
              </a:rPr>
              <a:t>/</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 0,33, </a:t>
            </a:r>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b</a:t>
            </a:r>
            <a:r>
              <a:rPr lang="it-IT" i="1" dirty="0">
                <a:solidFill>
                  <a:srgbClr val="000000"/>
                </a:solidFill>
                <a:cs typeface="Times New Roman" pitchFamily="18" charset="0"/>
              </a:rPr>
              <a:t>/</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 0,1. </a:t>
            </a:r>
          </a:p>
          <a:p>
            <a:pPr algn="just"/>
            <a:endParaRPr lang="it-IT" i="1" dirty="0">
              <a:solidFill>
                <a:srgbClr val="000000"/>
              </a:solidFill>
              <a:cs typeface="Times New Roman" pitchFamily="18" charset="0"/>
            </a:endParaRPr>
          </a:p>
          <a:p>
            <a:pPr algn="just"/>
            <a:r>
              <a:rPr lang="it-IT" i="1" dirty="0">
                <a:solidFill>
                  <a:srgbClr val="000000"/>
                </a:solidFill>
                <a:cs typeface="Times New Roman" pitchFamily="18" charset="0"/>
              </a:rPr>
              <a:t>Calcolare le dimensioni del reattore: </a:t>
            </a:r>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D</a:t>
            </a:r>
            <a:r>
              <a:rPr lang="it-IT" i="1" baseline="-30000" dirty="0">
                <a:solidFill>
                  <a:srgbClr val="000000"/>
                </a:solidFill>
                <a:cs typeface="Times New Roman" pitchFamily="18" charset="0"/>
              </a:rPr>
              <a:t>a</a:t>
            </a:r>
            <a:r>
              <a:rPr lang="it-IT" i="1" dirty="0">
                <a:solidFill>
                  <a:srgbClr val="000000"/>
                </a:solidFill>
                <a:cs typeface="Times New Roman" pitchFamily="18" charset="0"/>
              </a:rPr>
              <a:t>, </a:t>
            </a:r>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b</a:t>
            </a:r>
            <a:r>
              <a:rPr lang="it-IT" i="1" dirty="0">
                <a:solidFill>
                  <a:srgbClr val="000000"/>
                </a:solidFill>
                <a:cs typeface="Times New Roman" pitchFamily="18" charset="0"/>
              </a:rPr>
              <a:t>.</a:t>
            </a:r>
          </a:p>
          <a:p>
            <a:pPr algn="just"/>
            <a:endParaRPr lang="it-IT" b="1" i="1" u="sng" dirty="0">
              <a:solidFill>
                <a:srgbClr val="000000"/>
              </a:solidFill>
              <a:cs typeface="Times New Roman" pitchFamily="18" charset="0"/>
            </a:endParaRPr>
          </a:p>
          <a:p>
            <a:pPr algn="just"/>
            <a:endParaRPr lang="it-IT" b="1" i="1" u="sng" dirty="0">
              <a:solidFill>
                <a:srgbClr val="000000"/>
              </a:solidFill>
              <a:cs typeface="Times New Roman" pitchFamily="18" charset="0"/>
            </a:endParaRP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6" name="Picture 2">
            <a:extLst>
              <a:ext uri="{FF2B5EF4-FFF2-40B4-BE49-F238E27FC236}">
                <a16:creationId xmlns:a16="http://schemas.microsoft.com/office/drawing/2014/main" id="{A135D2E3-49F8-4525-9415-9D13BACAA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017" y="3541989"/>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E60F9052-AC6D-44C2-8764-F16FD0BB4FF5}"/>
                  </a:ext>
                </a:extLst>
              </p:cNvPr>
              <p:cNvSpPr txBox="1"/>
              <p:nvPr/>
            </p:nvSpPr>
            <p:spPr>
              <a:xfrm>
                <a:off x="4123175" y="3486585"/>
                <a:ext cx="4572000" cy="3807837"/>
              </a:xfrm>
              <a:prstGeom prst="rect">
                <a:avLst/>
              </a:prstGeom>
              <a:noFill/>
            </p:spPr>
            <p:txBody>
              <a:bodyPr wrap="square">
                <a:spAutoFit/>
              </a:bodyPr>
              <a:lstStyle/>
              <a:p>
                <a:endParaRPr lang="it-IT" dirty="0">
                  <a:solidFill>
                    <a:srgbClr val="FF0000"/>
                  </a:solidFill>
                  <a:latin typeface="arial" panose="020B0604020202020204" pitchFamily="34" charset="0"/>
                </a:endParaRPr>
              </a:p>
              <a:p>
                <a:endParaRPr lang="it-IT" baseline="30000" dirty="0">
                  <a:solidFill>
                    <a:srgbClr val="FF0000"/>
                  </a:solidFill>
                  <a:latin typeface="arial" panose="020B0604020202020204" pitchFamily="34" charset="0"/>
                  <a:cs typeface="Times New Roman" pitchFamily="18" charset="0"/>
                </a:endParaRPr>
              </a:p>
              <a:p>
                <a:r>
                  <a:rPr lang="it-IT" i="1" dirty="0" err="1">
                    <a:solidFill>
                      <a:srgbClr val="FF0000"/>
                    </a:solidFill>
                    <a:latin typeface="arial" panose="020B0604020202020204" pitchFamily="34" charset="0"/>
                    <a:cs typeface="Times New Roman" pitchFamily="18" charset="0"/>
                  </a:rPr>
                  <a:t>Ht</a:t>
                </a:r>
                <a:r>
                  <a:rPr lang="it-IT" i="1" dirty="0">
                    <a:solidFill>
                      <a:srgbClr val="FF0000"/>
                    </a:solidFill>
                    <a:latin typeface="arial" panose="020B0604020202020204" pitchFamily="34" charset="0"/>
                    <a:cs typeface="Times New Roman" pitchFamily="18" charset="0"/>
                  </a:rPr>
                  <a:t> = </a:t>
                </a:r>
                <a14:m>
                  <m:oMath xmlns:m="http://schemas.openxmlformats.org/officeDocument/2006/math">
                    <m:rad>
                      <m:radPr>
                        <m:ctrlPr>
                          <a:rPr lang="it-IT" i="1" smtClean="0">
                            <a:solidFill>
                              <a:srgbClr val="FF0000"/>
                            </a:solidFill>
                            <a:latin typeface="Cambria Math" panose="02040503050406030204" pitchFamily="18" charset="0"/>
                            <a:cs typeface="Times New Roman" pitchFamily="18" charset="0"/>
                          </a:rPr>
                        </m:ctrlPr>
                      </m:radPr>
                      <m:deg>
                        <m:r>
                          <m:rPr>
                            <m:brk m:alnAt="7"/>
                          </m:rPr>
                          <a:rPr lang="it-IT" b="0" i="1" smtClean="0">
                            <a:solidFill>
                              <a:srgbClr val="FF0000"/>
                            </a:solidFill>
                            <a:latin typeface="Cambria Math" panose="02040503050406030204" pitchFamily="18" charset="0"/>
                            <a:cs typeface="Times New Roman" pitchFamily="18" charset="0"/>
                          </a:rPr>
                          <m:t>3</m:t>
                        </m:r>
                      </m:deg>
                      <m:e>
                        <m:r>
                          <a:rPr lang="it-IT" b="0" i="1" smtClean="0">
                            <a:solidFill>
                              <a:srgbClr val="FF0000"/>
                            </a:solidFill>
                            <a:latin typeface="Cambria Math" panose="02040503050406030204" pitchFamily="18" charset="0"/>
                            <a:cs typeface="Times New Roman" pitchFamily="18" charset="0"/>
                          </a:rPr>
                          <m:t>(</m:t>
                        </m:r>
                        <m:f>
                          <m:fPr>
                            <m:ctrlPr>
                              <a:rPr lang="it-IT" b="0" i="1" smtClean="0">
                                <a:solidFill>
                                  <a:srgbClr val="FF0000"/>
                                </a:solidFill>
                                <a:latin typeface="Cambria Math" panose="02040503050406030204" pitchFamily="18" charset="0"/>
                                <a:cs typeface="Times New Roman" pitchFamily="18" charset="0"/>
                              </a:rPr>
                            </m:ctrlPr>
                          </m:fPr>
                          <m:num>
                            <m:r>
                              <a:rPr lang="it-IT" b="0" i="1" smtClean="0">
                                <a:solidFill>
                                  <a:srgbClr val="FF0000"/>
                                </a:solidFill>
                                <a:latin typeface="Cambria Math" panose="02040503050406030204" pitchFamily="18" charset="0"/>
                                <a:cs typeface="Times New Roman" pitchFamily="18" charset="0"/>
                              </a:rPr>
                              <m:t>100</m:t>
                            </m:r>
                          </m:num>
                          <m:den>
                            <m:r>
                              <m:rPr>
                                <m:sty m:val="p"/>
                              </m:rPr>
                              <a:rPr lang="el-GR" b="0" i="1" smtClean="0">
                                <a:solidFill>
                                  <a:srgbClr val="FF0000"/>
                                </a:solidFill>
                                <a:latin typeface="Cambria Math" panose="02040503050406030204" pitchFamily="18" charset="0"/>
                                <a:cs typeface="Times New Roman" pitchFamily="18" charset="0"/>
                              </a:rPr>
                              <m:t>π</m:t>
                            </m:r>
                          </m:den>
                        </m:f>
                        <m:r>
                          <a:rPr lang="it-IT" b="0" i="1" smtClean="0">
                            <a:solidFill>
                              <a:srgbClr val="FF0000"/>
                            </a:solidFill>
                            <a:latin typeface="Cambria Math" panose="02040503050406030204" pitchFamily="18" charset="0"/>
                            <a:cs typeface="Times New Roman" pitchFamily="18" charset="0"/>
                          </a:rPr>
                          <m:t>∗0,0625</m:t>
                        </m:r>
                      </m:e>
                    </m:rad>
                  </m:oMath>
                </a14:m>
                <a:r>
                  <a:rPr lang="it-IT" i="1" dirty="0">
                    <a:solidFill>
                      <a:srgbClr val="000000"/>
                    </a:solidFill>
                    <a:latin typeface="arial" panose="020B0604020202020204" pitchFamily="34" charset="0"/>
                    <a:cs typeface="Times New Roman" pitchFamily="18" charset="0"/>
                  </a:rPr>
                  <a:t> </a:t>
                </a:r>
                <a:r>
                  <a:rPr lang="it-IT" i="1" dirty="0">
                    <a:solidFill>
                      <a:srgbClr val="FF0000"/>
                    </a:solidFill>
                    <a:latin typeface="Cambria Math" panose="02040503050406030204" pitchFamily="18" charset="0"/>
                    <a:cs typeface="Times New Roman" pitchFamily="18" charset="0"/>
                  </a:rPr>
                  <a:t>= 0,37 m</a:t>
                </a:r>
              </a:p>
              <a:p>
                <a:endParaRPr lang="it-IT" i="1" dirty="0">
                  <a:solidFill>
                    <a:srgbClr val="FF0000"/>
                  </a:solidFill>
                  <a:latin typeface="Cambria Math" panose="02040503050406030204" pitchFamily="18" charset="0"/>
                  <a:cs typeface="Times New Roman" pitchFamily="18"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m:t>
                        </m:r>
                        <m:r>
                          <a:rPr lang="it-IT" sz="1800" b="0" i="1" baseline="-25000" smtClean="0">
                            <a:solidFill>
                              <a:srgbClr val="000000"/>
                            </a:solidFill>
                            <a:latin typeface="Cambria Math" panose="02040503050406030204" pitchFamily="18" charset="0"/>
                            <a:cs typeface="Times New Roman" pitchFamily="18" charset="0"/>
                          </a:rPr>
                          <m:t>𝑡</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0,5;    </a:t>
                </a:r>
                <a:r>
                  <a:rPr lang="it-IT" sz="1800" i="1" dirty="0" err="1">
                    <a:solidFill>
                      <a:srgbClr val="FF0000"/>
                    </a:solidFill>
                    <a:cs typeface="Times New Roman" pitchFamily="18" charset="0"/>
                  </a:rPr>
                  <a:t>Dt</a:t>
                </a:r>
                <a:r>
                  <a:rPr lang="it-IT" sz="1800" i="1" dirty="0">
                    <a:solidFill>
                      <a:srgbClr val="000000"/>
                    </a:solidFill>
                    <a:cs typeface="Times New Roman" pitchFamily="18" charset="0"/>
                  </a:rPr>
                  <a:t> = 0,5*</a:t>
                </a:r>
                <a:r>
                  <a:rPr lang="it-IT" sz="1800" i="1" dirty="0" err="1">
                    <a:solidFill>
                      <a:srgbClr val="000000"/>
                    </a:solidFill>
                    <a:cs typeface="Times New Roman" pitchFamily="18" charset="0"/>
                  </a:rPr>
                  <a:t>Ht</a:t>
                </a:r>
                <a:r>
                  <a:rPr lang="it-IT" sz="1800" i="1" dirty="0">
                    <a:solidFill>
                      <a:srgbClr val="000000"/>
                    </a:solidFill>
                    <a:cs typeface="Times New Roman" pitchFamily="18" charset="0"/>
                  </a:rPr>
                  <a:t> = 0,5* 0,37 = 0,185 m</a:t>
                </a:r>
              </a:p>
              <a:p>
                <a:endParaRPr lang="it-IT" i="1" dirty="0">
                  <a:solidFill>
                    <a:srgbClr val="000000"/>
                  </a:solidFill>
                  <a:cs typeface="Times New Roman" pitchFamily="18"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m:t>
                        </m:r>
                        <m:r>
                          <a:rPr lang="it-IT" sz="1800" b="0" i="1" baseline="-25000" smtClean="0">
                            <a:solidFill>
                              <a:srgbClr val="000000"/>
                            </a:solidFill>
                            <a:latin typeface="Cambria Math" panose="02040503050406030204" pitchFamily="18" charset="0"/>
                            <a:cs typeface="Times New Roman" pitchFamily="18" charset="0"/>
                          </a:rPr>
                          <m:t>𝑎</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 0,33;  </a:t>
                </a:r>
                <a:r>
                  <a:rPr lang="it-IT" sz="1800" i="1" dirty="0">
                    <a:solidFill>
                      <a:srgbClr val="FF0000"/>
                    </a:solidFill>
                    <a:cs typeface="Times New Roman" pitchFamily="18" charset="0"/>
                  </a:rPr>
                  <a:t>Da</a:t>
                </a:r>
                <a:r>
                  <a:rPr lang="it-IT" sz="1800" i="1" dirty="0">
                    <a:solidFill>
                      <a:srgbClr val="000000"/>
                    </a:solidFill>
                    <a:cs typeface="Times New Roman" pitchFamily="18" charset="0"/>
                  </a:rPr>
                  <a:t> = 0,33*</a:t>
                </a:r>
                <a:r>
                  <a:rPr lang="it-IT" sz="1800" i="1" dirty="0" err="1">
                    <a:solidFill>
                      <a:srgbClr val="000000"/>
                    </a:solidFill>
                    <a:cs typeface="Times New Roman" pitchFamily="18" charset="0"/>
                  </a:rPr>
                  <a:t>Ht</a:t>
                </a:r>
                <a:r>
                  <a:rPr lang="it-IT" sz="1800" i="1" dirty="0">
                    <a:solidFill>
                      <a:srgbClr val="000000"/>
                    </a:solidFill>
                    <a:cs typeface="Times New Roman" pitchFamily="18" charset="0"/>
                  </a:rPr>
                  <a:t> = 0,33* 0,37 = 0,12 m</a:t>
                </a:r>
              </a:p>
              <a:p>
                <a:endParaRPr lang="it-IT" i="1" dirty="0">
                  <a:solidFill>
                    <a:srgbClr val="000000"/>
                  </a:solidFill>
                  <a:cs typeface="Times New Roman" pitchFamily="18"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m:t>
                        </m:r>
                        <m:r>
                          <a:rPr lang="it-IT" sz="1800" b="0" i="1" baseline="-25000" smtClean="0">
                            <a:solidFill>
                              <a:srgbClr val="000000"/>
                            </a:solidFill>
                            <a:latin typeface="Cambria Math" panose="02040503050406030204" pitchFamily="18" charset="0"/>
                            <a:cs typeface="Times New Roman" pitchFamily="18" charset="0"/>
                          </a:rPr>
                          <m:t>𝑏</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 0,1</a:t>
                </a:r>
                <a:r>
                  <a:rPr lang="it-IT" i="1" dirty="0">
                    <a:solidFill>
                      <a:srgbClr val="000000"/>
                    </a:solidFill>
                    <a:cs typeface="Times New Roman" pitchFamily="18" charset="0"/>
                  </a:rPr>
                  <a:t>; </a:t>
                </a:r>
                <a:r>
                  <a:rPr lang="it-IT" i="1" dirty="0" err="1">
                    <a:solidFill>
                      <a:srgbClr val="FF0000"/>
                    </a:solidFill>
                    <a:cs typeface="Times New Roman" pitchFamily="18" charset="0"/>
                  </a:rPr>
                  <a:t>Db</a:t>
                </a:r>
                <a:r>
                  <a:rPr lang="it-IT" i="1" dirty="0">
                    <a:solidFill>
                      <a:srgbClr val="000000"/>
                    </a:solidFill>
                    <a:cs typeface="Times New Roman" pitchFamily="18" charset="0"/>
                  </a:rPr>
                  <a:t> = 0,1*</a:t>
                </a:r>
                <a:r>
                  <a:rPr lang="it-IT" i="1" dirty="0" err="1">
                    <a:solidFill>
                      <a:srgbClr val="000000"/>
                    </a:solidFill>
                    <a:cs typeface="Times New Roman" pitchFamily="18" charset="0"/>
                  </a:rPr>
                  <a:t>Ht</a:t>
                </a:r>
                <a:r>
                  <a:rPr lang="it-IT" i="1" dirty="0">
                    <a:solidFill>
                      <a:srgbClr val="000000"/>
                    </a:solidFill>
                    <a:cs typeface="Times New Roman" pitchFamily="18" charset="0"/>
                  </a:rPr>
                  <a:t> = 0,1 * 0,37 = 0,037 m</a:t>
                </a:r>
                <a:endParaRPr lang="it-IT" sz="1800" i="1" dirty="0">
                  <a:solidFill>
                    <a:srgbClr val="000000"/>
                  </a:solidFill>
                  <a:cs typeface="Times New Roman" pitchFamily="18" charset="0"/>
                </a:endParaRPr>
              </a:p>
              <a:p>
                <a:endParaRPr lang="it-IT" i="1" dirty="0">
                  <a:solidFill>
                    <a:srgbClr val="FF0000"/>
                  </a:solidFill>
                  <a:latin typeface="arial" panose="020B0604020202020204" pitchFamily="34" charset="0"/>
                  <a:cs typeface="Times New Roman" pitchFamily="18" charset="0"/>
                </a:endParaRPr>
              </a:p>
              <a:p>
                <a:endParaRPr lang="it-IT" i="1" dirty="0">
                  <a:solidFill>
                    <a:srgbClr val="FF0000"/>
                  </a:solidFill>
                  <a:latin typeface="Cambria Math" panose="02040503050406030204" pitchFamily="18" charset="0"/>
                  <a:cs typeface="Times New Roman" pitchFamily="18" charset="0"/>
                </a:endParaRPr>
              </a:p>
            </p:txBody>
          </p:sp>
        </mc:Choice>
        <mc:Fallback xmlns="">
          <p:sp>
            <p:nvSpPr>
              <p:cNvPr id="8" name="CasellaDiTesto 7">
                <a:extLst>
                  <a:ext uri="{FF2B5EF4-FFF2-40B4-BE49-F238E27FC236}">
                    <a16:creationId xmlns:a16="http://schemas.microsoft.com/office/drawing/2014/main" id="{E60F9052-AC6D-44C2-8764-F16FD0BB4FF5}"/>
                  </a:ext>
                </a:extLst>
              </p:cNvPr>
              <p:cNvSpPr txBox="1">
                <a:spLocks noRot="1" noChangeAspect="1" noMove="1" noResize="1" noEditPoints="1" noAdjustHandles="1" noChangeArrowheads="1" noChangeShapeType="1" noTextEdit="1"/>
              </p:cNvSpPr>
              <p:nvPr/>
            </p:nvSpPr>
            <p:spPr>
              <a:xfrm>
                <a:off x="4123175" y="3486585"/>
                <a:ext cx="4572000" cy="3807837"/>
              </a:xfrm>
              <a:prstGeom prst="rect">
                <a:avLst/>
              </a:prstGeom>
              <a:blipFill>
                <a:blip r:embed="rId3"/>
                <a:stretch>
                  <a:fillRect l="-1067"/>
                </a:stretch>
              </a:blipFill>
            </p:spPr>
            <p:txBody>
              <a:bodyPr/>
              <a:lstStyle/>
              <a:p>
                <a:r>
                  <a:rPr lang="it-IT">
                    <a:noFill/>
                  </a:rPr>
                  <a:t> </a:t>
                </a:r>
              </a:p>
            </p:txBody>
          </p:sp>
        </mc:Fallback>
      </mc:AlternateContent>
    </p:spTree>
    <p:extLst>
      <p:ext uri="{BB962C8B-B14F-4D97-AF65-F5344CB8AC3E}">
        <p14:creationId xmlns:p14="http://schemas.microsoft.com/office/powerpoint/2010/main" val="861509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664146" y="692046"/>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18</a:t>
            </a:fld>
            <a:endParaRPr lang="it-IT"/>
          </a:p>
        </p:txBody>
      </p:sp>
      <p:sp>
        <p:nvSpPr>
          <p:cNvPr id="22532" name="Rectangle 17"/>
          <p:cNvSpPr>
            <a:spLocks noChangeArrowheads="1"/>
          </p:cNvSpPr>
          <p:nvPr/>
        </p:nvSpPr>
        <p:spPr bwMode="auto">
          <a:xfrm>
            <a:off x="100668" y="1115736"/>
            <a:ext cx="8841996" cy="2462213"/>
          </a:xfrm>
          <a:prstGeom prst="rect">
            <a:avLst/>
          </a:prstGeom>
          <a:noFill/>
          <a:ln w="9525">
            <a:noFill/>
            <a:miter lim="800000"/>
            <a:headEnd/>
            <a:tailEnd/>
          </a:ln>
        </p:spPr>
        <p:txBody>
          <a:bodyPr wrap="square" anchor="ctr">
            <a:spAutoFit/>
          </a:bodyPr>
          <a:lstStyle/>
          <a:p>
            <a:pPr algn="just"/>
            <a:endParaRPr lang="it-IT" sz="2200" b="1" i="1" u="sng"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65.</a:t>
            </a:r>
            <a:r>
              <a:rPr lang="it-IT" sz="2200" i="1" dirty="0">
                <a:solidFill>
                  <a:srgbClr val="000000"/>
                </a:solidFill>
                <a:cs typeface="Times New Roman" pitchFamily="18" charset="0"/>
              </a:rPr>
              <a:t> La geometria di un reattore cilindrico avente volume di 120000 litri è descritta dai seguenti rapporti: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baseline="-30000" dirty="0">
                <a:solidFill>
                  <a:srgbClr val="000000"/>
                </a:solidFill>
                <a:cs typeface="Times New Roman" pitchFamily="18" charset="0"/>
              </a:rPr>
              <a:t> </a:t>
            </a:r>
            <a:r>
              <a:rPr lang="it-IT" sz="2200" i="1" dirty="0">
                <a:solidFill>
                  <a:srgbClr val="000000"/>
                </a:solidFill>
                <a:cs typeface="Times New Roman" pitchFamily="18" charset="0"/>
              </a:rPr>
              <a:t>= 1,5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 1/3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1,4 H</a:t>
            </a:r>
            <a:r>
              <a:rPr lang="it-IT" sz="2200" i="1" baseline="-30000" dirty="0">
                <a:solidFill>
                  <a:srgbClr val="000000"/>
                </a:solidFill>
                <a:cs typeface="Times New Roman" pitchFamily="18" charset="0"/>
              </a:rPr>
              <a:t>l</a:t>
            </a:r>
            <a:r>
              <a:rPr lang="it-IT" sz="2200" i="1" dirty="0">
                <a:solidFill>
                  <a:srgbClr val="000000"/>
                </a:solidFill>
                <a:cs typeface="Times New Roman" pitchFamily="18" charset="0"/>
              </a:rPr>
              <a:t>. Calcolare le dimensioni del reattore: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H</a:t>
            </a:r>
            <a:r>
              <a:rPr lang="it-IT" sz="2200" i="1" baseline="-30000" dirty="0">
                <a:solidFill>
                  <a:srgbClr val="000000"/>
                </a:solidFill>
                <a:cs typeface="Times New Roman" pitchFamily="18" charset="0"/>
              </a:rPr>
              <a:t>l</a:t>
            </a:r>
            <a:r>
              <a:rPr lang="it-IT" sz="2200" i="1" dirty="0">
                <a:solidFill>
                  <a:srgbClr val="000000"/>
                </a:solidFill>
                <a:cs typeface="Times New Roman" pitchFamily="18" charset="0"/>
              </a:rPr>
              <a:t>.</a:t>
            </a: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6" name="Picture 2">
            <a:extLst>
              <a:ext uri="{FF2B5EF4-FFF2-40B4-BE49-F238E27FC236}">
                <a16:creationId xmlns:a16="http://schemas.microsoft.com/office/drawing/2014/main" id="{2C4EC20A-F607-4ADD-80F6-26A1C3714C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336" y="2789099"/>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1578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630590" y="861323"/>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19</a:t>
            </a:fld>
            <a:endParaRPr lang="it-IT"/>
          </a:p>
        </p:txBody>
      </p:sp>
      <p:sp>
        <p:nvSpPr>
          <p:cNvPr id="22532" name="Rectangle 17"/>
          <p:cNvSpPr>
            <a:spLocks noChangeArrowheads="1"/>
          </p:cNvSpPr>
          <p:nvPr/>
        </p:nvSpPr>
        <p:spPr bwMode="auto">
          <a:xfrm>
            <a:off x="218114" y="658131"/>
            <a:ext cx="8120543" cy="2123658"/>
          </a:xfrm>
          <a:prstGeom prst="rect">
            <a:avLst/>
          </a:prstGeom>
          <a:noFill/>
          <a:ln w="9525">
            <a:noFill/>
            <a:miter lim="800000"/>
            <a:headEnd/>
            <a:tailEnd/>
          </a:ln>
        </p:spPr>
        <p:txBody>
          <a:bodyPr wrap="square" anchor="ctr">
            <a:spAutoFit/>
          </a:bodyPr>
          <a:lstStyle/>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66.</a:t>
            </a:r>
            <a:r>
              <a:rPr lang="it-IT" sz="2200" i="1" dirty="0">
                <a:solidFill>
                  <a:srgbClr val="000000"/>
                </a:solidFill>
                <a:cs typeface="Times New Roman" pitchFamily="18" charset="0"/>
              </a:rPr>
              <a:t> Un reattore cilindrico ha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baseline="-30000" dirty="0">
                <a:solidFill>
                  <a:srgbClr val="000000"/>
                </a:solidFill>
                <a:cs typeface="Times New Roman" pitchFamily="18" charset="0"/>
              </a:rPr>
              <a:t> </a:t>
            </a:r>
            <a:r>
              <a:rPr lang="it-IT" sz="2200" i="1" dirty="0">
                <a:solidFill>
                  <a:srgbClr val="000000"/>
                </a:solidFill>
                <a:cs typeface="Times New Roman" pitchFamily="18" charset="0"/>
              </a:rPr>
              <a:t>= 5,5 m,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5 m. Il volume di liquido è 70 % del volume totale. Calcolare il volume del reattore ed il volume di liquido. </a:t>
            </a: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
        <p:nvSpPr>
          <p:cNvPr id="7" name="CasellaDiTesto 6">
            <a:extLst>
              <a:ext uri="{FF2B5EF4-FFF2-40B4-BE49-F238E27FC236}">
                <a16:creationId xmlns:a16="http://schemas.microsoft.com/office/drawing/2014/main" id="{939DD782-2FF0-45F1-BC59-77DE277E6854}"/>
              </a:ext>
            </a:extLst>
          </p:cNvPr>
          <p:cNvSpPr txBox="1"/>
          <p:nvPr/>
        </p:nvSpPr>
        <p:spPr>
          <a:xfrm>
            <a:off x="218113" y="2984981"/>
            <a:ext cx="5243119" cy="1200329"/>
          </a:xfrm>
          <a:prstGeom prst="rect">
            <a:avLst/>
          </a:prstGeom>
          <a:noFill/>
        </p:spPr>
        <p:txBody>
          <a:bodyPr wrap="square">
            <a:spAutoFit/>
          </a:bodyPr>
          <a:lstStyle/>
          <a:p>
            <a:r>
              <a:rPr lang="it-IT" b="0" i="0" dirty="0">
                <a:solidFill>
                  <a:srgbClr val="FF0000"/>
                </a:solidFill>
                <a:effectLst/>
                <a:latin typeface="arial" panose="020B0604020202020204" pitchFamily="34" charset="0"/>
              </a:rPr>
              <a:t>V=</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r</a:t>
            </a:r>
            <a:r>
              <a:rPr lang="it-IT" b="0" i="0" baseline="30000" dirty="0">
                <a:solidFill>
                  <a:srgbClr val="FF0000"/>
                </a:solidFill>
                <a:effectLst/>
                <a:latin typeface="arial" panose="020B0604020202020204" pitchFamily="34" charset="0"/>
              </a:rPr>
              <a:t>2</a:t>
            </a:r>
            <a:r>
              <a:rPr lang="it-IT" b="0" i="0" dirty="0">
                <a:solidFill>
                  <a:srgbClr val="FF0000"/>
                </a:solidFill>
                <a:effectLst/>
                <a:latin typeface="arial" panose="020B0604020202020204" pitchFamily="34" charset="0"/>
              </a:rPr>
              <a:t>h =</a:t>
            </a:r>
            <a:r>
              <a:rPr lang="el-GR" b="0" i="0" dirty="0">
                <a:solidFill>
                  <a:srgbClr val="FF0000"/>
                </a:solidFill>
                <a:effectLst/>
                <a:latin typeface="arial" panose="020B0604020202020204" pitchFamily="34" charset="0"/>
              </a:rPr>
              <a:t> π</a:t>
            </a:r>
            <a:r>
              <a:rPr lang="it-IT" b="0" i="0" dirty="0">
                <a:solidFill>
                  <a:srgbClr val="FF0000"/>
                </a:solidFill>
                <a:effectLst/>
                <a:latin typeface="arial" panose="020B0604020202020204" pitchFamily="34" charset="0"/>
              </a:rPr>
              <a:t>(</a:t>
            </a:r>
            <a:r>
              <a:rPr lang="it-IT" b="0" i="0" dirty="0" err="1">
                <a:solidFill>
                  <a:srgbClr val="FF0000"/>
                </a:solidFill>
                <a:effectLst/>
                <a:latin typeface="arial" panose="020B0604020202020204" pitchFamily="34" charset="0"/>
              </a:rPr>
              <a:t>Dt</a:t>
            </a:r>
            <a:r>
              <a:rPr lang="it-IT" b="0" i="0" dirty="0">
                <a:solidFill>
                  <a:srgbClr val="FF0000"/>
                </a:solidFill>
                <a:effectLst/>
                <a:latin typeface="arial" panose="020B0604020202020204" pitchFamily="34" charset="0"/>
              </a:rPr>
              <a:t>/2)</a:t>
            </a:r>
            <a:r>
              <a:rPr lang="it-IT" b="0" i="0" baseline="30000" dirty="0">
                <a:solidFill>
                  <a:srgbClr val="FF0000"/>
                </a:solidFill>
                <a:effectLst/>
                <a:latin typeface="arial" panose="020B0604020202020204" pitchFamily="34" charset="0"/>
              </a:rPr>
              <a:t>2</a:t>
            </a:r>
            <a:r>
              <a:rPr lang="it-IT" dirty="0">
                <a:solidFill>
                  <a:srgbClr val="FF0000"/>
                </a:solidFill>
                <a:latin typeface="arial" panose="020B0604020202020204" pitchFamily="34" charset="0"/>
              </a:rPr>
              <a:t>Ht = </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*(2,5)</a:t>
            </a:r>
            <a:r>
              <a:rPr lang="it-IT" b="0" i="0" baseline="30000" dirty="0">
                <a:solidFill>
                  <a:srgbClr val="FF0000"/>
                </a:solidFill>
                <a:effectLst/>
                <a:latin typeface="arial" panose="020B0604020202020204" pitchFamily="34" charset="0"/>
              </a:rPr>
              <a:t> 2 </a:t>
            </a:r>
            <a:r>
              <a:rPr lang="it-IT" b="0" i="0" dirty="0">
                <a:solidFill>
                  <a:srgbClr val="FF0000"/>
                </a:solidFill>
                <a:effectLst/>
                <a:latin typeface="arial" panose="020B0604020202020204" pitchFamily="34" charset="0"/>
              </a:rPr>
              <a:t>* 5,5 = 107,99 m</a:t>
            </a:r>
            <a:r>
              <a:rPr lang="it-IT" b="0" i="0" baseline="30000" dirty="0">
                <a:solidFill>
                  <a:srgbClr val="FF0000"/>
                </a:solidFill>
                <a:effectLst/>
                <a:latin typeface="arial" panose="020B0604020202020204" pitchFamily="34" charset="0"/>
              </a:rPr>
              <a:t>3</a:t>
            </a:r>
          </a:p>
          <a:p>
            <a:endParaRPr lang="it-IT" baseline="30000" dirty="0">
              <a:solidFill>
                <a:srgbClr val="FF0000"/>
              </a:solidFill>
              <a:latin typeface="arial" panose="020B0604020202020204" pitchFamily="34" charset="0"/>
            </a:endParaRPr>
          </a:p>
          <a:p>
            <a:endParaRPr lang="it-IT" b="0" i="0" baseline="30000" dirty="0">
              <a:solidFill>
                <a:srgbClr val="FF0000"/>
              </a:solidFill>
              <a:effectLst/>
              <a:latin typeface="arial" panose="020B0604020202020204" pitchFamily="34" charset="0"/>
            </a:endParaRPr>
          </a:p>
          <a:p>
            <a:endParaRPr lang="it-IT" baseline="30000" dirty="0">
              <a:solidFill>
                <a:srgbClr val="FF0000"/>
              </a:solidFill>
              <a:latin typeface="arial" panose="020B0604020202020204" pitchFamily="34" charset="0"/>
            </a:endParaRPr>
          </a:p>
          <a:p>
            <a:r>
              <a:rPr lang="it-IT" b="0" i="0" dirty="0">
                <a:solidFill>
                  <a:srgbClr val="FF0000"/>
                </a:solidFill>
                <a:effectLst/>
                <a:latin typeface="arial" panose="020B0604020202020204" pitchFamily="34" charset="0"/>
              </a:rPr>
              <a:t>Volume liquido = 107,99 * 0,70 = 75, 59 m</a:t>
            </a:r>
            <a:r>
              <a:rPr lang="it-IT" b="0" i="0" baseline="30000" dirty="0">
                <a:solidFill>
                  <a:srgbClr val="FF0000"/>
                </a:solidFill>
                <a:effectLst/>
                <a:latin typeface="arial" panose="020B0604020202020204" pitchFamily="34" charset="0"/>
              </a:rPr>
              <a:t>3</a:t>
            </a:r>
            <a:r>
              <a:rPr lang="it-IT" b="0" i="0" dirty="0">
                <a:solidFill>
                  <a:srgbClr val="FF0000"/>
                </a:solidFill>
                <a:effectLst/>
                <a:latin typeface="arial" panose="020B0604020202020204" pitchFamily="34" charset="0"/>
              </a:rPr>
              <a:t> </a:t>
            </a:r>
            <a:r>
              <a:rPr lang="it-IT" dirty="0">
                <a:solidFill>
                  <a:srgbClr val="FF0000"/>
                </a:solidFill>
                <a:latin typeface="arial" panose="020B0604020202020204" pitchFamily="34" charset="0"/>
              </a:rPr>
              <a:t> </a:t>
            </a:r>
            <a:r>
              <a:rPr lang="it-IT" b="0" i="0" dirty="0">
                <a:solidFill>
                  <a:srgbClr val="FF0000"/>
                </a:solidFill>
                <a:effectLst/>
                <a:latin typeface="arial" panose="020B0604020202020204" pitchFamily="34" charset="0"/>
              </a:rPr>
              <a:t> </a:t>
            </a:r>
            <a:endParaRPr lang="it-IT" dirty="0"/>
          </a:p>
        </p:txBody>
      </p:sp>
      <p:pic>
        <p:nvPicPr>
          <p:cNvPr id="8" name="Picture 2">
            <a:extLst>
              <a:ext uri="{FF2B5EF4-FFF2-40B4-BE49-F238E27FC236}">
                <a16:creationId xmlns:a16="http://schemas.microsoft.com/office/drawing/2014/main" id="{3617AAA3-6602-4495-8F56-BEFC00763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4313" y="2781789"/>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410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FDBAFD9-D333-471D-828F-1204361DA835}" type="slidenum">
              <a:rPr lang="it-IT"/>
              <a:pPr/>
              <a:t>2</a:t>
            </a:fld>
            <a:endParaRPr lang="it-IT"/>
          </a:p>
        </p:txBody>
      </p:sp>
      <p:sp>
        <p:nvSpPr>
          <p:cNvPr id="995331" name="Rectangle 3"/>
          <p:cNvSpPr>
            <a:spLocks noChangeArrowheads="1"/>
          </p:cNvSpPr>
          <p:nvPr/>
        </p:nvSpPr>
        <p:spPr bwMode="auto">
          <a:xfrm>
            <a:off x="135730" y="1290637"/>
            <a:ext cx="8923338" cy="4585871"/>
          </a:xfrm>
          <a:prstGeom prst="rect">
            <a:avLst/>
          </a:prstGeom>
          <a:noFill/>
          <a:ln w="9525">
            <a:noFill/>
            <a:miter lim="800000"/>
            <a:headEnd/>
            <a:tailEnd/>
          </a:ln>
          <a:effectLst/>
        </p:spPr>
        <p:txBody>
          <a:bodyPr wrap="square">
            <a:spAutoFit/>
          </a:bodyPr>
          <a:lstStyle/>
          <a:p>
            <a:pPr algn="just"/>
            <a:r>
              <a:rPr lang="it-IT" b="1" dirty="0">
                <a:solidFill>
                  <a:srgbClr val="FF0000"/>
                </a:solidFill>
              </a:rPr>
              <a:t>Presenza di soluto nel liquido del reattore.</a:t>
            </a:r>
            <a:r>
              <a:rPr lang="it-IT" b="1" dirty="0"/>
              <a:t> Si è già detto che la presenza di composti polari diminuisce la solubilità di ossigeno nel reattore. </a:t>
            </a:r>
          </a:p>
          <a:p>
            <a:pPr algn="just"/>
            <a:r>
              <a:rPr lang="it-IT" b="1" dirty="0"/>
              <a:t>Proviamo a verificarlo nei risultati del seguente esercizio.</a:t>
            </a:r>
          </a:p>
          <a:p>
            <a:pPr algn="just"/>
            <a:endParaRPr lang="it-IT" b="1" dirty="0"/>
          </a:p>
          <a:p>
            <a:pPr algn="just"/>
            <a:r>
              <a:rPr lang="it-IT" sz="2200" b="1" i="1" u="sng" dirty="0">
                <a:solidFill>
                  <a:srgbClr val="000000"/>
                </a:solidFill>
                <a:cs typeface="Times New Roman" pitchFamily="18" charset="0"/>
              </a:rPr>
              <a:t>Esercizio 56</a:t>
            </a:r>
            <a:r>
              <a:rPr lang="it-IT" sz="2200" b="1" i="1" dirty="0">
                <a:solidFill>
                  <a:srgbClr val="000000"/>
                </a:solidFill>
                <a:cs typeface="Times New Roman" pitchFamily="18" charset="0"/>
              </a:rPr>
              <a:t>. Assumendo che l’aria contenga il 21 % di ossigeno, calcolare la solubilità di O</a:t>
            </a:r>
            <a:r>
              <a:rPr lang="it-IT" sz="2200" b="1" i="1" baseline="-30000" dirty="0">
                <a:solidFill>
                  <a:srgbClr val="000000"/>
                </a:solidFill>
                <a:cs typeface="Times New Roman" pitchFamily="18" charset="0"/>
              </a:rPr>
              <a:t>2</a:t>
            </a:r>
            <a:r>
              <a:rPr lang="it-IT" sz="2200" b="1" i="1" dirty="0">
                <a:solidFill>
                  <a:srgbClr val="000000"/>
                </a:solidFill>
                <a:cs typeface="Times New Roman" pitchFamily="18" charset="0"/>
              </a:rPr>
              <a:t> usando aria nelle seguenti soluzioni di NaCl.</a:t>
            </a:r>
            <a:r>
              <a:rPr lang="it-IT" sz="2200" b="1" i="1" u="sng" dirty="0">
                <a:solidFill>
                  <a:srgbClr val="000000"/>
                </a:solidFill>
                <a:cs typeface="Times New Roman" pitchFamily="18" charset="0"/>
              </a:rPr>
              <a:t> </a:t>
            </a:r>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p:txBody>
      </p:sp>
      <p:sp>
        <p:nvSpPr>
          <p:cNvPr id="995332" name="Text Box 4"/>
          <p:cNvSpPr txBox="1">
            <a:spLocks noChangeArrowheads="1"/>
          </p:cNvSpPr>
          <p:nvPr/>
        </p:nvSpPr>
        <p:spPr bwMode="auto">
          <a:xfrm>
            <a:off x="433387" y="833437"/>
            <a:ext cx="8328025" cy="457200"/>
          </a:xfrm>
          <a:prstGeom prst="rect">
            <a:avLst/>
          </a:prstGeom>
          <a:noFill/>
          <a:ln w="9525">
            <a:noFill/>
            <a:miter lim="800000"/>
            <a:headEnd/>
            <a:tailEnd/>
          </a:ln>
          <a:effectLst/>
        </p:spPr>
        <p:txBody>
          <a:bodyPr wrap="none">
            <a:spAutoFit/>
          </a:bodyPr>
          <a:lstStyle/>
          <a:p>
            <a:pPr algn="ctr"/>
            <a:r>
              <a:rPr lang="it-IT" b="1" dirty="0">
                <a:solidFill>
                  <a:srgbClr val="FF0000"/>
                </a:solidFill>
                <a:cs typeface="Times New Roman" pitchFamily="18" charset="0"/>
              </a:rPr>
              <a:t>Fattori che influenzano il termine C</a:t>
            </a:r>
            <a:r>
              <a:rPr lang="it-IT" b="1" baseline="30000" dirty="0">
                <a:solidFill>
                  <a:srgbClr val="FF0000"/>
                </a:solidFill>
                <a:cs typeface="Times New Roman" pitchFamily="18" charset="0"/>
              </a:rPr>
              <a:t>*</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 C</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nell’equazione (69)</a:t>
            </a:r>
            <a:endParaRPr lang="it-IT" sz="2800" b="1" dirty="0">
              <a:solidFill>
                <a:srgbClr val="FF0000"/>
              </a:solidFill>
            </a:endParaRPr>
          </a:p>
        </p:txBody>
      </p:sp>
      <p:sp>
        <p:nvSpPr>
          <p:cNvPr id="995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5451" name="Group 123"/>
          <p:cNvGraphicFramePr>
            <a:graphicFrameLocks noGrp="1"/>
          </p:cNvGraphicFramePr>
          <p:nvPr/>
        </p:nvGraphicFramePr>
        <p:xfrm>
          <a:off x="1325693" y="3530517"/>
          <a:ext cx="6210300" cy="173736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517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1" u="none" strike="noStrike" cap="none" normalizeH="0" baseline="0">
                          <a:ln>
                            <a:noFill/>
                          </a:ln>
                          <a:solidFill>
                            <a:schemeClr val="tx1"/>
                          </a:solidFill>
                          <a:effectLst/>
                          <a:latin typeface="Times New Roman" pitchFamily="18" charset="0"/>
                          <a:cs typeface="Times New Roman" pitchFamily="18" charset="0"/>
                        </a:rPr>
                        <a:t>NaCl, M</a:t>
                      </a:r>
                      <a:endParaRPr kumimoji="0" lang="de-DE"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  usando ossigeno puro 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,mg/l, usando aria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40,32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8,47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34,24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7,19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28,48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5,98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22,72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4,77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CasellaDiTesto 7">
            <a:extLst>
              <a:ext uri="{FF2B5EF4-FFF2-40B4-BE49-F238E27FC236}">
                <a16:creationId xmlns:a16="http://schemas.microsoft.com/office/drawing/2014/main" id="{92900F7E-984B-45A1-847B-7B6C57C0183D}"/>
              </a:ext>
            </a:extLst>
          </p:cNvPr>
          <p:cNvSpPr txBox="1"/>
          <p:nvPr/>
        </p:nvSpPr>
        <p:spPr>
          <a:xfrm>
            <a:off x="3731003" y="5382697"/>
            <a:ext cx="1681993" cy="369332"/>
          </a:xfrm>
          <a:prstGeom prst="rect">
            <a:avLst/>
          </a:prstGeom>
          <a:noFill/>
        </p:spPr>
        <p:txBody>
          <a:bodyPr wrap="square">
            <a:spAutoFit/>
          </a:bodyPr>
          <a:lstStyle/>
          <a:p>
            <a:r>
              <a:rPr lang="it-IT" b="1" dirty="0">
                <a:solidFill>
                  <a:srgbClr val="FF0000"/>
                </a:solidFill>
              </a:rPr>
              <a:t>C*O = X</a:t>
            </a:r>
            <a:r>
              <a:rPr lang="it-IT" b="1" baseline="-25000" dirty="0">
                <a:solidFill>
                  <a:srgbClr val="FF0000"/>
                </a:solidFill>
              </a:rPr>
              <a:t>0</a:t>
            </a:r>
            <a:r>
              <a:rPr lang="it-IT" b="1" dirty="0">
                <a:solidFill>
                  <a:srgbClr val="FF0000"/>
                </a:solidFill>
              </a:rPr>
              <a:t>P/H</a:t>
            </a:r>
            <a:r>
              <a:rPr lang="it-IT" b="1" baseline="-25000" dirty="0">
                <a:solidFill>
                  <a:srgbClr val="FF0000"/>
                </a:solidFill>
              </a:rPr>
              <a:t>O</a:t>
            </a:r>
            <a:r>
              <a:rPr lang="it-IT" b="1" dirty="0">
                <a:solidFill>
                  <a:srgbClr val="FF0000"/>
                </a:solidFill>
              </a:rPr>
              <a:t> </a:t>
            </a:r>
            <a:endParaRPr lang="it-IT" dirty="0"/>
          </a:p>
        </p:txBody>
      </p:sp>
      <p:sp>
        <p:nvSpPr>
          <p:cNvPr id="9" name="CasellaDiTesto 8">
            <a:extLst>
              <a:ext uri="{FF2B5EF4-FFF2-40B4-BE49-F238E27FC236}">
                <a16:creationId xmlns:a16="http://schemas.microsoft.com/office/drawing/2014/main" id="{8190E986-4CE4-48C0-9C65-9126BFD586F9}"/>
              </a:ext>
            </a:extLst>
          </p:cNvPr>
          <p:cNvSpPr txBox="1"/>
          <p:nvPr/>
        </p:nvSpPr>
        <p:spPr>
          <a:xfrm>
            <a:off x="5677831" y="5355316"/>
            <a:ext cx="1681993" cy="369332"/>
          </a:xfrm>
          <a:prstGeom prst="rect">
            <a:avLst/>
          </a:prstGeom>
          <a:noFill/>
        </p:spPr>
        <p:txBody>
          <a:bodyPr wrap="square">
            <a:spAutoFit/>
          </a:bodyPr>
          <a:lstStyle/>
          <a:p>
            <a:r>
              <a:rPr lang="it-IT" b="1" dirty="0">
                <a:solidFill>
                  <a:srgbClr val="FF0000"/>
                </a:solidFill>
              </a:rPr>
              <a:t>C</a:t>
            </a:r>
            <a:r>
              <a:rPr lang="it-IT" b="1" baseline="-25000" dirty="0">
                <a:solidFill>
                  <a:srgbClr val="FF0000"/>
                </a:solidFill>
              </a:rPr>
              <a:t>1</a:t>
            </a:r>
            <a:r>
              <a:rPr lang="it-IT" b="1" dirty="0">
                <a:solidFill>
                  <a:srgbClr val="FF0000"/>
                </a:solidFill>
              </a:rPr>
              <a:t>*O = 0,21C*O </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55908" y="633121"/>
            <a:ext cx="2203450" cy="488950"/>
          </a:xfrm>
          <a:prstGeom prst="rect">
            <a:avLst/>
          </a:prstGeom>
          <a:noFill/>
          <a:ln w="9525">
            <a:noFill/>
            <a:miter lim="800000"/>
            <a:headEnd/>
            <a:tailEnd/>
          </a:ln>
        </p:spPr>
        <p:txBody>
          <a:bodyPr wrap="none">
            <a:spAutoFit/>
          </a:bodyPr>
          <a:lstStyle/>
          <a:p>
            <a:r>
              <a:rPr lang="it-IT" sz="2600" b="1" dirty="0">
                <a:solidFill>
                  <a:srgbClr val="FF0000"/>
                </a:solidFill>
              </a:rPr>
              <a:t>AGITATORE</a:t>
            </a:r>
          </a:p>
        </p:txBody>
      </p:sp>
      <p:sp>
        <p:nvSpPr>
          <p:cNvPr id="5120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EA5A860-51EE-4239-8DD2-261F3BAD4B64}" type="slidenum">
              <a:rPr lang="it-IT"/>
              <a:pPr/>
              <a:t>20</a:t>
            </a:fld>
            <a:endParaRPr lang="it-IT"/>
          </a:p>
        </p:txBody>
      </p:sp>
      <p:sp>
        <p:nvSpPr>
          <p:cNvPr id="51204" name="Rectangle 17"/>
          <p:cNvSpPr>
            <a:spLocks noChangeArrowheads="1"/>
          </p:cNvSpPr>
          <p:nvPr/>
        </p:nvSpPr>
        <p:spPr bwMode="auto">
          <a:xfrm>
            <a:off x="0" y="628461"/>
            <a:ext cx="9144000" cy="369332"/>
          </a:xfrm>
          <a:prstGeom prst="rect">
            <a:avLst/>
          </a:prstGeom>
          <a:noFill/>
          <a:ln w="9525">
            <a:noFill/>
            <a:miter lim="800000"/>
            <a:headEnd/>
            <a:tailEnd/>
          </a:ln>
        </p:spPr>
        <p:txBody>
          <a:bodyPr anchor="ctr">
            <a:spAutoFit/>
          </a:bodyPr>
          <a:lstStyle/>
          <a:p>
            <a:pPr algn="ctr"/>
            <a:r>
              <a:rPr lang="it-IT" b="1" dirty="0">
                <a:solidFill>
                  <a:srgbClr val="000000"/>
                </a:solidFill>
                <a:cs typeface="Times New Roman" pitchFamily="18" charset="0"/>
              </a:rPr>
              <a:t>Flusso radiale -Flusso assiale</a:t>
            </a:r>
          </a:p>
        </p:txBody>
      </p:sp>
      <p:sp>
        <p:nvSpPr>
          <p:cNvPr id="51205" name="Rectangle 5"/>
          <p:cNvSpPr>
            <a:spLocks noChangeArrowheads="1"/>
          </p:cNvSpPr>
          <p:nvPr/>
        </p:nvSpPr>
        <p:spPr bwMode="auto">
          <a:xfrm>
            <a:off x="0" y="1043781"/>
            <a:ext cx="9144000" cy="1754326"/>
          </a:xfrm>
          <a:prstGeom prst="rect">
            <a:avLst/>
          </a:prstGeom>
          <a:noFill/>
          <a:ln w="9525">
            <a:noFill/>
            <a:miter lim="800000"/>
            <a:headEnd/>
            <a:tailEnd/>
          </a:ln>
          <a:effectLst/>
        </p:spPr>
        <p:txBody>
          <a:bodyPr>
            <a:spAutoFit/>
          </a:bodyPr>
          <a:lstStyle/>
          <a:p>
            <a:pPr algn="ctr"/>
            <a:endParaRPr lang="it-IT" sz="400" b="1" dirty="0">
              <a:solidFill>
                <a:srgbClr val="000000"/>
              </a:solidFill>
              <a:cs typeface="Times New Roman" pitchFamily="18" charset="0"/>
            </a:endParaRPr>
          </a:p>
          <a:p>
            <a:pPr algn="ctr"/>
            <a:r>
              <a:rPr lang="it-IT" sz="2000" b="1" dirty="0">
                <a:solidFill>
                  <a:srgbClr val="000000"/>
                </a:solidFill>
                <a:cs typeface="Times New Roman" pitchFamily="18" charset="0"/>
              </a:rPr>
              <a:t>↑ </a:t>
            </a:r>
            <a:r>
              <a:rPr lang="it-IT" b="1" dirty="0">
                <a:solidFill>
                  <a:srgbClr val="000000"/>
                </a:solidFill>
                <a:cs typeface="Times New Roman" pitchFamily="18" charset="0"/>
              </a:rPr>
              <a:t>miscelazione, </a:t>
            </a:r>
            <a:r>
              <a:rPr lang="it-IT" b="1" baseline="-25000" dirty="0">
                <a:solidFill>
                  <a:srgbClr val="000000"/>
                </a:solidFill>
                <a:latin typeface="Times New Roman"/>
                <a:cs typeface="Times New Roman" pitchFamily="18" charset="0"/>
              </a:rPr>
              <a:t>¯</a:t>
            </a:r>
            <a:r>
              <a:rPr lang="it-IT"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consumo energetico</a:t>
            </a:r>
            <a:r>
              <a:rPr lang="it-IT" dirty="0">
                <a:solidFill>
                  <a:srgbClr val="000000"/>
                </a:solidFill>
                <a:latin typeface="Symbol" pitchFamily="18" charset="2"/>
                <a:cs typeface="Times New Roman" pitchFamily="18" charset="0"/>
              </a:rPr>
              <a:t>, </a:t>
            </a:r>
            <a:r>
              <a:rPr lang="it-IT" b="1" baseline="-25000" dirty="0">
                <a:solidFill>
                  <a:srgbClr val="000000"/>
                </a:solidFill>
                <a:latin typeface="Times New Roman"/>
                <a:cs typeface="Times New Roman" pitchFamily="18" charset="0"/>
              </a:rPr>
              <a:t>¯</a:t>
            </a:r>
            <a:r>
              <a:rPr lang="it-IT" b="1" dirty="0">
                <a:solidFill>
                  <a:srgbClr val="000000"/>
                </a:solidFill>
                <a:cs typeface="Times New Roman" pitchFamily="18" charset="0"/>
              </a:rPr>
              <a:t>sforzo meccanico, </a:t>
            </a:r>
            <a:r>
              <a:rPr lang="it-IT" b="1" baseline="-25000" dirty="0">
                <a:solidFill>
                  <a:srgbClr val="000000"/>
                </a:solidFill>
                <a:latin typeface="Times New Roman"/>
                <a:cs typeface="Times New Roman" pitchFamily="18" charset="0"/>
              </a:rPr>
              <a:t>¯</a:t>
            </a:r>
            <a:r>
              <a:rPr lang="it-IT" b="1" dirty="0">
                <a:solidFill>
                  <a:srgbClr val="000000"/>
                </a:solidFill>
                <a:cs typeface="Times New Roman" pitchFamily="18" charset="0"/>
              </a:rPr>
              <a:t>vortici</a:t>
            </a:r>
            <a:r>
              <a:rPr lang="it-IT" dirty="0">
                <a:solidFill>
                  <a:srgbClr val="000000"/>
                </a:solidFill>
                <a:cs typeface="Times New Roman" pitchFamily="18" charset="0"/>
              </a:rPr>
              <a:t>, </a:t>
            </a:r>
            <a:r>
              <a:rPr lang="it-IT" b="1" baseline="-25000" dirty="0">
                <a:solidFill>
                  <a:srgbClr val="000000"/>
                </a:solidFill>
                <a:latin typeface="Times New Roman"/>
                <a:cs typeface="Times New Roman" pitchFamily="18" charset="0"/>
              </a:rPr>
              <a:t>¯</a:t>
            </a:r>
            <a:r>
              <a:rPr lang="it-IT" b="1" dirty="0">
                <a:solidFill>
                  <a:srgbClr val="000000"/>
                </a:solidFill>
                <a:cs typeface="Times New Roman" pitchFamily="18" charset="0"/>
              </a:rPr>
              <a:t>superficie bolle</a:t>
            </a:r>
          </a:p>
          <a:p>
            <a:pPr algn="ctr"/>
            <a:endParaRPr lang="it-IT" sz="400" b="1" dirty="0">
              <a:solidFill>
                <a:srgbClr val="000000"/>
              </a:solidFill>
              <a:cs typeface="Times New Roman" pitchFamily="18" charset="0"/>
            </a:endParaRPr>
          </a:p>
          <a:p>
            <a:pPr algn="just"/>
            <a:r>
              <a:rPr lang="it-IT" b="1" i="1" dirty="0">
                <a:solidFill>
                  <a:srgbClr val="000000"/>
                </a:solidFill>
                <a:cs typeface="Times New Roman" pitchFamily="18" charset="0"/>
              </a:rPr>
              <a:t>Esercizio 68.</a:t>
            </a:r>
            <a:r>
              <a:rPr lang="it-IT" i="1" dirty="0">
                <a:solidFill>
                  <a:srgbClr val="000000"/>
                </a:solidFill>
                <a:cs typeface="Times New Roman" pitchFamily="18" charset="0"/>
              </a:rPr>
              <a:t> </a:t>
            </a:r>
            <a:r>
              <a:rPr lang="it-IT" sz="2000" i="1" dirty="0">
                <a:solidFill>
                  <a:srgbClr val="000000"/>
                </a:solidFill>
                <a:cs typeface="Times New Roman" pitchFamily="18" charset="0"/>
              </a:rPr>
              <a:t>Compilare una tabella che riassume le differenze tra l’agitatore a flusso radiale e quello a flusso assiale in termini di caratteristiche costruttive, movimento del fluido, efficienza energetica della miscelazione, livello di sforzo meccanico esercitato, e applicazioni:</a:t>
            </a:r>
          </a:p>
        </p:txBody>
      </p:sp>
      <p:graphicFrame>
        <p:nvGraphicFramePr>
          <p:cNvPr id="51323" name="Group 123"/>
          <p:cNvGraphicFramePr>
            <a:graphicFrameLocks noGrp="1"/>
          </p:cNvGraphicFramePr>
          <p:nvPr/>
        </p:nvGraphicFramePr>
        <p:xfrm>
          <a:off x="1466850" y="3234690"/>
          <a:ext cx="6210300" cy="332232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assiale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radiale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Efficienza di miscelazione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cs typeface="Times New Roman" pitchFamily="18" charset="0"/>
                        </a:rPr>
                        <a:t>Livello di sforzo esercitato sulle particelle</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Movimento del fluido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Caratteristica costruttiva. Forma  e posizione delle pale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Campi di applicazione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55908" y="633121"/>
            <a:ext cx="2203450" cy="488950"/>
          </a:xfrm>
          <a:prstGeom prst="rect">
            <a:avLst/>
          </a:prstGeom>
          <a:noFill/>
          <a:ln w="9525">
            <a:noFill/>
            <a:miter lim="800000"/>
            <a:headEnd/>
            <a:tailEnd/>
          </a:ln>
        </p:spPr>
        <p:txBody>
          <a:bodyPr wrap="none">
            <a:spAutoFit/>
          </a:bodyPr>
          <a:lstStyle/>
          <a:p>
            <a:r>
              <a:rPr lang="it-IT" sz="2600" b="1" dirty="0">
                <a:solidFill>
                  <a:srgbClr val="FF0000"/>
                </a:solidFill>
              </a:rPr>
              <a:t>AGITATORE</a:t>
            </a:r>
          </a:p>
        </p:txBody>
      </p:sp>
      <p:sp>
        <p:nvSpPr>
          <p:cNvPr id="5120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EA5A860-51EE-4239-8DD2-261F3BAD4B64}" type="slidenum">
              <a:rPr lang="it-IT"/>
              <a:pPr/>
              <a:t>21</a:t>
            </a:fld>
            <a:endParaRPr lang="it-IT"/>
          </a:p>
        </p:txBody>
      </p:sp>
      <p:sp>
        <p:nvSpPr>
          <p:cNvPr id="51205" name="Rectangle 5"/>
          <p:cNvSpPr>
            <a:spLocks noChangeArrowheads="1"/>
          </p:cNvSpPr>
          <p:nvPr/>
        </p:nvSpPr>
        <p:spPr bwMode="auto">
          <a:xfrm>
            <a:off x="0" y="1043781"/>
            <a:ext cx="9144000" cy="1446550"/>
          </a:xfrm>
          <a:prstGeom prst="rect">
            <a:avLst/>
          </a:prstGeom>
          <a:noFill/>
          <a:ln w="9525">
            <a:noFill/>
            <a:miter lim="800000"/>
            <a:headEnd/>
            <a:tailEnd/>
          </a:ln>
          <a:effectLst/>
        </p:spPr>
        <p:txBody>
          <a:bodyPr>
            <a:spAutoFit/>
          </a:bodyPr>
          <a:lstStyle/>
          <a:p>
            <a:pPr algn="ctr"/>
            <a:endParaRPr lang="it-IT" sz="400" b="1" dirty="0">
              <a:solidFill>
                <a:srgbClr val="000000"/>
              </a:solidFill>
              <a:cs typeface="Times New Roman" pitchFamily="18" charset="0"/>
            </a:endParaRPr>
          </a:p>
          <a:p>
            <a:pPr algn="ctr"/>
            <a:endParaRPr lang="it-IT" sz="400" b="1" dirty="0">
              <a:solidFill>
                <a:srgbClr val="000000"/>
              </a:solidFill>
              <a:cs typeface="Times New Roman" pitchFamily="18" charset="0"/>
            </a:endParaRPr>
          </a:p>
          <a:p>
            <a:pPr algn="just"/>
            <a:r>
              <a:rPr lang="it-IT" b="1" i="1" dirty="0">
                <a:solidFill>
                  <a:srgbClr val="000000"/>
                </a:solidFill>
                <a:cs typeface="Times New Roman" pitchFamily="18" charset="0"/>
              </a:rPr>
              <a:t>Esercizio 68.</a:t>
            </a:r>
            <a:r>
              <a:rPr lang="it-IT" i="1" dirty="0">
                <a:solidFill>
                  <a:srgbClr val="000000"/>
                </a:solidFill>
                <a:cs typeface="Times New Roman" pitchFamily="18" charset="0"/>
              </a:rPr>
              <a:t> </a:t>
            </a:r>
            <a:r>
              <a:rPr lang="it-IT" sz="2000" i="1" dirty="0">
                <a:solidFill>
                  <a:srgbClr val="000000"/>
                </a:solidFill>
                <a:cs typeface="Times New Roman" pitchFamily="18" charset="0"/>
              </a:rPr>
              <a:t>Compilare una tabella che riassume le differenze tra l’agitatore a flusso radiale e quello a flusso assiale in termini di caratteristiche costruttive, movimento del fluido, efficienza energetica della miscelazione, livello di sforzo meccanico esercitato, e applicazioni:</a:t>
            </a:r>
          </a:p>
        </p:txBody>
      </p:sp>
      <p:graphicFrame>
        <p:nvGraphicFramePr>
          <p:cNvPr id="51323" name="Group 123"/>
          <p:cNvGraphicFramePr>
            <a:graphicFrameLocks noGrp="1"/>
          </p:cNvGraphicFramePr>
          <p:nvPr/>
        </p:nvGraphicFramePr>
        <p:xfrm>
          <a:off x="1375306" y="2310270"/>
          <a:ext cx="6393387" cy="4052927"/>
        </p:xfrm>
        <a:graphic>
          <a:graphicData uri="http://schemas.openxmlformats.org/drawingml/2006/table">
            <a:tbl>
              <a:tblPr/>
              <a:tblGrid>
                <a:gridCol w="2131129">
                  <a:extLst>
                    <a:ext uri="{9D8B030D-6E8A-4147-A177-3AD203B41FA5}">
                      <a16:colId xmlns:a16="http://schemas.microsoft.com/office/drawing/2014/main" val="20000"/>
                    </a:ext>
                  </a:extLst>
                </a:gridCol>
                <a:gridCol w="2131129">
                  <a:extLst>
                    <a:ext uri="{9D8B030D-6E8A-4147-A177-3AD203B41FA5}">
                      <a16:colId xmlns:a16="http://schemas.microsoft.com/office/drawing/2014/main" val="20001"/>
                    </a:ext>
                  </a:extLst>
                </a:gridCol>
                <a:gridCol w="2131129">
                  <a:extLst>
                    <a:ext uri="{9D8B030D-6E8A-4147-A177-3AD203B41FA5}">
                      <a16:colId xmlns:a16="http://schemas.microsoft.com/office/drawing/2014/main" val="20002"/>
                    </a:ext>
                  </a:extLst>
                </a:gridCol>
              </a:tblGrid>
              <a:tr h="4562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assiale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radiale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Efficienza di miscelazione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Maggiore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cs typeface="Times New Roman" pitchFamily="18" charset="0"/>
                        </a:rPr>
                        <a:t>Livello di sforzo esercitato sulle particelle</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Minore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Movimento del fluido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Verticale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Radiale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4417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Caratteristica costruttiva. Forma  e posizione delle pale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Forma elicoidale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Turbina </a:t>
                      </a:r>
                      <a:r>
                        <a:rPr kumimoji="0" lang="it-IT" sz="1800" b="0" i="0" u="none" strike="noStrike" cap="none" normalizeH="0" baseline="0" dirty="0" err="1">
                          <a:ln>
                            <a:noFill/>
                          </a:ln>
                          <a:solidFill>
                            <a:srgbClr val="FF0000"/>
                          </a:solidFill>
                          <a:effectLst/>
                          <a:latin typeface="Times New Roman" pitchFamily="18" charset="0"/>
                        </a:rPr>
                        <a:t>Rushton</a:t>
                      </a:r>
                      <a:endParaRPr kumimoji="0" lang="it-IT" sz="18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Campi di applicazione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Particelle solide, cellule animali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Miscele gas-liquido, frantumazione bolle gassose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pic>
        <p:nvPicPr>
          <p:cNvPr id="7" name="Picture 8" descr="impianti biochimici 2">
            <a:extLst>
              <a:ext uri="{FF2B5EF4-FFF2-40B4-BE49-F238E27FC236}">
                <a16:creationId xmlns:a16="http://schemas.microsoft.com/office/drawing/2014/main" id="{579F4D70-F8D7-4AE2-BA93-8FFF3583C3F0}"/>
              </a:ext>
            </a:extLst>
          </p:cNvPr>
          <p:cNvPicPr>
            <a:picLocks noChangeAspect="1" noChangeArrowheads="1"/>
          </p:cNvPicPr>
          <p:nvPr/>
        </p:nvPicPr>
        <p:blipFill>
          <a:blip r:embed="rId2" cstate="print"/>
          <a:srcRect/>
          <a:stretch>
            <a:fillRect/>
          </a:stretch>
        </p:blipFill>
        <p:spPr bwMode="auto">
          <a:xfrm>
            <a:off x="-1" y="3900881"/>
            <a:ext cx="1311294" cy="1710718"/>
          </a:xfrm>
          <a:prstGeom prst="rect">
            <a:avLst/>
          </a:prstGeom>
          <a:noFill/>
          <a:ln w="9525">
            <a:noFill/>
            <a:miter lim="800000"/>
            <a:headEnd/>
            <a:tailEnd/>
          </a:ln>
        </p:spPr>
      </p:pic>
      <p:pic>
        <p:nvPicPr>
          <p:cNvPr id="8" name="Picture 9" descr="impianti biochimici 1">
            <a:extLst>
              <a:ext uri="{FF2B5EF4-FFF2-40B4-BE49-F238E27FC236}">
                <a16:creationId xmlns:a16="http://schemas.microsoft.com/office/drawing/2014/main" id="{CDB265FB-36A8-49F4-AD40-E700D7106166}"/>
              </a:ext>
            </a:extLst>
          </p:cNvPr>
          <p:cNvPicPr>
            <a:picLocks noChangeAspect="1" noChangeArrowheads="1"/>
          </p:cNvPicPr>
          <p:nvPr/>
        </p:nvPicPr>
        <p:blipFill>
          <a:blip r:embed="rId3" cstate="print"/>
          <a:srcRect/>
          <a:stretch>
            <a:fillRect/>
          </a:stretch>
        </p:blipFill>
        <p:spPr bwMode="auto">
          <a:xfrm>
            <a:off x="7249221" y="3296086"/>
            <a:ext cx="1730039" cy="1692520"/>
          </a:xfrm>
          <a:prstGeom prst="rect">
            <a:avLst/>
          </a:prstGeom>
          <a:noFill/>
          <a:ln w="9525">
            <a:noFill/>
            <a:miter lim="800000"/>
            <a:headEnd/>
            <a:tailEnd/>
          </a:ln>
        </p:spPr>
      </p:pic>
    </p:spTree>
    <p:extLst>
      <p:ext uri="{BB962C8B-B14F-4D97-AF65-F5344CB8AC3E}">
        <p14:creationId xmlns:p14="http://schemas.microsoft.com/office/powerpoint/2010/main" val="1315977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930459" y="209878"/>
            <a:ext cx="6103938" cy="488950"/>
          </a:xfrm>
          <a:prstGeom prst="rect">
            <a:avLst/>
          </a:prstGeom>
          <a:noFill/>
          <a:ln w="9525">
            <a:noFill/>
            <a:miter lim="800000"/>
            <a:headEnd/>
            <a:tailEnd/>
          </a:ln>
        </p:spPr>
        <p:txBody>
          <a:bodyPr wrap="none">
            <a:spAutoFit/>
          </a:bodyPr>
          <a:lstStyle/>
          <a:p>
            <a:r>
              <a:rPr lang="it-IT" sz="2600" b="1" dirty="0">
                <a:solidFill>
                  <a:srgbClr val="FF0000"/>
                </a:solidFill>
              </a:rPr>
              <a:t>FLUSSO TURBOLENTO E LAMINARE</a:t>
            </a:r>
          </a:p>
        </p:txBody>
      </p:sp>
      <p:sp>
        <p:nvSpPr>
          <p:cNvPr id="5837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F6BCDC55-C7EB-4BD6-85EE-02F2F5E6CFF4}" type="slidenum">
              <a:rPr lang="it-IT"/>
              <a:pPr/>
              <a:t>22</a:t>
            </a:fld>
            <a:endParaRPr lang="it-IT"/>
          </a:p>
        </p:txBody>
      </p:sp>
      <p:sp>
        <p:nvSpPr>
          <p:cNvPr id="58372" name="Rectangle 17"/>
          <p:cNvSpPr>
            <a:spLocks noChangeArrowheads="1"/>
          </p:cNvSpPr>
          <p:nvPr/>
        </p:nvSpPr>
        <p:spPr bwMode="auto">
          <a:xfrm>
            <a:off x="0" y="809916"/>
            <a:ext cx="9144000" cy="3785652"/>
          </a:xfrm>
          <a:prstGeom prst="rect">
            <a:avLst/>
          </a:prstGeom>
          <a:noFill/>
          <a:ln w="9525">
            <a:noFill/>
            <a:miter lim="800000"/>
            <a:headEnd/>
            <a:tailEnd/>
          </a:ln>
        </p:spPr>
        <p:txBody>
          <a:bodyPr anchor="ctr">
            <a:spAutoFit/>
          </a:bodyPr>
          <a:lstStyle/>
          <a:p>
            <a:pPr algn="just"/>
            <a:r>
              <a:rPr lang="it-IT" sz="2000" b="1" u="sng" dirty="0">
                <a:solidFill>
                  <a:srgbClr val="000000"/>
                </a:solidFill>
                <a:cs typeface="Times New Roman" pitchFamily="18" charset="0"/>
              </a:rPr>
              <a:t>Esercizio 69.</a:t>
            </a:r>
            <a:r>
              <a:rPr lang="it-IT" sz="2000" i="1" dirty="0">
                <a:solidFill>
                  <a:srgbClr val="000000"/>
                </a:solidFill>
                <a:cs typeface="Times New Roman" pitchFamily="18" charset="0"/>
              </a:rPr>
              <a:t> Quali agitatori sono adatti per le dispersioni di gas in un liquido (cioè per rompere le bolle?). </a:t>
            </a:r>
          </a:p>
          <a:p>
            <a:pPr algn="just"/>
            <a:r>
              <a:rPr lang="it-IT" sz="2000" i="1" dirty="0">
                <a:solidFill>
                  <a:srgbClr val="000000"/>
                </a:solidFill>
                <a:cs typeface="Times New Roman" pitchFamily="18" charset="0"/>
              </a:rPr>
              <a:t>Quali sono adatti per le sospensioni solide? </a:t>
            </a:r>
          </a:p>
          <a:p>
            <a:pPr algn="just"/>
            <a:r>
              <a:rPr lang="it-IT" sz="2000" i="1" dirty="0">
                <a:solidFill>
                  <a:srgbClr val="000000"/>
                </a:solidFill>
                <a:cs typeface="Times New Roman" pitchFamily="18" charset="0"/>
              </a:rPr>
              <a:t>Quali sono adatti per la miscelazione di liquidi ad alta viscosità?  </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b="1" u="sng" dirty="0">
                <a:solidFill>
                  <a:srgbClr val="000000"/>
                </a:solidFill>
                <a:cs typeface="Times New Roman" pitchFamily="18" charset="0"/>
              </a:rPr>
              <a:t>Esercizio 71.</a:t>
            </a:r>
            <a:r>
              <a:rPr lang="it-IT" sz="2000" i="1" dirty="0">
                <a:solidFill>
                  <a:srgbClr val="000000"/>
                </a:solidFill>
                <a:cs typeface="Times New Roman" pitchFamily="18" charset="0"/>
              </a:rPr>
              <a:t> Per la preparazione di un mezzo colturale in laboratorio si può usare un’ ancoretta magnetica e un piatto dotato di un motorino per far girare l’ancoretta, come rappresentato in figura a sinistra. Tuttavia, un metodo più efficiente è agitare manualmente con un cucchiaio, posizionato come nella figura seguente, alternando frequentemente la rotazione del cucchiaio in senso orario ed in senso antiorario. Spiegare perché in base alle linee di flusso.</a:t>
            </a:r>
          </a:p>
        </p:txBody>
      </p:sp>
      <p:pic>
        <p:nvPicPr>
          <p:cNvPr id="58376" name="Picture 8" descr="impianti biochimici 1"/>
          <p:cNvPicPr>
            <a:picLocks noChangeAspect="1" noChangeArrowheads="1"/>
          </p:cNvPicPr>
          <p:nvPr/>
        </p:nvPicPr>
        <p:blipFill>
          <a:blip r:embed="rId2" cstate="print"/>
          <a:srcRect/>
          <a:stretch>
            <a:fillRect/>
          </a:stretch>
        </p:blipFill>
        <p:spPr bwMode="auto">
          <a:xfrm>
            <a:off x="93276" y="4965372"/>
            <a:ext cx="1209675" cy="1581150"/>
          </a:xfrm>
          <a:prstGeom prst="rect">
            <a:avLst/>
          </a:prstGeom>
          <a:noFill/>
          <a:ln w="9525">
            <a:noFill/>
            <a:miter lim="800000"/>
            <a:headEnd/>
            <a:tailEnd/>
          </a:ln>
        </p:spPr>
      </p:pic>
      <p:pic>
        <p:nvPicPr>
          <p:cNvPr id="58377" name="Picture 9" descr="impianti biochimici 1"/>
          <p:cNvPicPr>
            <a:picLocks noChangeAspect="1" noChangeArrowheads="1"/>
          </p:cNvPicPr>
          <p:nvPr/>
        </p:nvPicPr>
        <p:blipFill>
          <a:blip r:embed="rId3" cstate="print"/>
          <a:srcRect/>
          <a:stretch>
            <a:fillRect/>
          </a:stretch>
        </p:blipFill>
        <p:spPr bwMode="auto">
          <a:xfrm>
            <a:off x="1463493" y="4863772"/>
            <a:ext cx="2449513" cy="1784350"/>
          </a:xfrm>
          <a:prstGeom prst="rect">
            <a:avLst/>
          </a:prstGeom>
          <a:noFill/>
          <a:ln w="9525">
            <a:noFill/>
            <a:miter lim="800000"/>
            <a:headEnd/>
            <a:tailEnd/>
          </a:ln>
        </p:spPr>
      </p:pic>
      <p:pic>
        <p:nvPicPr>
          <p:cNvPr id="2" name="Picture 5" descr="impianti biochimici 1">
            <a:extLst>
              <a:ext uri="{FF2B5EF4-FFF2-40B4-BE49-F238E27FC236}">
                <a16:creationId xmlns:a16="http://schemas.microsoft.com/office/drawing/2014/main" id="{4F1730DC-DA86-719A-AC46-E2FD887D4DF2}"/>
              </a:ext>
            </a:extLst>
          </p:cNvPr>
          <p:cNvPicPr>
            <a:picLocks noChangeAspect="1" noChangeArrowheads="1"/>
          </p:cNvPicPr>
          <p:nvPr/>
        </p:nvPicPr>
        <p:blipFill>
          <a:blip r:embed="rId4" cstate="print"/>
          <a:srcRect/>
          <a:stretch>
            <a:fillRect/>
          </a:stretch>
        </p:blipFill>
        <p:spPr bwMode="auto">
          <a:xfrm>
            <a:off x="6529524" y="4907893"/>
            <a:ext cx="2014154" cy="1784351"/>
          </a:xfrm>
          <a:prstGeom prst="rect">
            <a:avLst/>
          </a:prstGeom>
          <a:noFill/>
          <a:ln w="9525">
            <a:noFill/>
            <a:miter lim="800000"/>
            <a:headEnd/>
            <a:tailEnd/>
          </a:ln>
        </p:spPr>
      </p:pic>
      <p:pic>
        <p:nvPicPr>
          <p:cNvPr id="3" name="Picture 6" descr="impianti biochimici 1">
            <a:extLst>
              <a:ext uri="{FF2B5EF4-FFF2-40B4-BE49-F238E27FC236}">
                <a16:creationId xmlns:a16="http://schemas.microsoft.com/office/drawing/2014/main" id="{35F8854D-479D-6A00-A454-B0F851D53074}"/>
              </a:ext>
            </a:extLst>
          </p:cNvPr>
          <p:cNvPicPr>
            <a:picLocks noChangeAspect="1" noChangeArrowheads="1"/>
          </p:cNvPicPr>
          <p:nvPr/>
        </p:nvPicPr>
        <p:blipFill>
          <a:blip r:embed="rId5" cstate="print"/>
          <a:srcRect/>
          <a:stretch>
            <a:fillRect/>
          </a:stretch>
        </p:blipFill>
        <p:spPr bwMode="auto">
          <a:xfrm>
            <a:off x="3913006" y="4974860"/>
            <a:ext cx="2540466" cy="158779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FF0125C-2C19-42F8-9C68-A40A1141044F}" type="slidenum">
              <a:rPr kumimoji="0" lang="it-IT"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23</a:t>
            </a:fld>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7331" name="Rectangle 3"/>
          <p:cNvSpPr>
            <a:spLocks noChangeArrowheads="1"/>
          </p:cNvSpPr>
          <p:nvPr/>
        </p:nvSpPr>
        <p:spPr bwMode="auto">
          <a:xfrm>
            <a:off x="-13828" y="535565"/>
            <a:ext cx="9144000" cy="5940088"/>
          </a:xfrm>
          <a:prstGeom prst="rect">
            <a:avLst/>
          </a:prstGeom>
          <a:noFill/>
          <a:ln w="9525">
            <a:noFill/>
            <a:miter lim="800000"/>
            <a:headEnd/>
            <a:tailEnd/>
          </a:ln>
          <a:effectLst/>
        </p:spPr>
        <p:txBody>
          <a:bodyPr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1" i="0" u="sng"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Esercizio 44.</a:t>
            </a: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In un reattore continuo di 120 litri, dove si vuole produrre una proteina usando un substrato come nutriente limitante ed un ceppo di Pseudomonas, e dove la formazione di prodotto è associata alla crescita del microrganismo, si decide di operare nelle seguenti condizioni: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concentrazione di substrato in alimentazione di 10 g/l,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1" i="1"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velocità di diluizione di </a:t>
            </a:r>
            <a:r>
              <a:rPr lang="it-IT" sz="2000" b="1" i="1" dirty="0">
                <a:solidFill>
                  <a:srgbClr val="FF0000"/>
                </a:solidFill>
                <a:latin typeface="Calibri" panose="020F0502020204030204"/>
                <a:cs typeface="Times New Roman" pitchFamily="18" charset="0"/>
              </a:rPr>
              <a:t>0,6</a:t>
            </a:r>
            <a:r>
              <a:rPr kumimoji="0" lang="it-IT" sz="2000" b="1" i="1"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 ore</a:t>
            </a:r>
            <a:r>
              <a:rPr kumimoji="0" lang="it-IT" sz="2000" b="1" i="1" u="none" strike="noStrike" kern="1200" cap="none" spc="0" normalizeH="0" baseline="30000" noProof="0" dirty="0">
                <a:ln>
                  <a:noFill/>
                </a:ln>
                <a:solidFill>
                  <a:srgbClr val="FF0000"/>
                </a:solidFill>
                <a:effectLst/>
                <a:uLnTx/>
                <a:uFillTx/>
                <a:latin typeface="Calibri" panose="020F0502020204030204"/>
                <a:ea typeface="+mn-ea"/>
                <a:cs typeface="Times New Roman" pitchFamily="18" charset="0"/>
              </a:rPr>
              <a:t>-1</a:t>
            </a: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Si sa che la velocità specifica massima di crescita del microrganismo è 0,8 ore</a:t>
            </a:r>
            <a:r>
              <a:rPr kumimoji="0" lang="it-IT" sz="2000" b="0"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-1</a:t>
            </a: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la costante di saturazione dell’enzima è 0,01 g /l,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il coefficiente di resa in biomassa è 0,5 g/g,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il coefficiente di resa in prodotto è 0,3 mg/g.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Calcolare le concentrazioni stazionarie di biomassa, substrato e prodotto nell’effluente, e le produttività in g/ora di biomassa e prodotto.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Sapendo poi che il costo di trattamento dell’effluente è 500 €/g di substrato, calcolare il costo giornaliero del trattamento.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0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Calcolare infine la concentrazione stazionaria di substrato nell’effluente per una concentrazione in alimentazione di 160 g/l.</a:t>
            </a:r>
            <a:r>
              <a:rPr kumimoji="0" lang="it-IT" sz="20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a:t>
            </a:r>
          </a:p>
        </p:txBody>
      </p:sp>
      <p:sp>
        <p:nvSpPr>
          <p:cNvPr id="867356" name="Rectangle 28"/>
          <p:cNvSpPr>
            <a:spLocks noChangeArrowheads="1"/>
          </p:cNvSpPr>
          <p:nvPr/>
        </p:nvSpPr>
        <p:spPr bwMode="auto">
          <a:xfrm>
            <a:off x="3186906" y="282769"/>
            <a:ext cx="2770187" cy="48895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600" b="1" i="0"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Effetto di lavaggio</a:t>
            </a:r>
          </a:p>
        </p:txBody>
      </p:sp>
    </p:spTree>
    <p:extLst>
      <p:ext uri="{BB962C8B-B14F-4D97-AF65-F5344CB8AC3E}">
        <p14:creationId xmlns:p14="http://schemas.microsoft.com/office/powerpoint/2010/main" val="2522122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D713799-8879-D003-B432-3595E8420C4F}"/>
              </a:ext>
            </a:extLst>
          </p:cNvPr>
          <p:cNvSpPr txBox="1"/>
          <p:nvPr/>
        </p:nvSpPr>
        <p:spPr>
          <a:xfrm>
            <a:off x="270041" y="1765482"/>
            <a:ext cx="1734622" cy="369332"/>
          </a:xfrm>
          <a:prstGeom prst="rect">
            <a:avLst/>
          </a:prstGeom>
          <a:noFill/>
        </p:spPr>
        <p:txBody>
          <a:bodyPr wrap="square">
            <a:spAutoFit/>
          </a:bodyPr>
          <a:lstStyle/>
          <a:p>
            <a:r>
              <a:rPr lang="it-IT" sz="1800" dirty="0" err="1">
                <a:solidFill>
                  <a:srgbClr val="FF0000"/>
                </a:solidFill>
                <a:cs typeface="Times New Roman" pitchFamily="18" charset="0"/>
              </a:rPr>
              <a:t>X</a:t>
            </a:r>
            <a:r>
              <a:rPr lang="it-IT" sz="1800" baseline="-30000" dirty="0" err="1">
                <a:solidFill>
                  <a:srgbClr val="FF0000"/>
                </a:solidFill>
                <a:cs typeface="Times New Roman" pitchFamily="18" charset="0"/>
              </a:rPr>
              <a:t>s</a:t>
            </a:r>
            <a:r>
              <a:rPr lang="it-IT" sz="1800" dirty="0">
                <a:solidFill>
                  <a:srgbClr val="FF0000"/>
                </a:solidFill>
                <a:cs typeface="Times New Roman" pitchFamily="18" charset="0"/>
              </a:rPr>
              <a:t> = Y</a:t>
            </a:r>
            <a:r>
              <a:rPr lang="it-IT" sz="1800" baseline="-30000" dirty="0">
                <a:solidFill>
                  <a:srgbClr val="FF0000"/>
                </a:solidFill>
                <a:cs typeface="Times New Roman" pitchFamily="18" charset="0"/>
              </a:rPr>
              <a:t>XS</a:t>
            </a:r>
            <a:r>
              <a:rPr lang="it-IT" sz="1800" dirty="0">
                <a:solidFill>
                  <a:srgbClr val="FF0000"/>
                </a:solidFill>
                <a:cs typeface="Times New Roman" pitchFamily="18" charset="0"/>
              </a:rPr>
              <a:t> (</a:t>
            </a:r>
            <a:r>
              <a:rPr lang="it-IT" sz="1800" dirty="0">
                <a:solidFill>
                  <a:srgbClr val="00B050"/>
                </a:solidFill>
                <a:cs typeface="Times New Roman" pitchFamily="18" charset="0"/>
              </a:rPr>
              <a:t>S</a:t>
            </a:r>
            <a:r>
              <a:rPr lang="it-IT" sz="1800" baseline="-30000" dirty="0">
                <a:solidFill>
                  <a:srgbClr val="00B050"/>
                </a:solidFill>
                <a:cs typeface="Times New Roman" pitchFamily="18" charset="0"/>
              </a:rPr>
              <a:t>0</a:t>
            </a:r>
            <a:r>
              <a:rPr lang="it-IT" sz="1800" dirty="0">
                <a:solidFill>
                  <a:srgbClr val="FF0000"/>
                </a:solidFill>
                <a:cs typeface="Times New Roman" pitchFamily="18" charset="0"/>
              </a:rPr>
              <a:t> – </a:t>
            </a:r>
            <a:r>
              <a:rPr lang="it-IT" sz="1800" dirty="0" err="1">
                <a:cs typeface="Times New Roman" pitchFamily="18" charset="0"/>
              </a:rPr>
              <a:t>S</a:t>
            </a:r>
            <a:r>
              <a:rPr lang="it-IT" sz="1800" baseline="-30000" dirty="0" err="1">
                <a:cs typeface="Times New Roman" pitchFamily="18" charset="0"/>
              </a:rPr>
              <a:t>s</a:t>
            </a:r>
            <a:r>
              <a:rPr lang="it-IT" sz="1800" dirty="0">
                <a:solidFill>
                  <a:srgbClr val="FF0000"/>
                </a:solidFill>
                <a:cs typeface="Times New Roman" pitchFamily="18" charset="0"/>
              </a:rPr>
              <a:t>)  </a:t>
            </a:r>
            <a:endParaRPr lang="it-IT" dirty="0">
              <a:solidFill>
                <a:srgbClr val="FF0000"/>
              </a:solidFill>
            </a:endParaRPr>
          </a:p>
        </p:txBody>
      </p:sp>
      <p:sp>
        <p:nvSpPr>
          <p:cNvPr id="3" name="CasellaDiTesto 2">
            <a:extLst>
              <a:ext uri="{FF2B5EF4-FFF2-40B4-BE49-F238E27FC236}">
                <a16:creationId xmlns:a16="http://schemas.microsoft.com/office/drawing/2014/main" id="{1DABE56C-158E-8133-036E-B213E84D5386}"/>
              </a:ext>
            </a:extLst>
          </p:cNvPr>
          <p:cNvSpPr txBox="1"/>
          <p:nvPr/>
        </p:nvSpPr>
        <p:spPr>
          <a:xfrm>
            <a:off x="266036" y="956612"/>
            <a:ext cx="1889621" cy="369332"/>
          </a:xfrm>
          <a:prstGeom prst="rect">
            <a:avLst/>
          </a:prstGeom>
          <a:noFill/>
        </p:spPr>
        <p:txBody>
          <a:bodyPr wrap="square">
            <a:spAutoFit/>
          </a:bodyPr>
          <a:lstStyle/>
          <a:p>
            <a:r>
              <a:rPr lang="it-IT" dirty="0" err="1">
                <a:cs typeface="Times New Roman" pitchFamily="18" charset="0"/>
              </a:rPr>
              <a:t>S</a:t>
            </a:r>
            <a:r>
              <a:rPr lang="it-IT" baseline="-30000" dirty="0" err="1">
                <a:cs typeface="Times New Roman" pitchFamily="18" charset="0"/>
              </a:rPr>
              <a:t>s</a:t>
            </a:r>
            <a:r>
              <a:rPr lang="it-IT" dirty="0">
                <a:cs typeface="Times New Roman" pitchFamily="18" charset="0"/>
              </a:rPr>
              <a:t> = D K</a:t>
            </a:r>
            <a:r>
              <a:rPr lang="it-IT" baseline="-30000" dirty="0">
                <a:cs typeface="Times New Roman" pitchFamily="18" charset="0"/>
              </a:rPr>
              <a:t>S</a:t>
            </a:r>
            <a:r>
              <a:rPr lang="it-IT" dirty="0">
                <a:cs typeface="Times New Roman" pitchFamily="18" charset="0"/>
              </a:rPr>
              <a:t>/(</a:t>
            </a:r>
            <a:r>
              <a:rPr lang="it-IT" dirty="0">
                <a:latin typeface="Symbol" pitchFamily="18" charset="2"/>
                <a:cs typeface="Times New Roman" pitchFamily="18" charset="0"/>
              </a:rPr>
              <a:t>m</a:t>
            </a:r>
            <a:r>
              <a:rPr lang="it-IT" baseline="-30000" dirty="0">
                <a:cs typeface="Times New Roman" pitchFamily="18" charset="0"/>
              </a:rPr>
              <a:t>m</a:t>
            </a:r>
            <a:r>
              <a:rPr lang="it-IT" dirty="0">
                <a:cs typeface="Times New Roman" pitchFamily="18" charset="0"/>
              </a:rPr>
              <a:t> – D) </a:t>
            </a:r>
            <a:endParaRPr lang="it-IT" dirty="0"/>
          </a:p>
        </p:txBody>
      </p:sp>
      <p:sp>
        <p:nvSpPr>
          <p:cNvPr id="4" name="CasellaDiTesto 3">
            <a:extLst>
              <a:ext uri="{FF2B5EF4-FFF2-40B4-BE49-F238E27FC236}">
                <a16:creationId xmlns:a16="http://schemas.microsoft.com/office/drawing/2014/main" id="{FA1ED9D8-034D-9581-D0F4-1A7DFA5B8204}"/>
              </a:ext>
            </a:extLst>
          </p:cNvPr>
          <p:cNvSpPr txBox="1"/>
          <p:nvPr/>
        </p:nvSpPr>
        <p:spPr>
          <a:xfrm>
            <a:off x="266036" y="2374634"/>
            <a:ext cx="1754771" cy="369332"/>
          </a:xfrm>
          <a:prstGeom prst="rect">
            <a:avLst/>
          </a:prstGeom>
          <a:noFill/>
        </p:spPr>
        <p:txBody>
          <a:bodyPr wrap="square">
            <a:spAutoFit/>
          </a:bodyPr>
          <a:lstStyle/>
          <a:p>
            <a:r>
              <a:rPr lang="it-IT" b="1" dirty="0">
                <a:solidFill>
                  <a:srgbClr val="7030A0"/>
                </a:solidFill>
                <a:cs typeface="Times New Roman" pitchFamily="18" charset="0"/>
              </a:rPr>
              <a:t>P</a:t>
            </a:r>
            <a:r>
              <a:rPr lang="it-IT" b="1" baseline="-30000" dirty="0">
                <a:solidFill>
                  <a:srgbClr val="7030A0"/>
                </a:solidFill>
                <a:cs typeface="Times New Roman" pitchFamily="18" charset="0"/>
              </a:rPr>
              <a:t>S</a:t>
            </a:r>
            <a:r>
              <a:rPr lang="it-IT" b="1" dirty="0">
                <a:solidFill>
                  <a:srgbClr val="FF0000"/>
                </a:solidFill>
                <a:cs typeface="Times New Roman" pitchFamily="18" charset="0"/>
              </a:rPr>
              <a:t> </a:t>
            </a:r>
            <a:r>
              <a:rPr lang="it-IT" b="1" dirty="0">
                <a:solidFill>
                  <a:srgbClr val="7030A0"/>
                </a:solidFill>
                <a:cs typeface="Times New Roman" pitchFamily="18" charset="0"/>
              </a:rPr>
              <a:t>= (Y</a:t>
            </a:r>
            <a:r>
              <a:rPr lang="it-IT" b="1" baseline="-30000" dirty="0">
                <a:solidFill>
                  <a:srgbClr val="7030A0"/>
                </a:solidFill>
                <a:cs typeface="Times New Roman" pitchFamily="18" charset="0"/>
              </a:rPr>
              <a:t>PS</a:t>
            </a:r>
            <a:r>
              <a:rPr lang="it-IT" b="1" dirty="0">
                <a:solidFill>
                  <a:srgbClr val="7030A0"/>
                </a:solidFill>
                <a:cs typeface="Times New Roman" pitchFamily="18" charset="0"/>
              </a:rPr>
              <a:t>/Y</a:t>
            </a:r>
            <a:r>
              <a:rPr lang="it-IT" b="1" baseline="-30000" dirty="0">
                <a:solidFill>
                  <a:srgbClr val="7030A0"/>
                </a:solidFill>
                <a:cs typeface="Times New Roman" pitchFamily="18" charset="0"/>
              </a:rPr>
              <a:t>XS</a:t>
            </a:r>
            <a:r>
              <a:rPr lang="it-IT" b="1" dirty="0">
                <a:solidFill>
                  <a:srgbClr val="7030A0"/>
                </a:solidFill>
                <a:cs typeface="Times New Roman" pitchFamily="18" charset="0"/>
              </a:rPr>
              <a:t>) </a:t>
            </a:r>
            <a:r>
              <a:rPr lang="it-IT" b="1" dirty="0">
                <a:solidFill>
                  <a:srgbClr val="FF0000"/>
                </a:solidFill>
                <a:cs typeface="Times New Roman" pitchFamily="18" charset="0"/>
              </a:rPr>
              <a:t>X</a:t>
            </a:r>
            <a:r>
              <a:rPr lang="it-IT" b="1" baseline="-30000" dirty="0">
                <a:solidFill>
                  <a:srgbClr val="FF0000"/>
                </a:solidFill>
                <a:cs typeface="Times New Roman" pitchFamily="18" charset="0"/>
              </a:rPr>
              <a:t>S</a:t>
            </a:r>
            <a:r>
              <a:rPr lang="it-IT" b="1" dirty="0">
                <a:solidFill>
                  <a:srgbClr val="FF0000"/>
                </a:solidFill>
                <a:cs typeface="Times New Roman" pitchFamily="18" charset="0"/>
              </a:rPr>
              <a:t> </a:t>
            </a:r>
            <a:endParaRPr lang="it-IT" dirty="0">
              <a:solidFill>
                <a:srgbClr val="FF0000"/>
              </a:solidFill>
            </a:endParaRPr>
          </a:p>
        </p:txBody>
      </p:sp>
      <p:sp>
        <p:nvSpPr>
          <p:cNvPr id="6" name="CasellaDiTesto 5">
            <a:extLst>
              <a:ext uri="{FF2B5EF4-FFF2-40B4-BE49-F238E27FC236}">
                <a16:creationId xmlns:a16="http://schemas.microsoft.com/office/drawing/2014/main" id="{F9EE396B-D5B3-E717-77B8-C0601D6B8B28}"/>
              </a:ext>
            </a:extLst>
          </p:cNvPr>
          <p:cNvSpPr txBox="1"/>
          <p:nvPr/>
        </p:nvSpPr>
        <p:spPr>
          <a:xfrm>
            <a:off x="256548" y="165039"/>
            <a:ext cx="8537074" cy="369332"/>
          </a:xfrm>
          <a:prstGeom prst="rect">
            <a:avLst/>
          </a:prstGeom>
          <a:noFill/>
        </p:spPr>
        <p:txBody>
          <a:bodyPr wrap="square">
            <a:spAutoFit/>
          </a:bodyPr>
          <a:lstStyle/>
          <a:p>
            <a:r>
              <a:rPr kumimoji="0" lang="it-IT" sz="1800" b="1" i="1" u="none" strike="noStrike" kern="1200" cap="none" spc="0" normalizeH="0" baseline="0" noProof="0" dirty="0">
                <a:ln>
                  <a:noFill/>
                </a:ln>
                <a:solidFill>
                  <a:srgbClr val="FF0000"/>
                </a:solidFill>
                <a:effectLst/>
                <a:uLnTx/>
                <a:uFillTx/>
                <a:latin typeface="Calibri" panose="020F0502020204030204"/>
                <a:cs typeface="Times New Roman" pitchFamily="18" charset="0"/>
              </a:rPr>
              <a:t>Calcolare le concentrazioni stazionarie di biomassa, substrato e prodotto nell’effluente</a:t>
            </a:r>
            <a:endParaRPr lang="it-IT" b="1" dirty="0">
              <a:solidFill>
                <a:srgbClr val="FF0000"/>
              </a:solidFill>
            </a:endParaRPr>
          </a:p>
        </p:txBody>
      </p:sp>
      <p:sp>
        <p:nvSpPr>
          <p:cNvPr id="7" name="CasellaDiTesto 6">
            <a:extLst>
              <a:ext uri="{FF2B5EF4-FFF2-40B4-BE49-F238E27FC236}">
                <a16:creationId xmlns:a16="http://schemas.microsoft.com/office/drawing/2014/main" id="{DDB1C902-1AFC-9543-6C79-EBDE9BB0622B}"/>
              </a:ext>
            </a:extLst>
          </p:cNvPr>
          <p:cNvSpPr txBox="1"/>
          <p:nvPr/>
        </p:nvSpPr>
        <p:spPr>
          <a:xfrm>
            <a:off x="1760432" y="1765482"/>
            <a:ext cx="2478281" cy="369332"/>
          </a:xfrm>
          <a:prstGeom prst="rect">
            <a:avLst/>
          </a:prstGeom>
          <a:noFill/>
        </p:spPr>
        <p:txBody>
          <a:bodyPr wrap="square" rtlCol="0">
            <a:spAutoFit/>
          </a:bodyPr>
          <a:lstStyle/>
          <a:p>
            <a:r>
              <a:rPr lang="it-IT" dirty="0"/>
              <a:t>= 0,5 (10-0,03)=4,99 g/l </a:t>
            </a:r>
          </a:p>
        </p:txBody>
      </p:sp>
      <p:sp>
        <p:nvSpPr>
          <p:cNvPr id="8" name="CasellaDiTesto 7">
            <a:extLst>
              <a:ext uri="{FF2B5EF4-FFF2-40B4-BE49-F238E27FC236}">
                <a16:creationId xmlns:a16="http://schemas.microsoft.com/office/drawing/2014/main" id="{4E4E1381-5384-C74F-8B88-F3E7F45BD34E}"/>
              </a:ext>
            </a:extLst>
          </p:cNvPr>
          <p:cNvSpPr txBox="1"/>
          <p:nvPr/>
        </p:nvSpPr>
        <p:spPr>
          <a:xfrm>
            <a:off x="1991169" y="971664"/>
            <a:ext cx="3119215" cy="369332"/>
          </a:xfrm>
          <a:prstGeom prst="rect">
            <a:avLst/>
          </a:prstGeom>
          <a:noFill/>
        </p:spPr>
        <p:txBody>
          <a:bodyPr wrap="square" rtlCol="0">
            <a:spAutoFit/>
          </a:bodyPr>
          <a:lstStyle/>
          <a:p>
            <a:r>
              <a:rPr lang="it-IT" dirty="0"/>
              <a:t>= 0,6*0,01/(0,8-0,6)= 0,03 g/l   </a:t>
            </a:r>
          </a:p>
        </p:txBody>
      </p:sp>
      <p:sp>
        <p:nvSpPr>
          <p:cNvPr id="9" name="CasellaDiTesto 8">
            <a:extLst>
              <a:ext uri="{FF2B5EF4-FFF2-40B4-BE49-F238E27FC236}">
                <a16:creationId xmlns:a16="http://schemas.microsoft.com/office/drawing/2014/main" id="{0D487B4F-AB6B-F843-2ED7-499E91C606DB}"/>
              </a:ext>
            </a:extLst>
          </p:cNvPr>
          <p:cNvSpPr txBox="1"/>
          <p:nvPr/>
        </p:nvSpPr>
        <p:spPr>
          <a:xfrm>
            <a:off x="1871528" y="2386822"/>
            <a:ext cx="3543752" cy="369332"/>
          </a:xfrm>
          <a:prstGeom prst="rect">
            <a:avLst/>
          </a:prstGeom>
          <a:noFill/>
        </p:spPr>
        <p:txBody>
          <a:bodyPr wrap="square" rtlCol="0">
            <a:spAutoFit/>
          </a:bodyPr>
          <a:lstStyle/>
          <a:p>
            <a:r>
              <a:rPr lang="it-IT" dirty="0"/>
              <a:t>= (0,0003/0,5)*4,99 = 0,00299 g/l </a:t>
            </a:r>
          </a:p>
        </p:txBody>
      </p:sp>
      <p:sp>
        <p:nvSpPr>
          <p:cNvPr id="10" name="CasellaDiTesto 9">
            <a:extLst>
              <a:ext uri="{FF2B5EF4-FFF2-40B4-BE49-F238E27FC236}">
                <a16:creationId xmlns:a16="http://schemas.microsoft.com/office/drawing/2014/main" id="{BABDB492-B371-CFD6-DB4E-102E7A07EDCB}"/>
              </a:ext>
            </a:extLst>
          </p:cNvPr>
          <p:cNvSpPr txBox="1"/>
          <p:nvPr/>
        </p:nvSpPr>
        <p:spPr>
          <a:xfrm>
            <a:off x="487110" y="3429000"/>
            <a:ext cx="2228687" cy="369332"/>
          </a:xfrm>
          <a:prstGeom prst="rect">
            <a:avLst/>
          </a:prstGeom>
          <a:noFill/>
        </p:spPr>
        <p:txBody>
          <a:bodyPr wrap="none" rtlCol="0">
            <a:spAutoFit/>
          </a:bodyPr>
          <a:lstStyle/>
          <a:p>
            <a:r>
              <a:rPr lang="it-IT" dirty="0" err="1"/>
              <a:t>PrX</a:t>
            </a:r>
            <a:r>
              <a:rPr lang="it-IT" dirty="0"/>
              <a:t> = F </a:t>
            </a:r>
            <a:r>
              <a:rPr lang="it-IT" dirty="0" err="1"/>
              <a:t>Xs</a:t>
            </a:r>
            <a:r>
              <a:rPr lang="it-IT" dirty="0"/>
              <a:t> = l/h*g/l =  </a:t>
            </a:r>
          </a:p>
        </p:txBody>
      </p:sp>
      <p:sp>
        <p:nvSpPr>
          <p:cNvPr id="5" name="CasellaDiTesto 4">
            <a:extLst>
              <a:ext uri="{FF2B5EF4-FFF2-40B4-BE49-F238E27FC236}">
                <a16:creationId xmlns:a16="http://schemas.microsoft.com/office/drawing/2014/main" id="{0A937227-40EC-9098-8BFE-3D2D640E3281}"/>
              </a:ext>
            </a:extLst>
          </p:cNvPr>
          <p:cNvSpPr txBox="1"/>
          <p:nvPr/>
        </p:nvSpPr>
        <p:spPr>
          <a:xfrm>
            <a:off x="5829964" y="2386822"/>
            <a:ext cx="3048000" cy="369332"/>
          </a:xfrm>
          <a:prstGeom prst="rect">
            <a:avLst/>
          </a:prstGeom>
          <a:noFill/>
        </p:spPr>
        <p:txBody>
          <a:bodyPr wrap="square" rtlCol="0">
            <a:spAutoFit/>
          </a:bodyPr>
          <a:lstStyle/>
          <a:p>
            <a:r>
              <a:rPr lang="it-IT" dirty="0"/>
              <a:t>Y</a:t>
            </a:r>
            <a:r>
              <a:rPr lang="it-IT" baseline="-25000" dirty="0"/>
              <a:t>PS </a:t>
            </a:r>
            <a:r>
              <a:rPr lang="it-IT" dirty="0"/>
              <a:t>= 0,3mg/g = 0,0003 g/g</a:t>
            </a:r>
          </a:p>
        </p:txBody>
      </p:sp>
      <p:sp>
        <p:nvSpPr>
          <p:cNvPr id="11" name="CasellaDiTesto 10">
            <a:extLst>
              <a:ext uri="{FF2B5EF4-FFF2-40B4-BE49-F238E27FC236}">
                <a16:creationId xmlns:a16="http://schemas.microsoft.com/office/drawing/2014/main" id="{00775451-62A1-FFDA-AA2B-81CF9A08D1BC}"/>
              </a:ext>
            </a:extLst>
          </p:cNvPr>
          <p:cNvSpPr txBox="1"/>
          <p:nvPr/>
        </p:nvSpPr>
        <p:spPr>
          <a:xfrm>
            <a:off x="589280" y="4318000"/>
            <a:ext cx="2653290" cy="369332"/>
          </a:xfrm>
          <a:prstGeom prst="rect">
            <a:avLst/>
          </a:prstGeom>
          <a:noFill/>
        </p:spPr>
        <p:txBody>
          <a:bodyPr wrap="none" rtlCol="0">
            <a:spAutoFit/>
          </a:bodyPr>
          <a:lstStyle/>
          <a:p>
            <a:r>
              <a:rPr lang="it-IT" dirty="0"/>
              <a:t>F= D*V = 0,6*120 = 72 l/h </a:t>
            </a:r>
          </a:p>
        </p:txBody>
      </p:sp>
      <p:sp>
        <p:nvSpPr>
          <p:cNvPr id="12" name="CasellaDiTesto 11">
            <a:extLst>
              <a:ext uri="{FF2B5EF4-FFF2-40B4-BE49-F238E27FC236}">
                <a16:creationId xmlns:a16="http://schemas.microsoft.com/office/drawing/2014/main" id="{030B9898-1BF0-85D6-49BB-DF04CA975DB3}"/>
              </a:ext>
            </a:extLst>
          </p:cNvPr>
          <p:cNvSpPr txBox="1"/>
          <p:nvPr/>
        </p:nvSpPr>
        <p:spPr>
          <a:xfrm>
            <a:off x="2570480" y="3429000"/>
            <a:ext cx="3159760" cy="369332"/>
          </a:xfrm>
          <a:prstGeom prst="rect">
            <a:avLst/>
          </a:prstGeom>
          <a:noFill/>
        </p:spPr>
        <p:txBody>
          <a:bodyPr wrap="square" rtlCol="0">
            <a:spAutoFit/>
          </a:bodyPr>
          <a:lstStyle/>
          <a:p>
            <a:r>
              <a:rPr lang="it-IT" dirty="0"/>
              <a:t>72 l/h* 4,99 g/l = 359,3 g/h</a:t>
            </a:r>
          </a:p>
        </p:txBody>
      </p:sp>
      <p:sp>
        <p:nvSpPr>
          <p:cNvPr id="14" name="CasellaDiTesto 13">
            <a:extLst>
              <a:ext uri="{FF2B5EF4-FFF2-40B4-BE49-F238E27FC236}">
                <a16:creationId xmlns:a16="http://schemas.microsoft.com/office/drawing/2014/main" id="{A414C76B-DABE-48C9-6AB6-13FC7E14964C}"/>
              </a:ext>
            </a:extLst>
          </p:cNvPr>
          <p:cNvSpPr txBox="1"/>
          <p:nvPr/>
        </p:nvSpPr>
        <p:spPr>
          <a:xfrm>
            <a:off x="341793" y="5022334"/>
            <a:ext cx="5099088" cy="369332"/>
          </a:xfrm>
          <a:prstGeom prst="rect">
            <a:avLst/>
          </a:prstGeom>
          <a:noFill/>
        </p:spPr>
        <p:txBody>
          <a:bodyPr wrap="none" rtlCol="0">
            <a:spAutoFit/>
          </a:bodyPr>
          <a:lstStyle/>
          <a:p>
            <a:r>
              <a:rPr lang="it-IT" dirty="0" err="1"/>
              <a:t>PrP</a:t>
            </a:r>
            <a:r>
              <a:rPr lang="it-IT" dirty="0"/>
              <a:t> = F PS = l/h*g/l = 72 l/h * 0,00299 g/l = 0,22 g/h </a:t>
            </a:r>
          </a:p>
        </p:txBody>
      </p:sp>
    </p:spTree>
    <p:extLst>
      <p:ext uri="{BB962C8B-B14F-4D97-AF65-F5344CB8AC3E}">
        <p14:creationId xmlns:p14="http://schemas.microsoft.com/office/powerpoint/2010/main" val="232493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AB94396-614D-7207-E50F-A316EC25A0C4}"/>
              </a:ext>
            </a:extLst>
          </p:cNvPr>
          <p:cNvSpPr txBox="1"/>
          <p:nvPr/>
        </p:nvSpPr>
        <p:spPr>
          <a:xfrm>
            <a:off x="284480" y="255677"/>
            <a:ext cx="8432800" cy="3139321"/>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Sapendo poi che il costo di trattamento dell’effluente è 500 €/g di substrato, calcolare il costo giornaliero del trattamento.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it-IT" i="1" dirty="0">
              <a:solidFill>
                <a:srgbClr val="000000"/>
              </a:solidFill>
              <a:latin typeface="Calibri" panose="020F0502020204030204"/>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Massa di substrato nell’effluente: F</a:t>
            </a:r>
            <a:r>
              <a:rPr lang="it-IT" i="1" dirty="0">
                <a:solidFill>
                  <a:srgbClr val="000000"/>
                </a:solidFill>
                <a:latin typeface="Calibri" panose="020F0502020204030204"/>
                <a:cs typeface="Times New Roman" pitchFamily="18" charset="0"/>
              </a:rPr>
              <a:t>* </a:t>
            </a:r>
            <a:r>
              <a:rPr lang="it-IT" i="1" dirty="0" err="1">
                <a:solidFill>
                  <a:srgbClr val="000000"/>
                </a:solidFill>
                <a:latin typeface="Calibri" panose="020F0502020204030204"/>
                <a:cs typeface="Times New Roman" pitchFamily="18" charset="0"/>
              </a:rPr>
              <a:t>S</a:t>
            </a:r>
            <a:r>
              <a:rPr lang="it-IT" i="1" baseline="-25000" dirty="0" err="1">
                <a:solidFill>
                  <a:srgbClr val="000000"/>
                </a:solidFill>
                <a:latin typeface="Calibri" panose="020F0502020204030204"/>
                <a:cs typeface="Times New Roman" pitchFamily="18" charset="0"/>
              </a:rPr>
              <a:t>s</a:t>
            </a:r>
            <a:r>
              <a:rPr lang="it-IT" i="1" baseline="-25000" dirty="0">
                <a:solidFill>
                  <a:srgbClr val="000000"/>
                </a:solidFill>
                <a:latin typeface="Calibri" panose="020F0502020204030204"/>
                <a:cs typeface="Times New Roman" pitchFamily="18" charset="0"/>
              </a:rPr>
              <a:t> </a:t>
            </a:r>
            <a:r>
              <a:rPr lang="it-IT" i="1" dirty="0">
                <a:solidFill>
                  <a:srgbClr val="000000"/>
                </a:solidFill>
                <a:latin typeface="Calibri" panose="020F0502020204030204"/>
                <a:cs typeface="Times New Roman" pitchFamily="18" charset="0"/>
              </a:rPr>
              <a:t>= 72 l/h * 0,03 g/l = 2,16 g/h; </a:t>
            </a:r>
          </a:p>
          <a:p>
            <a:pPr marL="0" marR="0" lvl="0" indent="0" algn="just" defTabSz="457200" rtl="0" eaLnBrk="1" fontAlgn="auto" latinLnBrk="0" hangingPunct="1">
              <a:lnSpc>
                <a:spcPct val="100000"/>
              </a:lnSpc>
              <a:spcBef>
                <a:spcPts val="0"/>
              </a:spcBef>
              <a:spcAft>
                <a:spcPts val="0"/>
              </a:spcAft>
              <a:buClrTx/>
              <a:buSzTx/>
              <a:buFontTx/>
              <a:buNone/>
              <a:tabLst/>
              <a:defRPr/>
            </a:pPr>
            <a:r>
              <a:rPr lang="it-IT" i="1" dirty="0">
                <a:solidFill>
                  <a:srgbClr val="000000"/>
                </a:solidFill>
                <a:latin typeface="Calibri" panose="020F0502020204030204"/>
                <a:cs typeface="Times New Roman" pitchFamily="18" charset="0"/>
              </a:rPr>
              <a:t>2,16 g *24 h= 51,84 g</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it-IT" i="1" dirty="0">
                <a:solidFill>
                  <a:srgbClr val="000000"/>
                </a:solidFill>
                <a:latin typeface="Calibri" panose="020F0502020204030204"/>
                <a:cs typeface="Times New Roman" pitchFamily="18" charset="0"/>
              </a:rPr>
              <a:t>Costo giornaliero del trattamento: 500 </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 51,84 g = 25.920 €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Calcolare infine la concentrazione stazionaria di substrato nell’effluente per una concentrazione in alimentazione di 160 g/l.</a:t>
            </a:r>
            <a:r>
              <a:rPr kumimoji="0" lang="it-IT" sz="1800" b="1" i="1"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 </a:t>
            </a:r>
          </a:p>
        </p:txBody>
      </p:sp>
    </p:spTree>
    <p:extLst>
      <p:ext uri="{BB962C8B-B14F-4D97-AF65-F5344CB8AC3E}">
        <p14:creationId xmlns:p14="http://schemas.microsoft.com/office/powerpoint/2010/main" val="120897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C9D38F36-631C-497A-BB20-89A538B3F005}" type="slidenum">
              <a:rPr lang="it-IT"/>
              <a:pPr/>
              <a:t>3</a:t>
            </a:fld>
            <a:endParaRPr lang="it-IT"/>
          </a:p>
        </p:txBody>
      </p:sp>
      <p:sp>
        <p:nvSpPr>
          <p:cNvPr id="999427" name="Rectangle 3"/>
          <p:cNvSpPr>
            <a:spLocks noChangeArrowheads="1"/>
          </p:cNvSpPr>
          <p:nvPr/>
        </p:nvSpPr>
        <p:spPr bwMode="auto">
          <a:xfrm>
            <a:off x="0" y="1052513"/>
            <a:ext cx="9144000" cy="5509200"/>
          </a:xfrm>
          <a:prstGeom prst="rect">
            <a:avLst/>
          </a:prstGeom>
          <a:noFill/>
          <a:ln w="9525">
            <a:noFill/>
            <a:miter lim="800000"/>
            <a:headEnd/>
            <a:tailEnd/>
          </a:ln>
          <a:effectLst/>
        </p:spPr>
        <p:txBody>
          <a:bodyPr>
            <a:spAutoFit/>
          </a:bodyPr>
          <a:lstStyle/>
          <a:p>
            <a:pPr algn="just"/>
            <a:r>
              <a:rPr lang="it-IT" b="1" dirty="0">
                <a:solidFill>
                  <a:srgbClr val="000000"/>
                </a:solidFill>
                <a:cs typeface="Times New Roman" pitchFamily="18" charset="0"/>
              </a:rPr>
              <a:t>la velocità di crescita cellulare limitata dalla concentrazione di ossigeno disciolto viene descritta da un’equazione simile alla (24),</a:t>
            </a:r>
          </a:p>
          <a:p>
            <a:pPr algn="just"/>
            <a:endParaRPr lang="en-GB" b="1" dirty="0">
              <a:solidFill>
                <a:srgbClr val="000000"/>
              </a:solidFill>
              <a:cs typeface="Times New Roman" pitchFamily="18" charset="0"/>
            </a:endParaRPr>
          </a:p>
          <a:p>
            <a:pPr algn="ctr"/>
            <a:r>
              <a:rPr lang="en-GB" b="1" dirty="0" err="1">
                <a:solidFill>
                  <a:srgbClr val="000000"/>
                </a:solidFill>
                <a:cs typeface="Times New Roman" pitchFamily="18" charset="0"/>
              </a:rPr>
              <a:t>dX</a:t>
            </a:r>
            <a:r>
              <a:rPr lang="en-GB" b="1" dirty="0">
                <a:solidFill>
                  <a:srgbClr val="000000"/>
                </a:solidFill>
                <a:cs typeface="Times New Roman" pitchFamily="18" charset="0"/>
              </a:rPr>
              <a:t>/dt = [</a:t>
            </a:r>
            <a:r>
              <a:rPr lang="it-IT" sz="2800" b="1" dirty="0">
                <a:solidFill>
                  <a:srgbClr val="000000"/>
                </a:solidFill>
                <a:latin typeface="Symbol" pitchFamily="18" charset="2"/>
                <a:cs typeface="Times New Roman" pitchFamily="18" charset="0"/>
              </a:rPr>
              <a:t>m</a:t>
            </a:r>
            <a:r>
              <a:rPr lang="en-GB" sz="2800" b="1" baseline="-30000" dirty="0" err="1">
                <a:solidFill>
                  <a:srgbClr val="000000"/>
                </a:solidFill>
                <a:cs typeface="Times New Roman" pitchFamily="18" charset="0"/>
              </a:rPr>
              <a:t>m</a:t>
            </a:r>
            <a:r>
              <a:rPr lang="en-GB" sz="2800" b="1" dirty="0" err="1">
                <a:solidFill>
                  <a:srgbClr val="000000"/>
                </a:solidFill>
                <a:cs typeface="Times New Roman" pitchFamily="18" charset="0"/>
              </a:rPr>
              <a:t>C</a:t>
            </a:r>
            <a:r>
              <a:rPr lang="en-GB" sz="2800" b="1" baseline="-30000" dirty="0" err="1">
                <a:solidFill>
                  <a:srgbClr val="000000"/>
                </a:solidFill>
                <a:cs typeface="Times New Roman" pitchFamily="18" charset="0"/>
              </a:rPr>
              <a:t>O</a:t>
            </a:r>
            <a:r>
              <a:rPr lang="en-GB" sz="2800" b="1" dirty="0">
                <a:solidFill>
                  <a:srgbClr val="000000"/>
                </a:solidFill>
                <a:cs typeface="Times New Roman" pitchFamily="18" charset="0"/>
              </a:rPr>
              <a:t>/(K</a:t>
            </a:r>
            <a:r>
              <a:rPr lang="en-GB" sz="2800" b="1" baseline="-30000" dirty="0">
                <a:solidFill>
                  <a:srgbClr val="000000"/>
                </a:solidFill>
                <a:cs typeface="Times New Roman" pitchFamily="18" charset="0"/>
              </a:rPr>
              <a:t>O</a:t>
            </a:r>
            <a:r>
              <a:rPr lang="en-GB" sz="2800" b="1" dirty="0">
                <a:solidFill>
                  <a:srgbClr val="000000"/>
                </a:solidFill>
                <a:cs typeface="Times New Roman" pitchFamily="18" charset="0"/>
              </a:rPr>
              <a:t> + C</a:t>
            </a:r>
            <a:r>
              <a:rPr lang="en-GB" sz="2800" b="1" baseline="-30000" dirty="0">
                <a:solidFill>
                  <a:srgbClr val="000000"/>
                </a:solidFill>
                <a:cs typeface="Times New Roman" pitchFamily="18" charset="0"/>
              </a:rPr>
              <a:t>O</a:t>
            </a:r>
            <a:r>
              <a:rPr lang="en-GB" sz="2800" b="1" dirty="0">
                <a:solidFill>
                  <a:srgbClr val="000000"/>
                </a:solidFill>
                <a:cs typeface="Times New Roman" pitchFamily="18" charset="0"/>
              </a:rPr>
              <a:t>)]</a:t>
            </a:r>
            <a:r>
              <a:rPr lang="it-IT" sz="2800" b="1" dirty="0">
                <a:solidFill>
                  <a:srgbClr val="000000"/>
                </a:solidFill>
                <a:latin typeface="Symbol" pitchFamily="18" charset="2"/>
                <a:cs typeface="Times New Roman" pitchFamily="18" charset="0"/>
              </a:rPr>
              <a:t> </a:t>
            </a:r>
            <a:r>
              <a:rPr lang="en-GB" sz="2800" b="1" dirty="0">
                <a:solidFill>
                  <a:srgbClr val="000000"/>
                </a:solidFill>
                <a:cs typeface="Times New Roman" pitchFamily="18" charset="0"/>
              </a:rPr>
              <a:t>X  </a:t>
            </a:r>
            <a:r>
              <a:rPr lang="en-GB" sz="2000" b="1" dirty="0">
                <a:solidFill>
                  <a:srgbClr val="000000"/>
                </a:solidFill>
                <a:cs typeface="Times New Roman" pitchFamily="18" charset="0"/>
              </a:rPr>
              <a:t>(71)</a:t>
            </a:r>
            <a:r>
              <a:rPr lang="en-GB" b="1" dirty="0">
                <a:solidFill>
                  <a:srgbClr val="000000"/>
                </a:solidFill>
                <a:cs typeface="Times New Roman" pitchFamily="18" charset="0"/>
              </a:rPr>
              <a:t>.</a:t>
            </a:r>
          </a:p>
          <a:p>
            <a:pPr algn="ctr"/>
            <a:endParaRPr lang="it-IT" b="1" dirty="0">
              <a:solidFill>
                <a:srgbClr val="000000"/>
              </a:solidFill>
              <a:cs typeface="Times New Roman" pitchFamily="18" charset="0"/>
            </a:endParaRPr>
          </a:p>
          <a:p>
            <a:pPr algn="just"/>
            <a:r>
              <a:rPr lang="it-IT" b="1" dirty="0">
                <a:solidFill>
                  <a:srgbClr val="000000"/>
                </a:solidFill>
                <a:cs typeface="Times New Roman" pitchFamily="18" charset="0"/>
              </a:rPr>
              <a:t>A sua volta, la </a:t>
            </a:r>
            <a:endParaRPr lang="it-IT" b="1" u="sng" dirty="0">
              <a:solidFill>
                <a:srgbClr val="000000"/>
              </a:solidFill>
              <a:cs typeface="Times New Roman" pitchFamily="18" charset="0"/>
            </a:endParaRPr>
          </a:p>
          <a:p>
            <a:pPr algn="ctr"/>
            <a:r>
              <a:rPr lang="it-IT" b="1" u="sng" dirty="0">
                <a:solidFill>
                  <a:srgbClr val="000000"/>
                </a:solidFill>
                <a:cs typeface="Times New Roman" pitchFamily="18" charset="0"/>
              </a:rPr>
              <a:t>velocità di sottrazione dell’ossigeno disciolto</a:t>
            </a:r>
          </a:p>
          <a:p>
            <a:pPr algn="ctr"/>
            <a:r>
              <a:rPr lang="it-IT" b="1" u="sng" dirty="0">
                <a:solidFill>
                  <a:srgbClr val="000000"/>
                </a:solidFill>
                <a:cs typeface="Times New Roman" pitchFamily="18" charset="0"/>
              </a:rPr>
              <a:t>da parte della cellula  </a:t>
            </a:r>
            <a:r>
              <a:rPr lang="it-IT" b="1" dirty="0">
                <a:solidFill>
                  <a:srgbClr val="000000"/>
                </a:solidFill>
                <a:cs typeface="Times New Roman" pitchFamily="18" charset="0"/>
              </a:rPr>
              <a:t>[(</a:t>
            </a:r>
            <a:r>
              <a:rPr lang="it-IT" sz="2000" b="1" dirty="0" err="1">
                <a:solidFill>
                  <a:srgbClr val="000000"/>
                </a:solidFill>
                <a:cs typeface="Times New Roman" pitchFamily="18" charset="0"/>
              </a:rPr>
              <a:t>dC</a:t>
            </a:r>
            <a:r>
              <a:rPr lang="it-IT" sz="2000" b="1" baseline="-30000" dirty="0" err="1">
                <a:solidFill>
                  <a:srgbClr val="000000"/>
                </a:solidFill>
                <a:cs typeface="Times New Roman" pitchFamily="18" charset="0"/>
              </a:rPr>
              <a:t>O</a:t>
            </a:r>
            <a:r>
              <a:rPr lang="it-IT" sz="2000" b="1" dirty="0">
                <a:solidFill>
                  <a:srgbClr val="000000"/>
                </a:solidFill>
                <a:cs typeface="Times New Roman" pitchFamily="18" charset="0"/>
              </a:rPr>
              <a:t>/</a:t>
            </a:r>
            <a:r>
              <a:rPr lang="it-IT" sz="2000" b="1" dirty="0" err="1">
                <a:solidFill>
                  <a:srgbClr val="000000"/>
                </a:solidFill>
                <a:cs typeface="Times New Roman" pitchFamily="18" charset="0"/>
              </a:rPr>
              <a:t>dt</a:t>
            </a:r>
            <a:r>
              <a:rPr lang="it-IT" sz="2000" b="1" dirty="0">
                <a:solidFill>
                  <a:srgbClr val="000000"/>
                </a:solidFill>
                <a:cs typeface="Times New Roman" pitchFamily="18" charset="0"/>
              </a:rPr>
              <a:t>)</a:t>
            </a:r>
            <a:r>
              <a:rPr lang="it-IT" sz="2000" b="1" baseline="-30000" dirty="0" err="1">
                <a:solidFill>
                  <a:srgbClr val="000000"/>
                </a:solidFill>
                <a:cs typeface="Times New Roman" pitchFamily="18" charset="0"/>
              </a:rPr>
              <a:t>sottr</a:t>
            </a:r>
            <a:r>
              <a:rPr lang="it-IT" sz="2000" b="1" dirty="0">
                <a:solidFill>
                  <a:srgbClr val="000000"/>
                </a:solidFill>
                <a:cs typeface="Times New Roman" pitchFamily="18" charset="0"/>
              </a:rPr>
              <a:t>]</a:t>
            </a:r>
          </a:p>
          <a:p>
            <a:pPr algn="ctr"/>
            <a:endParaRPr lang="it-IT" sz="2000" b="1" dirty="0">
              <a:solidFill>
                <a:srgbClr val="000000"/>
              </a:solidFill>
              <a:cs typeface="Times New Roman" pitchFamily="18" charset="0"/>
            </a:endParaRPr>
          </a:p>
          <a:p>
            <a:pPr algn="just"/>
            <a:r>
              <a:rPr lang="it-IT" sz="2000" b="1" dirty="0">
                <a:solidFill>
                  <a:srgbClr val="000000"/>
                </a:solidFill>
                <a:cs typeface="Times New Roman" pitchFamily="18" charset="0"/>
              </a:rPr>
              <a:t>è descritta da un’equazione simile alla (36)</a:t>
            </a:r>
          </a:p>
          <a:p>
            <a:pPr algn="just"/>
            <a:endParaRPr lang="it-IT" sz="2000" b="1" dirty="0">
              <a:solidFill>
                <a:srgbClr val="000000"/>
              </a:solidFill>
              <a:cs typeface="Times New Roman" pitchFamily="18" charset="0"/>
            </a:endParaRPr>
          </a:p>
          <a:p>
            <a:pPr algn="ctr"/>
            <a:r>
              <a:rPr lang="it-IT" sz="2000" b="1" dirty="0">
                <a:solidFill>
                  <a:srgbClr val="000000"/>
                </a:solidFill>
                <a:cs typeface="Times New Roman" pitchFamily="18" charset="0"/>
              </a:rPr>
              <a:t>(</a:t>
            </a:r>
            <a:r>
              <a:rPr lang="it-IT" sz="2000" b="1" dirty="0" err="1">
                <a:solidFill>
                  <a:srgbClr val="000000"/>
                </a:solidFill>
                <a:cs typeface="Times New Roman" pitchFamily="18" charset="0"/>
              </a:rPr>
              <a:t>dC</a:t>
            </a:r>
            <a:r>
              <a:rPr lang="it-IT" sz="2800" b="1" baseline="-30000" dirty="0" err="1">
                <a:solidFill>
                  <a:srgbClr val="000000"/>
                </a:solidFill>
                <a:cs typeface="Times New Roman" pitchFamily="18" charset="0"/>
              </a:rPr>
              <a:t>O</a:t>
            </a:r>
            <a:r>
              <a:rPr lang="it-IT" sz="2800" b="1" dirty="0">
                <a:solidFill>
                  <a:srgbClr val="000000"/>
                </a:solidFill>
                <a:cs typeface="Times New Roman" pitchFamily="18" charset="0"/>
              </a:rPr>
              <a:t>/</a:t>
            </a:r>
            <a:r>
              <a:rPr lang="it-IT" sz="2800" b="1" dirty="0" err="1">
                <a:solidFill>
                  <a:srgbClr val="000000"/>
                </a:solidFill>
                <a:cs typeface="Times New Roman" pitchFamily="18" charset="0"/>
              </a:rPr>
              <a:t>dt</a:t>
            </a:r>
            <a:r>
              <a:rPr lang="it-IT" sz="2800" b="1" dirty="0">
                <a:solidFill>
                  <a:srgbClr val="000000"/>
                </a:solidFill>
                <a:cs typeface="Times New Roman" pitchFamily="18" charset="0"/>
              </a:rPr>
              <a:t>)</a:t>
            </a:r>
            <a:r>
              <a:rPr lang="it-IT" sz="2800" b="1" baseline="-30000" dirty="0" err="1">
                <a:solidFill>
                  <a:srgbClr val="000000"/>
                </a:solidFill>
                <a:cs typeface="Times New Roman" pitchFamily="18" charset="0"/>
              </a:rPr>
              <a:t>sottr</a:t>
            </a:r>
            <a:r>
              <a:rPr lang="it-IT" sz="2800" b="1" dirty="0">
                <a:solidFill>
                  <a:srgbClr val="000000"/>
                </a:solidFill>
                <a:cs typeface="Times New Roman" pitchFamily="18" charset="0"/>
              </a:rPr>
              <a:t> = - 1/Y</a:t>
            </a:r>
            <a:r>
              <a:rPr lang="it-IT" sz="2800" b="1" baseline="-30000" dirty="0">
                <a:solidFill>
                  <a:srgbClr val="000000"/>
                </a:solidFill>
                <a:cs typeface="Times New Roman" pitchFamily="18" charset="0"/>
              </a:rPr>
              <a:t>O</a:t>
            </a:r>
            <a:r>
              <a:rPr lang="it-IT" sz="2800" b="1" dirty="0">
                <a:solidFill>
                  <a:srgbClr val="000000"/>
                </a:solidFill>
                <a:cs typeface="Times New Roman" pitchFamily="18" charset="0"/>
              </a:rPr>
              <a:t> [</a:t>
            </a:r>
            <a:r>
              <a:rPr lang="it-IT" sz="2800" b="1" dirty="0" err="1">
                <a:solidFill>
                  <a:srgbClr val="000000"/>
                </a:solidFill>
                <a:latin typeface="Symbol" pitchFamily="18" charset="2"/>
                <a:cs typeface="Times New Roman" pitchFamily="18" charset="0"/>
              </a:rPr>
              <a:t>m</a:t>
            </a:r>
            <a:r>
              <a:rPr lang="it-IT" sz="2800" b="1" baseline="-30000" dirty="0" err="1">
                <a:solidFill>
                  <a:srgbClr val="000000"/>
                </a:solidFill>
                <a:cs typeface="Times New Roman" pitchFamily="18" charset="0"/>
              </a:rPr>
              <a:t>m</a:t>
            </a:r>
            <a:r>
              <a:rPr lang="it-IT" sz="2800" b="1" dirty="0" err="1">
                <a:solidFill>
                  <a:srgbClr val="000000"/>
                </a:solidFill>
                <a:cs typeface="Times New Roman" pitchFamily="18" charset="0"/>
              </a:rPr>
              <a:t>C</a:t>
            </a:r>
            <a:r>
              <a:rPr lang="it-IT" sz="2800" b="1" baseline="-30000" dirty="0" err="1">
                <a:solidFill>
                  <a:srgbClr val="000000"/>
                </a:solidFill>
                <a:cs typeface="Times New Roman" pitchFamily="18" charset="0"/>
              </a:rPr>
              <a:t>O</a:t>
            </a:r>
            <a:r>
              <a:rPr lang="it-IT" sz="2800" b="1" dirty="0">
                <a:solidFill>
                  <a:srgbClr val="000000"/>
                </a:solidFill>
                <a:cs typeface="Times New Roman" pitchFamily="18" charset="0"/>
              </a:rPr>
              <a:t>/(K</a:t>
            </a:r>
            <a:r>
              <a:rPr lang="it-IT" sz="2800" b="1" baseline="-30000" dirty="0">
                <a:solidFill>
                  <a:srgbClr val="000000"/>
                </a:solidFill>
                <a:cs typeface="Times New Roman" pitchFamily="18" charset="0"/>
              </a:rPr>
              <a:t>O</a:t>
            </a:r>
            <a:r>
              <a:rPr lang="it-IT" sz="2800" b="1" dirty="0">
                <a:solidFill>
                  <a:srgbClr val="000000"/>
                </a:solidFill>
                <a:cs typeface="Times New Roman" pitchFamily="18" charset="0"/>
              </a:rPr>
              <a:t> + C</a:t>
            </a:r>
            <a:r>
              <a:rPr lang="it-IT" sz="2800" b="1" baseline="-30000" dirty="0">
                <a:solidFill>
                  <a:srgbClr val="000000"/>
                </a:solidFill>
                <a:cs typeface="Times New Roman" pitchFamily="18" charset="0"/>
              </a:rPr>
              <a:t>O</a:t>
            </a:r>
            <a:r>
              <a:rPr lang="it-IT" sz="2800" b="1" dirty="0">
                <a:solidFill>
                  <a:srgbClr val="000000"/>
                </a:solidFill>
                <a:cs typeface="Times New Roman" pitchFamily="18" charset="0"/>
              </a:rPr>
              <a:t>)]</a:t>
            </a:r>
            <a:r>
              <a:rPr lang="it-IT" sz="2800" b="1" dirty="0">
                <a:solidFill>
                  <a:srgbClr val="000000"/>
                </a:solidFill>
                <a:latin typeface="Symbol" pitchFamily="18" charset="2"/>
                <a:cs typeface="Times New Roman" pitchFamily="18" charset="0"/>
              </a:rPr>
              <a:t> </a:t>
            </a:r>
            <a:r>
              <a:rPr lang="it-IT" sz="2800" b="1" dirty="0">
                <a:solidFill>
                  <a:srgbClr val="000000"/>
                </a:solidFill>
                <a:cs typeface="Times New Roman" pitchFamily="18" charset="0"/>
              </a:rPr>
              <a:t>X  </a:t>
            </a:r>
            <a:r>
              <a:rPr lang="it-IT" sz="2000" b="1" dirty="0">
                <a:solidFill>
                  <a:srgbClr val="000000"/>
                </a:solidFill>
                <a:cs typeface="Times New Roman" pitchFamily="18" charset="0"/>
              </a:rPr>
              <a:t>(72)</a:t>
            </a:r>
            <a:r>
              <a:rPr lang="it-IT" b="1" dirty="0">
                <a:solidFill>
                  <a:srgbClr val="000000"/>
                </a:solidFill>
                <a:cs typeface="Times New Roman" pitchFamily="18" charset="0"/>
              </a:rPr>
              <a:t>, </a:t>
            </a:r>
            <a:r>
              <a:rPr lang="it-IT" sz="2000" b="1" dirty="0">
                <a:solidFill>
                  <a:srgbClr val="000000"/>
                </a:solidFill>
                <a:cs typeface="Times New Roman" pitchFamily="18" charset="0"/>
              </a:rPr>
              <a:t>ove</a:t>
            </a:r>
          </a:p>
          <a:p>
            <a:pPr algn="ctr"/>
            <a:endParaRPr lang="it-IT" sz="2000" b="1" dirty="0">
              <a:solidFill>
                <a:srgbClr val="000000"/>
              </a:solidFill>
              <a:cs typeface="Times New Roman" pitchFamily="18" charset="0"/>
            </a:endParaRPr>
          </a:p>
          <a:p>
            <a:pPr algn="ctr"/>
            <a:r>
              <a:rPr lang="it-IT" sz="2000" b="1" dirty="0">
                <a:solidFill>
                  <a:srgbClr val="000000"/>
                </a:solidFill>
                <a:cs typeface="Times New Roman" pitchFamily="18" charset="0"/>
              </a:rPr>
              <a:t>K</a:t>
            </a:r>
            <a:r>
              <a:rPr lang="it-IT" sz="2000" b="1" baseline="-30000" dirty="0">
                <a:solidFill>
                  <a:srgbClr val="000000"/>
                </a:solidFill>
                <a:cs typeface="Times New Roman" pitchFamily="18" charset="0"/>
              </a:rPr>
              <a:t>O</a:t>
            </a:r>
            <a:r>
              <a:rPr lang="it-IT" sz="2000" b="1" dirty="0">
                <a:solidFill>
                  <a:srgbClr val="000000"/>
                </a:solidFill>
                <a:cs typeface="Times New Roman" pitchFamily="18" charset="0"/>
              </a:rPr>
              <a:t> = costante di </a:t>
            </a:r>
            <a:r>
              <a:rPr lang="it-IT" sz="2000" b="1" dirty="0" err="1">
                <a:solidFill>
                  <a:srgbClr val="000000"/>
                </a:solidFill>
                <a:cs typeface="Times New Roman" pitchFamily="18" charset="0"/>
              </a:rPr>
              <a:t>Monod</a:t>
            </a:r>
            <a:r>
              <a:rPr lang="it-IT" sz="2000" b="1" dirty="0">
                <a:solidFill>
                  <a:srgbClr val="000000"/>
                </a:solidFill>
                <a:cs typeface="Times New Roman" pitchFamily="18" charset="0"/>
              </a:rPr>
              <a:t> per il consumo di ossigeno da parte della cellula e</a:t>
            </a:r>
            <a:endParaRPr lang="en-GB" sz="2000" b="1" dirty="0">
              <a:solidFill>
                <a:srgbClr val="000000"/>
              </a:solidFill>
              <a:cs typeface="Times New Roman" pitchFamily="18" charset="0"/>
            </a:endParaRPr>
          </a:p>
          <a:p>
            <a:pPr algn="ctr"/>
            <a:r>
              <a:rPr lang="en-GB" sz="2000" b="1" dirty="0">
                <a:solidFill>
                  <a:srgbClr val="000000"/>
                </a:solidFill>
                <a:cs typeface="Times New Roman" pitchFamily="18" charset="0"/>
              </a:rPr>
              <a:t>Y</a:t>
            </a:r>
            <a:r>
              <a:rPr lang="en-GB" sz="2800" b="1" baseline="-30000" dirty="0">
                <a:solidFill>
                  <a:srgbClr val="000000"/>
                </a:solidFill>
                <a:cs typeface="Times New Roman" pitchFamily="18" charset="0"/>
              </a:rPr>
              <a:t>O</a:t>
            </a:r>
            <a:r>
              <a:rPr lang="en-GB" sz="2800" b="1" dirty="0">
                <a:solidFill>
                  <a:srgbClr val="000000"/>
                </a:solidFill>
                <a:cs typeface="Times New Roman" pitchFamily="18" charset="0"/>
              </a:rPr>
              <a:t> = (X</a:t>
            </a:r>
            <a:r>
              <a:rPr lang="en-GB" sz="2800" b="1" baseline="-30000" dirty="0">
                <a:solidFill>
                  <a:srgbClr val="000000"/>
                </a:solidFill>
                <a:cs typeface="Times New Roman" pitchFamily="18" charset="0"/>
              </a:rPr>
              <a:t>1</a:t>
            </a:r>
            <a:r>
              <a:rPr lang="en-GB" sz="2800" b="1" dirty="0">
                <a:solidFill>
                  <a:srgbClr val="000000"/>
                </a:solidFill>
                <a:cs typeface="Times New Roman" pitchFamily="18" charset="0"/>
              </a:rPr>
              <a:t> – X</a:t>
            </a:r>
            <a:r>
              <a:rPr lang="en-GB" sz="2800" b="1" baseline="-30000" dirty="0">
                <a:solidFill>
                  <a:srgbClr val="000000"/>
                </a:solidFill>
                <a:cs typeface="Times New Roman" pitchFamily="18" charset="0"/>
              </a:rPr>
              <a:t>0</a:t>
            </a:r>
            <a:r>
              <a:rPr lang="en-GB" sz="2800" b="1" dirty="0">
                <a:solidFill>
                  <a:srgbClr val="000000"/>
                </a:solidFill>
                <a:cs typeface="Times New Roman" pitchFamily="18" charset="0"/>
              </a:rPr>
              <a:t>)/(C</a:t>
            </a:r>
            <a:r>
              <a:rPr lang="en-GB" sz="2800" b="1" baseline="-30000" dirty="0">
                <a:solidFill>
                  <a:srgbClr val="000000"/>
                </a:solidFill>
                <a:cs typeface="Times New Roman" pitchFamily="18" charset="0"/>
              </a:rPr>
              <a:t>O(t = 0)</a:t>
            </a:r>
            <a:r>
              <a:rPr lang="en-GB" sz="2800" b="1" dirty="0">
                <a:solidFill>
                  <a:srgbClr val="000000"/>
                </a:solidFill>
                <a:cs typeface="Times New Roman" pitchFamily="18" charset="0"/>
              </a:rPr>
              <a:t> – C</a:t>
            </a:r>
            <a:r>
              <a:rPr lang="en-GB" sz="2800" b="1" baseline="-30000" dirty="0">
                <a:solidFill>
                  <a:srgbClr val="000000"/>
                </a:solidFill>
                <a:cs typeface="Times New Roman" pitchFamily="18" charset="0"/>
              </a:rPr>
              <a:t>O(t=1)</a:t>
            </a:r>
            <a:r>
              <a:rPr lang="en-GB" sz="2800" b="1" dirty="0">
                <a:solidFill>
                  <a:srgbClr val="000000"/>
                </a:solidFill>
                <a:cs typeface="Times New Roman" pitchFamily="18" charset="0"/>
              </a:rPr>
              <a:t>)   </a:t>
            </a:r>
            <a:r>
              <a:rPr lang="en-GB" sz="2000" b="1" dirty="0">
                <a:solidFill>
                  <a:srgbClr val="000000"/>
                </a:solidFill>
                <a:cs typeface="Times New Roman" pitchFamily="18" charset="0"/>
              </a:rPr>
              <a:t>(73)</a:t>
            </a:r>
          </a:p>
          <a:p>
            <a:pPr algn="ctr"/>
            <a:endParaRPr lang="it-IT" sz="2000" b="1" dirty="0">
              <a:solidFill>
                <a:srgbClr val="000000"/>
              </a:solidFill>
              <a:cs typeface="Times New Roman" pitchFamily="18" charset="0"/>
            </a:endParaRPr>
          </a:p>
          <a:p>
            <a:pPr algn="just"/>
            <a:r>
              <a:rPr lang="it-IT" sz="2000" b="1" dirty="0">
                <a:solidFill>
                  <a:srgbClr val="000000"/>
                </a:solidFill>
                <a:cs typeface="Times New Roman" pitchFamily="18" charset="0"/>
              </a:rPr>
              <a:t>rappresenta il coefficiente di resa della biomassa rispetto all’ossigeno. </a:t>
            </a:r>
          </a:p>
        </p:txBody>
      </p:sp>
      <p:sp>
        <p:nvSpPr>
          <p:cNvPr id="999428" name="Text Box 4"/>
          <p:cNvSpPr txBox="1">
            <a:spLocks noChangeArrowheads="1"/>
          </p:cNvSpPr>
          <p:nvPr/>
        </p:nvSpPr>
        <p:spPr bwMode="auto">
          <a:xfrm>
            <a:off x="2360613" y="90488"/>
            <a:ext cx="44989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Concentrazione critica di O</a:t>
            </a:r>
            <a:r>
              <a:rPr lang="it-IT" sz="2800" b="1" baseline="-25000">
                <a:solidFill>
                  <a:srgbClr val="FF0000"/>
                </a:solidFill>
                <a:cs typeface="Times New Roman" pitchFamily="18" charset="0"/>
              </a:rPr>
              <a:t>2</a:t>
            </a:r>
            <a:endParaRPr lang="it-IT" sz="2800" b="1" baseline="-25000">
              <a:solidFill>
                <a:srgbClr val="FF0000"/>
              </a:solidFill>
            </a:endParaRPr>
          </a:p>
        </p:txBody>
      </p:sp>
      <p:sp>
        <p:nvSpPr>
          <p:cNvPr id="9994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203138"/>
            <a:ext cx="9144000" cy="5355312"/>
          </a:xfrm>
          <a:prstGeom prst="rect">
            <a:avLst/>
          </a:prstGeom>
          <a:noFill/>
          <a:ln w="9525">
            <a:noFill/>
            <a:miter lim="800000"/>
            <a:headEnd/>
            <a:tailEnd/>
          </a:ln>
          <a:effectLst/>
        </p:spPr>
        <p:txBody>
          <a:bodyPr>
            <a:spAutoFit/>
          </a:bodyPr>
          <a:lstStyle/>
          <a:p>
            <a:pPr algn="just"/>
            <a:r>
              <a:rPr lang="it-IT" dirty="0">
                <a:solidFill>
                  <a:srgbClr val="000000"/>
                </a:solidFill>
                <a:cs typeface="Times New Roman" pitchFamily="18" charset="0"/>
              </a:rPr>
              <a:t>La </a:t>
            </a:r>
            <a:r>
              <a:rPr lang="it-IT" u="sng" dirty="0">
                <a:solidFill>
                  <a:srgbClr val="000000"/>
                </a:solidFill>
                <a:cs typeface="Times New Roman" pitchFamily="18" charset="0"/>
              </a:rPr>
              <a:t>velocità di assunzione</a:t>
            </a:r>
            <a:r>
              <a:rPr lang="it-IT" dirty="0">
                <a:solidFill>
                  <a:srgbClr val="000000"/>
                </a:solidFill>
                <a:cs typeface="Times New Roman" pitchFamily="18" charset="0"/>
              </a:rPr>
              <a:t> di ossigeno da parte della cellula dovrà essere espressa come </a:t>
            </a:r>
            <a:r>
              <a:rPr lang="it-IT" u="sng" dirty="0">
                <a:solidFill>
                  <a:srgbClr val="000000"/>
                </a:solidFill>
                <a:cs typeface="Times New Roman" pitchFamily="18" charset="0"/>
              </a:rPr>
              <a:t>aumento di ossigeno intracellulare</a:t>
            </a:r>
            <a:r>
              <a:rPr lang="it-IT" dirty="0">
                <a:solidFill>
                  <a:srgbClr val="000000"/>
                </a:solidFill>
                <a:cs typeface="Times New Roman" pitchFamily="18" charset="0"/>
              </a:rPr>
              <a:t>, e perciò dovrà essere omesso il segno – davanti al termine di destra dell’equazione:</a:t>
            </a:r>
          </a:p>
          <a:p>
            <a:pPr algn="ctr"/>
            <a:r>
              <a:rPr lang="it-IT" b="1" dirty="0">
                <a:solidFill>
                  <a:srgbClr val="000000"/>
                </a:solidFill>
                <a:cs typeface="Times New Roman" pitchFamily="18" charset="0"/>
              </a:rPr>
              <a:t>(</a:t>
            </a:r>
            <a:r>
              <a:rPr lang="it-IT" b="1" dirty="0" err="1">
                <a:solidFill>
                  <a:srgbClr val="000000"/>
                </a:solidFill>
                <a:cs typeface="Times New Roman" pitchFamily="18" charset="0"/>
              </a:rPr>
              <a:t>dC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a:t>
            </a:r>
            <a:r>
              <a:rPr lang="it-IT" b="1" dirty="0" err="1">
                <a:solidFill>
                  <a:srgbClr val="000000"/>
                </a:solidFill>
                <a:cs typeface="Times New Roman" pitchFamily="18" charset="0"/>
              </a:rPr>
              <a:t>dt</a:t>
            </a:r>
            <a:r>
              <a:rPr lang="it-IT" b="1" dirty="0">
                <a:solidFill>
                  <a:srgbClr val="000000"/>
                </a:solidFill>
                <a:cs typeface="Times New Roman" pitchFamily="18" charset="0"/>
              </a:rPr>
              <a:t>)</a:t>
            </a:r>
            <a:r>
              <a:rPr lang="it-IT" b="1" baseline="-30000" dirty="0" err="1">
                <a:solidFill>
                  <a:srgbClr val="000000"/>
                </a:solidFill>
                <a:cs typeface="Times New Roman" pitchFamily="18" charset="0"/>
              </a:rPr>
              <a:t>ass</a:t>
            </a:r>
            <a:r>
              <a:rPr lang="it-IT" b="1" dirty="0">
                <a:solidFill>
                  <a:srgbClr val="000000"/>
                </a:solidFill>
                <a:cs typeface="Times New Roman" pitchFamily="18" charset="0"/>
              </a:rPr>
              <a:t> = - (</a:t>
            </a:r>
            <a:r>
              <a:rPr lang="it-IT" b="1" dirty="0" err="1">
                <a:solidFill>
                  <a:srgbClr val="000000"/>
                </a:solidFill>
                <a:cs typeface="Times New Roman" pitchFamily="18" charset="0"/>
              </a:rPr>
              <a:t>dC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a:t>
            </a:r>
            <a:r>
              <a:rPr lang="it-IT" b="1" dirty="0" err="1">
                <a:solidFill>
                  <a:srgbClr val="000000"/>
                </a:solidFill>
                <a:cs typeface="Times New Roman" pitchFamily="18" charset="0"/>
              </a:rPr>
              <a:t>dt</a:t>
            </a:r>
            <a:r>
              <a:rPr lang="it-IT" b="1" dirty="0">
                <a:solidFill>
                  <a:srgbClr val="000000"/>
                </a:solidFill>
                <a:cs typeface="Times New Roman" pitchFamily="18" charset="0"/>
              </a:rPr>
              <a:t>)</a:t>
            </a:r>
            <a:r>
              <a:rPr lang="it-IT" b="1" baseline="-30000" dirty="0" err="1">
                <a:solidFill>
                  <a:srgbClr val="000000"/>
                </a:solidFill>
                <a:cs typeface="Times New Roman" pitchFamily="18" charset="0"/>
              </a:rPr>
              <a:t>sottr</a:t>
            </a:r>
            <a:r>
              <a:rPr lang="it-IT" b="1" dirty="0">
                <a:solidFill>
                  <a:srgbClr val="000000"/>
                </a:solidFill>
                <a:cs typeface="Times New Roman" pitchFamily="18" charset="0"/>
              </a:rPr>
              <a:t> =  1/Y</a:t>
            </a:r>
            <a:r>
              <a:rPr lang="it-IT" b="1" baseline="-30000" dirty="0">
                <a:solidFill>
                  <a:srgbClr val="000000"/>
                </a:solidFill>
                <a:cs typeface="Times New Roman" pitchFamily="18" charset="0"/>
              </a:rPr>
              <a:t>O</a:t>
            </a:r>
            <a:r>
              <a:rPr lang="it-IT" b="1" dirty="0">
                <a:solidFill>
                  <a:srgbClr val="000000"/>
                </a:solidFill>
                <a:cs typeface="Times New Roman" pitchFamily="18" charset="0"/>
              </a:rPr>
              <a:t> [</a:t>
            </a:r>
            <a:r>
              <a:rPr lang="it-IT" b="1" dirty="0" err="1">
                <a:solidFill>
                  <a:srgbClr val="000000"/>
                </a:solidFill>
                <a:latin typeface="Symbol" pitchFamily="18" charset="2"/>
                <a:cs typeface="Times New Roman" pitchFamily="18" charset="0"/>
              </a:rPr>
              <a:t>m</a:t>
            </a:r>
            <a:r>
              <a:rPr lang="it-IT" b="1" baseline="-30000" dirty="0" err="1">
                <a:solidFill>
                  <a:srgbClr val="000000"/>
                </a:solidFill>
                <a:cs typeface="Times New Roman" pitchFamily="18" charset="0"/>
              </a:rPr>
              <a:t>m</a:t>
            </a:r>
            <a:r>
              <a:rPr lang="it-IT" b="1" dirty="0" err="1">
                <a:solidFill>
                  <a:srgbClr val="000000"/>
                </a:solidFill>
                <a:cs typeface="Times New Roman" pitchFamily="18" charset="0"/>
              </a:rPr>
              <a:t>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/(K</a:t>
            </a:r>
            <a:r>
              <a:rPr lang="it-IT" b="1" baseline="-30000" dirty="0">
                <a:solidFill>
                  <a:srgbClr val="000000"/>
                </a:solidFill>
                <a:cs typeface="Times New Roman" pitchFamily="18" charset="0"/>
              </a:rPr>
              <a:t>O</a:t>
            </a:r>
            <a:r>
              <a:rPr lang="it-IT" b="1" dirty="0">
                <a:solidFill>
                  <a:srgbClr val="000000"/>
                </a:solidFill>
                <a:cs typeface="Times New Roman" pitchFamily="18" charset="0"/>
              </a:rPr>
              <a:t> + C</a:t>
            </a:r>
            <a:r>
              <a:rPr lang="it-IT" b="1" baseline="-30000" dirty="0">
                <a:solidFill>
                  <a:srgbClr val="000000"/>
                </a:solidFill>
                <a:cs typeface="Times New Roman" pitchFamily="18" charset="0"/>
              </a:rPr>
              <a:t>O</a:t>
            </a:r>
            <a:r>
              <a:rPr lang="it-IT" b="1" dirty="0">
                <a:solidFill>
                  <a:srgbClr val="000000"/>
                </a:solidFill>
                <a:cs typeface="Times New Roman" pitchFamily="18" charset="0"/>
              </a:rPr>
              <a:t>)]</a:t>
            </a:r>
            <a:r>
              <a:rPr lang="it-IT"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X  (74)</a:t>
            </a:r>
            <a:r>
              <a:rPr lang="it-IT" dirty="0">
                <a:solidFill>
                  <a:srgbClr val="000000"/>
                </a:solidFill>
                <a:cs typeface="Times New Roman" pitchFamily="18" charset="0"/>
              </a:rPr>
              <a:t>.</a:t>
            </a:r>
          </a:p>
          <a:p>
            <a:pPr algn="ctr"/>
            <a:endParaRPr lang="it-IT" dirty="0">
              <a:solidFill>
                <a:srgbClr val="000000"/>
              </a:solidFill>
              <a:cs typeface="Times New Roman" pitchFamily="18" charset="0"/>
            </a:endParaRPr>
          </a:p>
          <a:p>
            <a:pPr algn="ctr"/>
            <a:endParaRPr lang="it-IT" dirty="0">
              <a:solidFill>
                <a:srgbClr val="000000"/>
              </a:solidFill>
              <a:cs typeface="Times New Roman" pitchFamily="18" charset="0"/>
            </a:endParaRPr>
          </a:p>
          <a:p>
            <a:pPr algn="just"/>
            <a:r>
              <a:rPr lang="it-IT" dirty="0">
                <a:solidFill>
                  <a:srgbClr val="000000"/>
                </a:solidFill>
                <a:cs typeface="Times New Roman" pitchFamily="18" charset="0"/>
              </a:rPr>
              <a:t>A questo punto, risulterà evidente che per calcolare la </a:t>
            </a:r>
            <a:r>
              <a:rPr lang="it-IT" b="1" dirty="0">
                <a:solidFill>
                  <a:srgbClr val="000000"/>
                </a:solidFill>
                <a:cs typeface="Times New Roman" pitchFamily="18" charset="0"/>
              </a:rPr>
              <a:t>velocità netta di variazione dell’ossigeno disciolto nella soluzione, (</a:t>
            </a:r>
            <a:r>
              <a:rPr lang="it-IT" b="1" dirty="0" err="1">
                <a:solidFill>
                  <a:srgbClr val="000000"/>
                </a:solidFill>
                <a:cs typeface="Times New Roman" pitchFamily="18" charset="0"/>
              </a:rPr>
              <a:t>dC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a:t>
            </a:r>
            <a:r>
              <a:rPr lang="it-IT" b="1" dirty="0" err="1">
                <a:solidFill>
                  <a:srgbClr val="000000"/>
                </a:solidFill>
                <a:cs typeface="Times New Roman" pitchFamily="18" charset="0"/>
              </a:rPr>
              <a:t>dt</a:t>
            </a:r>
            <a:r>
              <a:rPr lang="it-IT" b="1" dirty="0">
                <a:solidFill>
                  <a:srgbClr val="000000"/>
                </a:solidFill>
                <a:cs typeface="Times New Roman" pitchFamily="18" charset="0"/>
              </a:rPr>
              <a:t>)</a:t>
            </a:r>
            <a:r>
              <a:rPr lang="it-IT" b="1" baseline="-30000" dirty="0">
                <a:solidFill>
                  <a:srgbClr val="000000"/>
                </a:solidFill>
                <a:cs typeface="Times New Roman" pitchFamily="18" charset="0"/>
              </a:rPr>
              <a:t>ne</a:t>
            </a:r>
            <a:r>
              <a:rPr lang="it-IT" baseline="-30000" dirty="0">
                <a:solidFill>
                  <a:srgbClr val="000000"/>
                </a:solidFill>
                <a:cs typeface="Times New Roman" pitchFamily="18" charset="0"/>
              </a:rPr>
              <a:t>t</a:t>
            </a:r>
            <a:r>
              <a:rPr lang="it-IT" dirty="0">
                <a:solidFill>
                  <a:srgbClr val="000000"/>
                </a:solidFill>
                <a:cs typeface="Times New Roman" pitchFamily="18" charset="0"/>
              </a:rPr>
              <a:t>,</a:t>
            </a:r>
            <a:r>
              <a:rPr lang="it-IT" baseline="-30000" dirty="0">
                <a:solidFill>
                  <a:srgbClr val="000000"/>
                </a:solidFill>
                <a:cs typeface="Times New Roman" pitchFamily="18" charset="0"/>
              </a:rPr>
              <a:t> </a:t>
            </a:r>
            <a:r>
              <a:rPr lang="it-IT" dirty="0">
                <a:solidFill>
                  <a:srgbClr val="000000"/>
                </a:solidFill>
                <a:cs typeface="Times New Roman" pitchFamily="18" charset="0"/>
              </a:rPr>
              <a:t>bisogna fare il bilancio di massa, </a:t>
            </a:r>
          </a:p>
          <a:p>
            <a:pPr algn="just"/>
            <a:endParaRPr lang="it-IT" dirty="0">
              <a:solidFill>
                <a:srgbClr val="000000"/>
              </a:solidFill>
              <a:cs typeface="Times New Roman" pitchFamily="18" charset="0"/>
            </a:endParaRPr>
          </a:p>
          <a:p>
            <a:pPr algn="just"/>
            <a:r>
              <a:rPr lang="it-IT" dirty="0">
                <a:solidFill>
                  <a:srgbClr val="000000"/>
                </a:solidFill>
                <a:cs typeface="Times New Roman" pitchFamily="18" charset="0"/>
              </a:rPr>
              <a:t>tenendo conto dell’ossigeno </a:t>
            </a:r>
            <a:r>
              <a:rPr lang="it-IT" dirty="0">
                <a:solidFill>
                  <a:srgbClr val="FF0000"/>
                </a:solidFill>
                <a:cs typeface="Times New Roman" pitchFamily="18" charset="0"/>
              </a:rPr>
              <a:t>immesso nella soluzione per trasferimento di massa </a:t>
            </a:r>
          </a:p>
          <a:p>
            <a:pPr algn="just"/>
            <a:r>
              <a:rPr lang="it-IT" dirty="0">
                <a:solidFill>
                  <a:srgbClr val="FF0000"/>
                </a:solidFill>
                <a:cs typeface="Times New Roman" pitchFamily="18" charset="0"/>
              </a:rPr>
              <a:t>(OTR = </a:t>
            </a:r>
            <a:r>
              <a:rPr lang="it-IT" dirty="0" err="1">
                <a:solidFill>
                  <a:srgbClr val="FF0000"/>
                </a:solidFill>
                <a:cs typeface="Times New Roman" pitchFamily="18" charset="0"/>
              </a:rPr>
              <a:t>oxygen</a:t>
            </a:r>
            <a:r>
              <a:rPr lang="it-IT" dirty="0">
                <a:solidFill>
                  <a:srgbClr val="FF0000"/>
                </a:solidFill>
                <a:cs typeface="Times New Roman" pitchFamily="18" charset="0"/>
              </a:rPr>
              <a:t> </a:t>
            </a:r>
            <a:r>
              <a:rPr lang="it-IT" dirty="0" err="1">
                <a:solidFill>
                  <a:srgbClr val="FF0000"/>
                </a:solidFill>
                <a:cs typeface="Times New Roman" pitchFamily="18" charset="0"/>
              </a:rPr>
              <a:t>trasfer</a:t>
            </a:r>
            <a:r>
              <a:rPr lang="it-IT" dirty="0">
                <a:solidFill>
                  <a:srgbClr val="FF0000"/>
                </a:solidFill>
                <a:cs typeface="Times New Roman" pitchFamily="18" charset="0"/>
              </a:rPr>
              <a:t> rate), </a:t>
            </a:r>
            <a:r>
              <a:rPr lang="it-IT" dirty="0">
                <a:solidFill>
                  <a:srgbClr val="000000"/>
                </a:solidFill>
                <a:cs typeface="Times New Roman" pitchFamily="18" charset="0"/>
              </a:rPr>
              <a:t>dato dall’equazione (64), </a:t>
            </a:r>
          </a:p>
          <a:p>
            <a:pPr algn="ctr"/>
            <a:r>
              <a:rPr lang="it-IT" b="1" dirty="0" err="1"/>
              <a:t>dC</a:t>
            </a:r>
            <a:r>
              <a:rPr lang="it-IT" b="1" dirty="0"/>
              <a:t>*</a:t>
            </a:r>
            <a:r>
              <a:rPr lang="it-IT" b="1" baseline="-25000" dirty="0"/>
              <a:t>O</a:t>
            </a:r>
            <a:r>
              <a:rPr lang="it-IT" b="1" dirty="0"/>
              <a:t>/</a:t>
            </a:r>
            <a:r>
              <a:rPr lang="it-IT" b="1" dirty="0" err="1"/>
              <a:t>dt</a:t>
            </a:r>
            <a:r>
              <a:rPr lang="it-IT" b="1" dirty="0"/>
              <a:t> = </a:t>
            </a:r>
            <a:r>
              <a:rPr lang="it-IT" b="1" dirty="0" err="1"/>
              <a:t>kL</a:t>
            </a:r>
            <a:r>
              <a:rPr lang="it-IT" b="1" dirty="0"/>
              <a:t> a (C*</a:t>
            </a:r>
            <a:r>
              <a:rPr lang="it-IT" b="1" baseline="-25000" dirty="0"/>
              <a:t>O</a:t>
            </a:r>
            <a:r>
              <a:rPr lang="it-IT" b="1" dirty="0"/>
              <a:t> – C</a:t>
            </a:r>
            <a:r>
              <a:rPr lang="it-IT" b="1" baseline="-25000" dirty="0"/>
              <a:t>O</a:t>
            </a:r>
            <a:r>
              <a:rPr lang="it-IT" b="1" dirty="0"/>
              <a:t>)</a:t>
            </a:r>
            <a:endParaRPr lang="it-IT" dirty="0"/>
          </a:p>
          <a:p>
            <a:pPr algn="just"/>
            <a:endParaRPr lang="it-IT" dirty="0">
              <a:solidFill>
                <a:srgbClr val="000000"/>
              </a:solidFill>
              <a:cs typeface="Times New Roman" pitchFamily="18" charset="0"/>
            </a:endParaRPr>
          </a:p>
          <a:p>
            <a:pPr algn="just"/>
            <a:endParaRPr lang="it-IT" dirty="0">
              <a:solidFill>
                <a:srgbClr val="000000"/>
              </a:solidFill>
              <a:cs typeface="Times New Roman" pitchFamily="18" charset="0"/>
            </a:endParaRPr>
          </a:p>
          <a:p>
            <a:pPr algn="just"/>
            <a:r>
              <a:rPr lang="it-IT" dirty="0">
                <a:solidFill>
                  <a:srgbClr val="000000"/>
                </a:solidFill>
                <a:cs typeface="Times New Roman" pitchFamily="18" charset="0"/>
              </a:rPr>
              <a:t>e </a:t>
            </a:r>
            <a:r>
              <a:rPr lang="it-IT" dirty="0">
                <a:solidFill>
                  <a:srgbClr val="FF0000"/>
                </a:solidFill>
                <a:cs typeface="Times New Roman" pitchFamily="18" charset="0"/>
              </a:rPr>
              <a:t>dell’ossigeno assunto dalla cellula (OUR = </a:t>
            </a:r>
            <a:r>
              <a:rPr lang="it-IT" dirty="0" err="1">
                <a:solidFill>
                  <a:srgbClr val="FF0000"/>
                </a:solidFill>
                <a:cs typeface="Times New Roman" pitchFamily="18" charset="0"/>
              </a:rPr>
              <a:t>oxygen</a:t>
            </a:r>
            <a:r>
              <a:rPr lang="it-IT" dirty="0">
                <a:solidFill>
                  <a:srgbClr val="FF0000"/>
                </a:solidFill>
                <a:cs typeface="Times New Roman" pitchFamily="18" charset="0"/>
              </a:rPr>
              <a:t> </a:t>
            </a:r>
            <a:r>
              <a:rPr lang="it-IT" dirty="0" err="1">
                <a:solidFill>
                  <a:srgbClr val="FF0000"/>
                </a:solidFill>
                <a:cs typeface="Times New Roman" pitchFamily="18" charset="0"/>
              </a:rPr>
              <a:t>uptake</a:t>
            </a:r>
            <a:r>
              <a:rPr lang="it-IT" dirty="0">
                <a:solidFill>
                  <a:srgbClr val="FF0000"/>
                </a:solidFill>
                <a:cs typeface="Times New Roman" pitchFamily="18" charset="0"/>
              </a:rPr>
              <a:t> rate), </a:t>
            </a:r>
            <a:r>
              <a:rPr lang="it-IT" dirty="0">
                <a:solidFill>
                  <a:srgbClr val="000000"/>
                </a:solidFill>
                <a:cs typeface="Times New Roman" pitchFamily="18" charset="0"/>
              </a:rPr>
              <a:t>dato dall’equazione (74):</a:t>
            </a:r>
          </a:p>
          <a:p>
            <a:pPr algn="just"/>
            <a:endParaRPr lang="en-GB" dirty="0">
              <a:solidFill>
                <a:srgbClr val="000000"/>
              </a:solidFill>
              <a:cs typeface="Times New Roman" pitchFamily="18" charset="0"/>
            </a:endParaRPr>
          </a:p>
          <a:p>
            <a:pPr algn="ctr"/>
            <a:r>
              <a:rPr lang="en-GB" b="1" dirty="0">
                <a:solidFill>
                  <a:srgbClr val="000000"/>
                </a:solidFill>
                <a:cs typeface="Times New Roman" pitchFamily="18" charset="0"/>
              </a:rPr>
              <a:t>(</a:t>
            </a:r>
            <a:r>
              <a:rPr lang="en-GB" b="1" dirty="0" err="1">
                <a:solidFill>
                  <a:srgbClr val="000000"/>
                </a:solidFill>
                <a:cs typeface="Times New Roman" pitchFamily="18" charset="0"/>
              </a:rPr>
              <a:t>dC</a:t>
            </a:r>
            <a:r>
              <a:rPr lang="en-GB" b="1" baseline="-30000" dirty="0" err="1">
                <a:solidFill>
                  <a:srgbClr val="000000"/>
                </a:solidFill>
                <a:cs typeface="Times New Roman" pitchFamily="18" charset="0"/>
              </a:rPr>
              <a:t>O</a:t>
            </a:r>
            <a:r>
              <a:rPr lang="en-GB" b="1" dirty="0">
                <a:solidFill>
                  <a:srgbClr val="000000"/>
                </a:solidFill>
                <a:cs typeface="Times New Roman" pitchFamily="18" charset="0"/>
              </a:rPr>
              <a:t>/</a:t>
            </a:r>
            <a:r>
              <a:rPr lang="en-GB" b="1" dirty="0" err="1">
                <a:solidFill>
                  <a:srgbClr val="000000"/>
                </a:solidFill>
                <a:cs typeface="Times New Roman" pitchFamily="18" charset="0"/>
              </a:rPr>
              <a:t>dt</a:t>
            </a:r>
            <a:r>
              <a:rPr lang="en-GB" b="1" dirty="0">
                <a:solidFill>
                  <a:srgbClr val="000000"/>
                </a:solidFill>
                <a:cs typeface="Times New Roman" pitchFamily="18" charset="0"/>
              </a:rPr>
              <a:t>)</a:t>
            </a:r>
            <a:r>
              <a:rPr lang="en-GB" b="1" baseline="-30000" dirty="0">
                <a:solidFill>
                  <a:srgbClr val="000000"/>
                </a:solidFill>
                <a:cs typeface="Times New Roman" pitchFamily="18" charset="0"/>
              </a:rPr>
              <a:t>net</a:t>
            </a:r>
            <a:r>
              <a:rPr lang="en-GB" b="1" dirty="0">
                <a:solidFill>
                  <a:srgbClr val="000000"/>
                </a:solidFill>
                <a:cs typeface="Times New Roman" pitchFamily="18" charset="0"/>
              </a:rPr>
              <a:t> = OTR – OUR</a:t>
            </a:r>
          </a:p>
          <a:p>
            <a:pPr algn="ctr"/>
            <a:endParaRPr lang="en-GB" dirty="0">
              <a:solidFill>
                <a:srgbClr val="000000"/>
              </a:solidFill>
              <a:cs typeface="Times New Roman" pitchFamily="18" charset="0"/>
            </a:endParaRPr>
          </a:p>
          <a:p>
            <a:pPr algn="ctr"/>
            <a:r>
              <a:rPr lang="en-GB" b="1" dirty="0">
                <a:solidFill>
                  <a:srgbClr val="000000"/>
                </a:solidFill>
                <a:cs typeface="Times New Roman" pitchFamily="18" charset="0"/>
              </a:rPr>
              <a:t>(</a:t>
            </a:r>
            <a:r>
              <a:rPr lang="en-GB" b="1" dirty="0" err="1">
                <a:solidFill>
                  <a:srgbClr val="000000"/>
                </a:solidFill>
                <a:cs typeface="Times New Roman" pitchFamily="18" charset="0"/>
              </a:rPr>
              <a:t>dC</a:t>
            </a:r>
            <a:r>
              <a:rPr lang="en-GB" b="1" baseline="-30000" dirty="0" err="1">
                <a:solidFill>
                  <a:srgbClr val="000000"/>
                </a:solidFill>
                <a:cs typeface="Times New Roman" pitchFamily="18" charset="0"/>
              </a:rPr>
              <a:t>O</a:t>
            </a:r>
            <a:r>
              <a:rPr lang="en-GB" b="1" dirty="0">
                <a:solidFill>
                  <a:srgbClr val="000000"/>
                </a:solidFill>
                <a:cs typeface="Times New Roman" pitchFamily="18" charset="0"/>
              </a:rPr>
              <a:t>/</a:t>
            </a:r>
            <a:r>
              <a:rPr lang="en-GB" b="1" dirty="0" err="1">
                <a:solidFill>
                  <a:srgbClr val="000000"/>
                </a:solidFill>
                <a:cs typeface="Times New Roman" pitchFamily="18" charset="0"/>
              </a:rPr>
              <a:t>dt</a:t>
            </a:r>
            <a:r>
              <a:rPr lang="en-GB" b="1" dirty="0">
                <a:solidFill>
                  <a:srgbClr val="000000"/>
                </a:solidFill>
                <a:cs typeface="Times New Roman" pitchFamily="18" charset="0"/>
              </a:rPr>
              <a:t>)</a:t>
            </a:r>
            <a:r>
              <a:rPr lang="en-GB" b="1" baseline="-30000" dirty="0">
                <a:solidFill>
                  <a:srgbClr val="000000"/>
                </a:solidFill>
                <a:cs typeface="Times New Roman" pitchFamily="18" charset="0"/>
              </a:rPr>
              <a:t>net</a:t>
            </a:r>
            <a:r>
              <a:rPr lang="en-GB" b="1" dirty="0">
                <a:solidFill>
                  <a:srgbClr val="000000"/>
                </a:solidFill>
                <a:cs typeface="Times New Roman" pitchFamily="18" charset="0"/>
              </a:rPr>
              <a:t> = </a:t>
            </a:r>
            <a:r>
              <a:rPr lang="en-GB" b="1" dirty="0" err="1">
                <a:solidFill>
                  <a:srgbClr val="000000"/>
                </a:solidFill>
                <a:cs typeface="Times New Roman" pitchFamily="18" charset="0"/>
              </a:rPr>
              <a:t>k</a:t>
            </a:r>
            <a:r>
              <a:rPr lang="en-GB" b="1" baseline="-30000" dirty="0" err="1">
                <a:solidFill>
                  <a:srgbClr val="000000"/>
                </a:solidFill>
                <a:cs typeface="Times New Roman" pitchFamily="18" charset="0"/>
              </a:rPr>
              <a:t>L</a:t>
            </a:r>
            <a:r>
              <a:rPr lang="en-GB" b="1" dirty="0">
                <a:solidFill>
                  <a:srgbClr val="000000"/>
                </a:solidFill>
                <a:cs typeface="Times New Roman" pitchFamily="18" charset="0"/>
              </a:rPr>
              <a:t> a (C</a:t>
            </a:r>
            <a:r>
              <a:rPr lang="en-GB" b="1" baseline="30000" dirty="0">
                <a:solidFill>
                  <a:srgbClr val="000000"/>
                </a:solidFill>
                <a:cs typeface="Times New Roman" pitchFamily="18" charset="0"/>
              </a:rPr>
              <a:t>*</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 C</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- 1/Y</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a:t>
            </a:r>
            <a:r>
              <a:rPr lang="it-IT" b="1" dirty="0">
                <a:solidFill>
                  <a:srgbClr val="000000"/>
                </a:solidFill>
                <a:latin typeface="Symbol" pitchFamily="18" charset="2"/>
                <a:cs typeface="Times New Roman" pitchFamily="18" charset="0"/>
              </a:rPr>
              <a:t>m</a:t>
            </a:r>
            <a:r>
              <a:rPr lang="en-GB" b="1" baseline="-30000" dirty="0" err="1">
                <a:solidFill>
                  <a:srgbClr val="000000"/>
                </a:solidFill>
                <a:cs typeface="Times New Roman" pitchFamily="18" charset="0"/>
              </a:rPr>
              <a:t>m</a:t>
            </a:r>
            <a:r>
              <a:rPr lang="en-GB" b="1" dirty="0" err="1">
                <a:solidFill>
                  <a:srgbClr val="000000"/>
                </a:solidFill>
                <a:cs typeface="Times New Roman" pitchFamily="18" charset="0"/>
              </a:rPr>
              <a:t>C</a:t>
            </a:r>
            <a:r>
              <a:rPr lang="en-GB" b="1" baseline="-30000" dirty="0" err="1">
                <a:solidFill>
                  <a:srgbClr val="000000"/>
                </a:solidFill>
                <a:cs typeface="Times New Roman" pitchFamily="18" charset="0"/>
              </a:rPr>
              <a:t>O</a:t>
            </a:r>
            <a:r>
              <a:rPr lang="en-GB" b="1" dirty="0">
                <a:solidFill>
                  <a:srgbClr val="000000"/>
                </a:solidFill>
                <a:cs typeface="Times New Roman" pitchFamily="18" charset="0"/>
              </a:rPr>
              <a:t>/(K</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 C</a:t>
            </a:r>
            <a:r>
              <a:rPr lang="en-GB" b="1" baseline="-30000" dirty="0">
                <a:solidFill>
                  <a:srgbClr val="000000"/>
                </a:solidFill>
                <a:cs typeface="Times New Roman" pitchFamily="18" charset="0"/>
              </a:rPr>
              <a:t>O</a:t>
            </a:r>
            <a:r>
              <a:rPr lang="en-GB" b="1" dirty="0">
                <a:solidFill>
                  <a:srgbClr val="000000"/>
                </a:solidFill>
                <a:cs typeface="Times New Roman" pitchFamily="18" charset="0"/>
              </a:rPr>
              <a:t>)]</a:t>
            </a:r>
            <a:r>
              <a:rPr lang="it-IT" b="1" dirty="0">
                <a:solidFill>
                  <a:srgbClr val="000000"/>
                </a:solidFill>
                <a:latin typeface="Symbol" pitchFamily="18" charset="2"/>
                <a:cs typeface="Times New Roman" pitchFamily="18" charset="0"/>
              </a:rPr>
              <a:t> </a:t>
            </a:r>
            <a:r>
              <a:rPr lang="en-GB" b="1" dirty="0">
                <a:solidFill>
                  <a:srgbClr val="000000"/>
                </a:solidFill>
                <a:cs typeface="Times New Roman" pitchFamily="18" charset="0"/>
              </a:rPr>
              <a:t>X (75)</a:t>
            </a:r>
            <a:r>
              <a:rPr lang="it-IT" b="1" dirty="0">
                <a:solidFill>
                  <a:srgbClr val="000000"/>
                </a:solidFill>
                <a:cs typeface="Times New Roman" pitchFamily="18" charset="0"/>
              </a:rPr>
              <a:t> </a:t>
            </a:r>
          </a:p>
        </p:txBody>
      </p:sp>
      <p:sp>
        <p:nvSpPr>
          <p:cNvPr id="4" name="Text Box 4"/>
          <p:cNvSpPr txBox="1">
            <a:spLocks noChangeArrowheads="1"/>
          </p:cNvSpPr>
          <p:nvPr/>
        </p:nvSpPr>
        <p:spPr bwMode="auto">
          <a:xfrm>
            <a:off x="2423271" y="554082"/>
            <a:ext cx="4297458" cy="523220"/>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Concentrazione critica di O</a:t>
            </a:r>
            <a:r>
              <a:rPr lang="it-IT" sz="2800" b="1" baseline="-25000" dirty="0">
                <a:solidFill>
                  <a:srgbClr val="FF0000"/>
                </a:solidFill>
                <a:cs typeface="Times New Roman" pitchFamily="18" charset="0"/>
              </a:rPr>
              <a:t>2</a:t>
            </a:r>
            <a:endParaRPr lang="it-IT" sz="2800" b="1" baseline="-25000" dirty="0">
              <a:solidFill>
                <a:srgbClr val="FF0000"/>
              </a:solidFill>
            </a:endParaRPr>
          </a:p>
        </p:txBody>
      </p:sp>
    </p:spTree>
    <p:extLst>
      <p:ext uri="{BB962C8B-B14F-4D97-AF65-F5344CB8AC3E}">
        <p14:creationId xmlns:p14="http://schemas.microsoft.com/office/powerpoint/2010/main" val="4261619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182812" y="342176"/>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4" name="Rectangle 3"/>
          <p:cNvSpPr>
            <a:spLocks noChangeArrowheads="1"/>
          </p:cNvSpPr>
          <p:nvPr/>
        </p:nvSpPr>
        <p:spPr bwMode="auto">
          <a:xfrm>
            <a:off x="0" y="1112957"/>
            <a:ext cx="9144000" cy="5078313"/>
          </a:xfrm>
          <a:prstGeom prst="rect">
            <a:avLst/>
          </a:prstGeom>
          <a:noFill/>
          <a:ln w="9525">
            <a:noFill/>
            <a:miter lim="800000"/>
            <a:headEnd/>
            <a:tailEnd/>
          </a:ln>
          <a:effectLst/>
        </p:spPr>
        <p:txBody>
          <a:bodyPr>
            <a:spAutoFit/>
          </a:bodyPr>
          <a:lstStyle/>
          <a:p>
            <a:pPr algn="just"/>
            <a:r>
              <a:rPr lang="it-IT" dirty="0">
                <a:solidFill>
                  <a:srgbClr val="000000"/>
                </a:solidFill>
                <a:cs typeface="Times New Roman" pitchFamily="18" charset="0"/>
              </a:rPr>
              <a:t>Risulterà evidente che la (75) ci consente di impostare le equazioni per il calcolo della concentrazione di O</a:t>
            </a:r>
            <a:r>
              <a:rPr lang="it-IT" baseline="-30000" dirty="0">
                <a:solidFill>
                  <a:srgbClr val="000000"/>
                </a:solidFill>
                <a:cs typeface="Times New Roman" pitchFamily="18" charset="0"/>
              </a:rPr>
              <a:t>2</a:t>
            </a:r>
            <a:r>
              <a:rPr lang="it-IT" dirty="0">
                <a:solidFill>
                  <a:srgbClr val="000000"/>
                </a:solidFill>
                <a:cs typeface="Times New Roman" pitchFamily="18" charset="0"/>
              </a:rPr>
              <a:t> nello stato stazionario. Infatti, il mezzo liquido compreso tra lo strato interfacciale gas-liquido e la cellula è a tutti gli effetti un reattore continuo, nel quale continuamente entra ossigeno ed esce per entrare nella cellula</a:t>
            </a:r>
            <a:r>
              <a:rPr lang="it-IT" b="1" dirty="0">
                <a:solidFill>
                  <a:srgbClr val="000000"/>
                </a:solidFill>
                <a:cs typeface="Times New Roman" pitchFamily="18" charset="0"/>
              </a:rPr>
              <a:t>:</a:t>
            </a: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r>
              <a:rPr lang="it-IT" b="1" dirty="0">
                <a:solidFill>
                  <a:srgbClr val="000000"/>
                </a:solidFill>
                <a:cs typeface="Times New Roman" pitchFamily="18" charset="0"/>
              </a:rPr>
              <a:t>massa del liquido come reattore continuo</a:t>
            </a:r>
          </a:p>
          <a:p>
            <a:pPr algn="ctr"/>
            <a:endParaRPr lang="it-IT" b="1" dirty="0">
              <a:solidFill>
                <a:srgbClr val="000000"/>
              </a:solidFill>
              <a:cs typeface="Times New Roman" pitchFamily="18" charset="0"/>
            </a:endParaRPr>
          </a:p>
          <a:p>
            <a:pPr algn="ctr"/>
            <a:r>
              <a:rPr lang="it-IT" b="1" dirty="0">
                <a:solidFill>
                  <a:srgbClr val="000000"/>
                </a:solidFill>
                <a:cs typeface="Times New Roman" pitchFamily="18" charset="0"/>
              </a:rPr>
              <a:t>(da sinistra verso destra: bolla di gas, film interfacciale, massa del liquido, cellula) </a:t>
            </a:r>
          </a:p>
        </p:txBody>
      </p:sp>
      <p:pic>
        <p:nvPicPr>
          <p:cNvPr id="5" name="Picture 6" descr="impianti biochimici 7"/>
          <p:cNvPicPr>
            <a:picLocks noChangeAspect="1" noChangeArrowheads="1"/>
          </p:cNvPicPr>
          <p:nvPr/>
        </p:nvPicPr>
        <p:blipFill>
          <a:blip r:embed="rId2" cstate="print"/>
          <a:srcRect/>
          <a:stretch>
            <a:fillRect/>
          </a:stretch>
        </p:blipFill>
        <p:spPr bwMode="auto">
          <a:xfrm>
            <a:off x="2953492" y="2290973"/>
            <a:ext cx="2971800" cy="2333625"/>
          </a:xfrm>
          <a:prstGeom prst="rect">
            <a:avLst/>
          </a:prstGeom>
          <a:noFill/>
          <a:ln w="9525">
            <a:noFill/>
            <a:miter lim="800000"/>
            <a:headEnd/>
            <a:tailEnd/>
          </a:ln>
        </p:spPr>
      </p:pic>
    </p:spTree>
    <p:extLst>
      <p:ext uri="{BB962C8B-B14F-4D97-AF65-F5344CB8AC3E}">
        <p14:creationId xmlns:p14="http://schemas.microsoft.com/office/powerpoint/2010/main" val="3551421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0251" y="1708013"/>
            <a:ext cx="8543498" cy="4385816"/>
          </a:xfrm>
          <a:prstGeom prst="rect">
            <a:avLst/>
          </a:prstGeom>
        </p:spPr>
        <p:txBody>
          <a:bodyPr wrap="square">
            <a:spAutoFit/>
          </a:bodyPr>
          <a:lstStyle/>
          <a:p>
            <a:r>
              <a:rPr lang="it-IT" dirty="0"/>
              <a:t>Nello stato stazionario, la concentrazione di O</a:t>
            </a:r>
            <a:r>
              <a:rPr lang="it-IT" baseline="-25000" dirty="0"/>
              <a:t>2</a:t>
            </a:r>
            <a:r>
              <a:rPr lang="it-IT" dirty="0"/>
              <a:t> nella massa del liquido è costante.</a:t>
            </a:r>
          </a:p>
          <a:p>
            <a:endParaRPr lang="it-IT" dirty="0"/>
          </a:p>
          <a:p>
            <a:r>
              <a:rPr lang="it-IT" dirty="0"/>
              <a:t>Perciò,</a:t>
            </a:r>
          </a:p>
          <a:p>
            <a:pPr algn="ctr"/>
            <a:r>
              <a:rPr lang="it-IT" b="1" dirty="0"/>
              <a:t>(</a:t>
            </a:r>
            <a:r>
              <a:rPr lang="it-IT" b="1" dirty="0" err="1"/>
              <a:t>dC</a:t>
            </a:r>
            <a:r>
              <a:rPr lang="it-IT" b="1" baseline="-25000" dirty="0" err="1"/>
              <a:t>O</a:t>
            </a:r>
            <a:r>
              <a:rPr lang="it-IT" b="1" dirty="0"/>
              <a:t>/</a:t>
            </a:r>
            <a:r>
              <a:rPr lang="it-IT" b="1" dirty="0" err="1"/>
              <a:t>dt</a:t>
            </a:r>
            <a:r>
              <a:rPr lang="it-IT" b="1" dirty="0"/>
              <a:t>)net = 0</a:t>
            </a:r>
          </a:p>
          <a:p>
            <a:pPr algn="ctr"/>
            <a:endParaRPr lang="it-IT" b="1" dirty="0"/>
          </a:p>
          <a:p>
            <a:pPr algn="ctr"/>
            <a:r>
              <a:rPr lang="pl-PL" b="1" dirty="0"/>
              <a:t>kL a (C*</a:t>
            </a:r>
            <a:r>
              <a:rPr lang="pl-PL" b="1" baseline="-25000" dirty="0"/>
              <a:t>O</a:t>
            </a:r>
            <a:r>
              <a:rPr lang="pl-PL" b="1" dirty="0"/>
              <a:t> – C</a:t>
            </a:r>
            <a:r>
              <a:rPr lang="pl-PL" b="1" baseline="-25000" dirty="0"/>
              <a:t>O</a:t>
            </a:r>
            <a:r>
              <a:rPr lang="pl-PL" b="1" dirty="0"/>
              <a:t>) = 1/Y</a:t>
            </a:r>
            <a:r>
              <a:rPr lang="pl-PL" b="1" baseline="-25000" dirty="0"/>
              <a:t>O</a:t>
            </a:r>
            <a:r>
              <a:rPr lang="pl-PL" b="1" dirty="0"/>
              <a:t> [</a:t>
            </a:r>
            <a:r>
              <a:rPr lang="pl-PL" b="1" dirty="0">
                <a:latin typeface="Symbol" panose="05050102010706020507" pitchFamily="18" charset="2"/>
              </a:rPr>
              <a:t>m</a:t>
            </a:r>
            <a:r>
              <a:rPr lang="pl-PL" b="1" baseline="-25000" dirty="0"/>
              <a:t>m</a:t>
            </a:r>
            <a:r>
              <a:rPr lang="pl-PL" b="1" dirty="0"/>
              <a:t>C</a:t>
            </a:r>
            <a:r>
              <a:rPr lang="pl-PL" b="1" baseline="-25000" dirty="0"/>
              <a:t>O</a:t>
            </a:r>
            <a:r>
              <a:rPr lang="pl-PL" b="1" dirty="0"/>
              <a:t>/(K</a:t>
            </a:r>
            <a:r>
              <a:rPr lang="pl-PL" b="1" baseline="-25000" dirty="0"/>
              <a:t>O</a:t>
            </a:r>
            <a:r>
              <a:rPr lang="pl-PL" b="1" dirty="0"/>
              <a:t> + C</a:t>
            </a:r>
            <a:r>
              <a:rPr lang="pl-PL" b="1" baseline="-25000" dirty="0"/>
              <a:t>O</a:t>
            </a:r>
            <a:r>
              <a:rPr lang="pl-PL" b="1" dirty="0"/>
              <a:t>)]  X (76)</a:t>
            </a:r>
            <a:endParaRPr lang="it-IT" b="1" dirty="0"/>
          </a:p>
          <a:p>
            <a:pPr algn="ctr"/>
            <a:endParaRPr lang="it-IT" b="1" dirty="0"/>
          </a:p>
          <a:p>
            <a:pPr algn="ctr"/>
            <a:endParaRPr lang="it-IT" b="1" dirty="0"/>
          </a:p>
          <a:p>
            <a:pPr algn="ctr"/>
            <a:endParaRPr lang="pl-PL" b="1" dirty="0"/>
          </a:p>
          <a:p>
            <a:r>
              <a:rPr lang="it-IT" dirty="0"/>
              <a:t>Questo stato stazionario non può durare a lungo. </a:t>
            </a:r>
          </a:p>
          <a:p>
            <a:r>
              <a:rPr lang="it-IT" dirty="0"/>
              <a:t>In una coltura batch, ad esempio, dura qualche secondo.</a:t>
            </a:r>
          </a:p>
          <a:p>
            <a:endParaRPr lang="it-IT" dirty="0"/>
          </a:p>
          <a:p>
            <a:r>
              <a:rPr lang="it-IT" dirty="0"/>
              <a:t>La (76) consente di stimare il valore che il prodotto </a:t>
            </a:r>
            <a:r>
              <a:rPr lang="it-IT" dirty="0" err="1"/>
              <a:t>kL</a:t>
            </a:r>
            <a:r>
              <a:rPr lang="it-IT" dirty="0"/>
              <a:t> a deve avere perché </a:t>
            </a:r>
            <a:r>
              <a:rPr lang="it-IT" dirty="0">
                <a:latin typeface="Symbol" panose="05050102010706020507" pitchFamily="18" charset="2"/>
              </a:rPr>
              <a:t>m</a:t>
            </a:r>
            <a:r>
              <a:rPr lang="it-IT" dirty="0"/>
              <a:t>  sia</a:t>
            </a:r>
          </a:p>
          <a:p>
            <a:r>
              <a:rPr lang="it-IT" dirty="0"/>
              <a:t>indipendente da C</a:t>
            </a:r>
            <a:r>
              <a:rPr lang="it-IT" baseline="-25000" dirty="0"/>
              <a:t>O</a:t>
            </a:r>
            <a:r>
              <a:rPr lang="it-IT" dirty="0"/>
              <a:t> o, alternativamente, il valore della concentrazione cellulare</a:t>
            </a:r>
          </a:p>
          <a:p>
            <a:pPr>
              <a:lnSpc>
                <a:spcPct val="150000"/>
              </a:lnSpc>
            </a:pPr>
            <a:r>
              <a:rPr lang="it-IT" dirty="0"/>
              <a:t>(X) alla quale la biomassa viene limitata dalla concentrazione di O</a:t>
            </a:r>
            <a:r>
              <a:rPr lang="it-IT" baseline="-25000" dirty="0"/>
              <a:t>2</a:t>
            </a:r>
          </a:p>
        </p:txBody>
      </p:sp>
      <p:sp>
        <p:nvSpPr>
          <p:cNvPr id="3" name="Rettangolo 2"/>
          <p:cNvSpPr/>
          <p:nvPr/>
        </p:nvSpPr>
        <p:spPr>
          <a:xfrm>
            <a:off x="2387454" y="1018750"/>
            <a:ext cx="3981475" cy="461665"/>
          </a:xfrm>
          <a:prstGeom prst="rect">
            <a:avLst/>
          </a:prstGeom>
        </p:spPr>
        <p:txBody>
          <a:bodyPr wrap="none">
            <a:spAutoFit/>
          </a:bodyPr>
          <a:lstStyle/>
          <a:p>
            <a:r>
              <a:rPr lang="it-IT" sz="2400" b="1" dirty="0">
                <a:solidFill>
                  <a:srgbClr val="FF0000"/>
                </a:solidFill>
              </a:rPr>
              <a:t>Analisi dello Stato Stazionario</a:t>
            </a:r>
            <a:endParaRPr lang="it-IT" sz="2400" dirty="0">
              <a:solidFill>
                <a:srgbClr val="FF0000"/>
              </a:solidFill>
            </a:endParaRPr>
          </a:p>
        </p:txBody>
      </p:sp>
    </p:spTree>
    <p:extLst>
      <p:ext uri="{BB962C8B-B14F-4D97-AF65-F5344CB8AC3E}">
        <p14:creationId xmlns:p14="http://schemas.microsoft.com/office/powerpoint/2010/main" val="313485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1631" y="497011"/>
            <a:ext cx="7759582" cy="5863978"/>
          </a:xfrm>
          <a:prstGeom prst="rect">
            <a:avLst/>
          </a:prstGeom>
        </p:spPr>
        <p:txBody>
          <a:bodyPr wrap="square">
            <a:spAutoFit/>
          </a:bodyPr>
          <a:lstStyle/>
          <a:p>
            <a:pPr algn="just">
              <a:lnSpc>
                <a:spcPct val="150000"/>
              </a:lnSpc>
            </a:pPr>
            <a:r>
              <a:rPr lang="it-IT" b="1" i="1" u="sng" dirty="0">
                <a:solidFill>
                  <a:srgbClr val="FF0000"/>
                </a:solidFill>
                <a:cs typeface="Times New Roman" pitchFamily="18" charset="0"/>
              </a:rPr>
              <a:t>Esercizio 57</a:t>
            </a:r>
            <a:r>
              <a:rPr lang="it-IT" i="1" dirty="0">
                <a:solidFill>
                  <a:srgbClr val="000000"/>
                </a:solidFill>
                <a:cs typeface="Times New Roman" pitchFamily="18" charset="0"/>
              </a:rPr>
              <a:t>. L’effetto dell’ossigeno sulla crescita di un ceppo di Escherichia coli su un mezzo contenente saccarosio è caratterizzato dai seguenti parametri: </a:t>
            </a:r>
          </a:p>
          <a:p>
            <a:pPr algn="just">
              <a:lnSpc>
                <a:spcPct val="150000"/>
              </a:lnSpc>
            </a:pPr>
            <a:r>
              <a:rPr lang="it-IT" i="1" dirty="0">
                <a:solidFill>
                  <a:srgbClr val="000000"/>
                </a:solidFill>
                <a:cs typeface="Times New Roman" pitchFamily="18" charset="0"/>
              </a:rPr>
              <a:t>Y</a:t>
            </a:r>
            <a:r>
              <a:rPr lang="it-IT" i="1" baseline="-30000" dirty="0">
                <a:solidFill>
                  <a:srgbClr val="000000"/>
                </a:solidFill>
                <a:cs typeface="Times New Roman" pitchFamily="18" charset="0"/>
              </a:rPr>
              <a:t>O </a:t>
            </a:r>
            <a:r>
              <a:rPr lang="it-IT" i="1" dirty="0">
                <a:solidFill>
                  <a:srgbClr val="000000"/>
                </a:solidFill>
                <a:cs typeface="Times New Roman" pitchFamily="18" charset="0"/>
              </a:rPr>
              <a:t>= 1,1 mg cellule/mg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 K</a:t>
            </a:r>
            <a:r>
              <a:rPr lang="it-IT" i="1" baseline="-30000" dirty="0">
                <a:solidFill>
                  <a:srgbClr val="000000"/>
                </a:solidFill>
                <a:cs typeface="Times New Roman" pitchFamily="18" charset="0"/>
              </a:rPr>
              <a:t>O</a:t>
            </a:r>
            <a:r>
              <a:rPr lang="it-IT" i="1" dirty="0">
                <a:solidFill>
                  <a:srgbClr val="000000"/>
                </a:solidFill>
                <a:cs typeface="Times New Roman" pitchFamily="18" charset="0"/>
              </a:rPr>
              <a:t> = 0,098 mg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/l, </a:t>
            </a:r>
            <a:r>
              <a:rPr lang="it-IT" i="1" dirty="0">
                <a:solidFill>
                  <a:srgbClr val="000000"/>
                </a:solidFill>
                <a:latin typeface="Symbol" pitchFamily="18" charset="2"/>
                <a:cs typeface="Times New Roman" pitchFamily="18" charset="0"/>
              </a:rPr>
              <a:t>m</a:t>
            </a:r>
            <a:r>
              <a:rPr lang="it-IT" i="1" baseline="-30000" dirty="0">
                <a:solidFill>
                  <a:srgbClr val="000000"/>
                </a:solidFill>
                <a:cs typeface="Times New Roman" pitchFamily="18" charset="0"/>
              </a:rPr>
              <a:t>m</a:t>
            </a:r>
            <a:r>
              <a:rPr lang="it-IT" i="1" dirty="0">
                <a:solidFill>
                  <a:srgbClr val="000000"/>
                </a:solidFill>
                <a:cs typeface="Times New Roman" pitchFamily="18" charset="0"/>
              </a:rPr>
              <a:t> = 0,9 ore</a:t>
            </a:r>
            <a:r>
              <a:rPr lang="it-IT" i="1" baseline="30000" dirty="0">
                <a:solidFill>
                  <a:srgbClr val="000000"/>
                </a:solidFill>
                <a:cs typeface="Times New Roman" pitchFamily="18" charset="0"/>
              </a:rPr>
              <a:t>-1</a:t>
            </a:r>
            <a:r>
              <a:rPr lang="it-IT" i="1" dirty="0">
                <a:solidFill>
                  <a:srgbClr val="000000"/>
                </a:solidFill>
                <a:cs typeface="Times New Roman" pitchFamily="18" charset="0"/>
              </a:rPr>
              <a:t>, </a:t>
            </a:r>
          </a:p>
          <a:p>
            <a:pPr algn="just">
              <a:lnSpc>
                <a:spcPct val="150000"/>
              </a:lnSpc>
            </a:pPr>
            <a:r>
              <a:rPr lang="it-IT" dirty="0">
                <a:solidFill>
                  <a:srgbClr val="000000"/>
                </a:solidFill>
                <a:cs typeface="Times New Roman" pitchFamily="18" charset="0"/>
              </a:rPr>
              <a:t>C</a:t>
            </a:r>
            <a:r>
              <a:rPr lang="it-IT" baseline="-30000" dirty="0">
                <a:solidFill>
                  <a:srgbClr val="000000"/>
                </a:solidFill>
                <a:cs typeface="Times New Roman" pitchFamily="18" charset="0"/>
              </a:rPr>
              <a:t>O, </a:t>
            </a:r>
            <a:r>
              <a:rPr lang="it-IT" baseline="-30000" dirty="0" err="1">
                <a:solidFill>
                  <a:srgbClr val="000000"/>
                </a:solidFill>
                <a:cs typeface="Times New Roman" pitchFamily="18" charset="0"/>
              </a:rPr>
              <a:t>crit</a:t>
            </a:r>
            <a:r>
              <a:rPr lang="it-IT" baseline="-30000" dirty="0">
                <a:solidFill>
                  <a:srgbClr val="000000"/>
                </a:solidFill>
                <a:cs typeface="Times New Roman" pitchFamily="18" charset="0"/>
              </a:rPr>
              <a:t> </a:t>
            </a:r>
            <a:r>
              <a:rPr lang="it-IT" i="1" dirty="0">
                <a:solidFill>
                  <a:srgbClr val="000000"/>
                </a:solidFill>
                <a:cs typeface="Times New Roman" pitchFamily="18" charset="0"/>
              </a:rPr>
              <a:t>= 0,256</a:t>
            </a:r>
            <a:r>
              <a:rPr lang="it-IT" i="1" baseline="-30000" dirty="0">
                <a:solidFill>
                  <a:srgbClr val="000000"/>
                </a:solidFill>
                <a:cs typeface="Times New Roman" pitchFamily="18" charset="0"/>
              </a:rPr>
              <a:t> </a:t>
            </a:r>
            <a:r>
              <a:rPr lang="it-IT" dirty="0">
                <a:solidFill>
                  <a:srgbClr val="000000"/>
                </a:solidFill>
                <a:cs typeface="Times New Roman" pitchFamily="18" charset="0"/>
              </a:rPr>
              <a:t> </a:t>
            </a:r>
            <a:r>
              <a:rPr lang="it-IT" i="1" dirty="0">
                <a:solidFill>
                  <a:srgbClr val="000000"/>
                </a:solidFill>
                <a:cs typeface="Times New Roman" pitchFamily="18" charset="0"/>
              </a:rPr>
              <a:t>mg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/l. </a:t>
            </a:r>
          </a:p>
          <a:p>
            <a:pPr algn="just">
              <a:lnSpc>
                <a:spcPct val="150000"/>
              </a:lnSpc>
            </a:pPr>
            <a:r>
              <a:rPr lang="it-IT" i="1" dirty="0">
                <a:solidFill>
                  <a:srgbClr val="000000"/>
                </a:solidFill>
                <a:cs typeface="Times New Roman" pitchFamily="18" charset="0"/>
              </a:rPr>
              <a:t>Si dispone anche dei seguenti dati relativi al trasferimento di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 </a:t>
            </a:r>
          </a:p>
          <a:p>
            <a:pPr algn="just">
              <a:lnSpc>
                <a:spcPct val="150000"/>
              </a:lnSpc>
            </a:pPr>
            <a:r>
              <a:rPr lang="it-IT" i="1" dirty="0" err="1">
                <a:solidFill>
                  <a:srgbClr val="000000"/>
                </a:solidFill>
                <a:cs typeface="Times New Roman" pitchFamily="18" charset="0"/>
              </a:rPr>
              <a:t>k</a:t>
            </a:r>
            <a:r>
              <a:rPr lang="it-IT" i="1" baseline="-30000" dirty="0" err="1">
                <a:solidFill>
                  <a:srgbClr val="000000"/>
                </a:solidFill>
                <a:cs typeface="Times New Roman" pitchFamily="18" charset="0"/>
              </a:rPr>
              <a:t>L</a:t>
            </a:r>
            <a:r>
              <a:rPr lang="it-IT" i="1" dirty="0">
                <a:solidFill>
                  <a:srgbClr val="000000"/>
                </a:solidFill>
                <a:cs typeface="Times New Roman" pitchFamily="18" charset="0"/>
              </a:rPr>
              <a:t> a= 121 ore</a:t>
            </a:r>
            <a:r>
              <a:rPr lang="it-IT" i="1" baseline="30000" dirty="0">
                <a:solidFill>
                  <a:srgbClr val="000000"/>
                </a:solidFill>
                <a:cs typeface="Times New Roman" pitchFamily="18" charset="0"/>
              </a:rPr>
              <a:t>-1</a:t>
            </a:r>
            <a:r>
              <a:rPr lang="it-IT" i="1" dirty="0">
                <a:solidFill>
                  <a:srgbClr val="000000"/>
                </a:solidFill>
                <a:cs typeface="Times New Roman" pitchFamily="18" charset="0"/>
              </a:rPr>
              <a:t>, C</a:t>
            </a:r>
            <a:r>
              <a:rPr lang="it-IT" i="1" baseline="30000" dirty="0">
                <a:solidFill>
                  <a:srgbClr val="000000"/>
                </a:solidFill>
                <a:cs typeface="Times New Roman" pitchFamily="18" charset="0"/>
              </a:rPr>
              <a:t>*</a:t>
            </a:r>
            <a:r>
              <a:rPr lang="it-IT" i="1" baseline="-30000" dirty="0">
                <a:solidFill>
                  <a:srgbClr val="000000"/>
                </a:solidFill>
                <a:cs typeface="Times New Roman" pitchFamily="18" charset="0"/>
              </a:rPr>
              <a:t>O</a:t>
            </a:r>
            <a:r>
              <a:rPr lang="it-IT" i="1" dirty="0">
                <a:solidFill>
                  <a:srgbClr val="000000"/>
                </a:solidFill>
                <a:cs typeface="Times New Roman" pitchFamily="18" charset="0"/>
              </a:rPr>
              <a:t> = 8 mg/l. </a:t>
            </a:r>
          </a:p>
          <a:p>
            <a:pPr algn="just">
              <a:lnSpc>
                <a:spcPct val="150000"/>
              </a:lnSpc>
            </a:pPr>
            <a:endParaRPr lang="it-IT" i="1" dirty="0">
              <a:solidFill>
                <a:srgbClr val="000000"/>
              </a:solidFill>
              <a:cs typeface="Times New Roman" pitchFamily="18" charset="0"/>
            </a:endParaRPr>
          </a:p>
          <a:p>
            <a:pPr algn="just">
              <a:lnSpc>
                <a:spcPct val="150000"/>
              </a:lnSpc>
            </a:pPr>
            <a:r>
              <a:rPr lang="it-IT" i="1" dirty="0">
                <a:solidFill>
                  <a:srgbClr val="000000"/>
                </a:solidFill>
                <a:cs typeface="Times New Roman" pitchFamily="18" charset="0"/>
              </a:rPr>
              <a:t>Determinare la concentrazione di cellule alla quale l’ossigeno diviene nutriente limitante. </a:t>
            </a:r>
            <a:r>
              <a:rPr lang="it-IT" i="1" u="sng" dirty="0">
                <a:solidFill>
                  <a:srgbClr val="000000"/>
                </a:solidFill>
                <a:cs typeface="Times New Roman" pitchFamily="18" charset="0"/>
              </a:rPr>
              <a:t>Soluzione</a:t>
            </a:r>
            <a:r>
              <a:rPr lang="it-IT" i="1" dirty="0">
                <a:solidFill>
                  <a:srgbClr val="000000"/>
                </a:solidFill>
                <a:cs typeface="Times New Roman" pitchFamily="18" charset="0"/>
              </a:rPr>
              <a:t>. </a:t>
            </a:r>
          </a:p>
          <a:p>
            <a:pPr algn="just">
              <a:lnSpc>
                <a:spcPct val="150000"/>
              </a:lnSpc>
            </a:pPr>
            <a:r>
              <a:rPr lang="it-IT" i="1" dirty="0">
                <a:solidFill>
                  <a:srgbClr val="000000"/>
                </a:solidFill>
                <a:cs typeface="Times New Roman" pitchFamily="18" charset="0"/>
              </a:rPr>
              <a:t>Isolando X nella (76), </a:t>
            </a:r>
            <a:r>
              <a:rPr lang="pl-PL" b="1" dirty="0"/>
              <a:t>kL a (C*</a:t>
            </a:r>
            <a:r>
              <a:rPr lang="pl-PL" b="1" baseline="-25000" dirty="0"/>
              <a:t>O</a:t>
            </a:r>
            <a:r>
              <a:rPr lang="pl-PL" b="1" dirty="0"/>
              <a:t> – C</a:t>
            </a:r>
            <a:r>
              <a:rPr lang="pl-PL" b="1" baseline="-25000" dirty="0"/>
              <a:t>O</a:t>
            </a:r>
            <a:r>
              <a:rPr lang="pl-PL" b="1" dirty="0"/>
              <a:t>) = 1/Y</a:t>
            </a:r>
            <a:r>
              <a:rPr lang="pl-PL" b="1" baseline="-25000" dirty="0"/>
              <a:t>O</a:t>
            </a:r>
            <a:r>
              <a:rPr lang="pl-PL" b="1" dirty="0"/>
              <a:t> [</a:t>
            </a:r>
            <a:r>
              <a:rPr lang="pl-PL" b="1" dirty="0">
                <a:latin typeface="Symbol" panose="05050102010706020507" pitchFamily="18" charset="2"/>
              </a:rPr>
              <a:t>m</a:t>
            </a:r>
            <a:r>
              <a:rPr lang="pl-PL" b="1" baseline="-25000" dirty="0"/>
              <a:t>m</a:t>
            </a:r>
            <a:r>
              <a:rPr lang="pl-PL" b="1" dirty="0"/>
              <a:t>C</a:t>
            </a:r>
            <a:r>
              <a:rPr lang="pl-PL" b="1" baseline="-25000" dirty="0"/>
              <a:t>O</a:t>
            </a:r>
            <a:r>
              <a:rPr lang="pl-PL" b="1" dirty="0"/>
              <a:t>/(K</a:t>
            </a:r>
            <a:r>
              <a:rPr lang="pl-PL" b="1" baseline="-25000" dirty="0"/>
              <a:t>O</a:t>
            </a:r>
            <a:r>
              <a:rPr lang="pl-PL" b="1" dirty="0"/>
              <a:t> + C</a:t>
            </a:r>
            <a:r>
              <a:rPr lang="pl-PL" b="1" baseline="-25000" dirty="0"/>
              <a:t>O</a:t>
            </a:r>
            <a:r>
              <a:rPr lang="pl-PL" b="1" dirty="0"/>
              <a:t>)]  X (76)</a:t>
            </a:r>
            <a:endParaRPr lang="it-IT" b="1" dirty="0"/>
          </a:p>
          <a:p>
            <a:pPr algn="just">
              <a:lnSpc>
                <a:spcPct val="150000"/>
              </a:lnSpc>
            </a:pPr>
            <a:r>
              <a:rPr lang="it-IT" dirty="0">
                <a:solidFill>
                  <a:srgbClr val="000000"/>
                </a:solidFill>
                <a:cs typeface="Times New Roman" pitchFamily="18" charset="0"/>
              </a:rPr>
              <a:t>X = Y</a:t>
            </a:r>
            <a:r>
              <a:rPr lang="it-IT" baseline="-30000" dirty="0">
                <a:solidFill>
                  <a:srgbClr val="000000"/>
                </a:solidFill>
                <a:cs typeface="Times New Roman" pitchFamily="18" charset="0"/>
              </a:rPr>
              <a:t>O</a:t>
            </a:r>
            <a:r>
              <a:rPr lang="it-IT" dirty="0">
                <a:solidFill>
                  <a:srgbClr val="000000"/>
                </a:solidFill>
                <a:cs typeface="Times New Roman" pitchFamily="18" charset="0"/>
              </a:rPr>
              <a:t> [</a:t>
            </a:r>
            <a:r>
              <a:rPr lang="it-IT" dirty="0" err="1">
                <a:solidFill>
                  <a:srgbClr val="000000"/>
                </a:solidFill>
                <a:cs typeface="Times New Roman" pitchFamily="18" charset="0"/>
              </a:rPr>
              <a:t>k</a:t>
            </a:r>
            <a:r>
              <a:rPr lang="it-IT" baseline="-30000" dirty="0" err="1">
                <a:solidFill>
                  <a:srgbClr val="000000"/>
                </a:solidFill>
                <a:cs typeface="Times New Roman" pitchFamily="18" charset="0"/>
              </a:rPr>
              <a:t>L</a:t>
            </a:r>
            <a:r>
              <a:rPr lang="it-IT" dirty="0">
                <a:solidFill>
                  <a:srgbClr val="000000"/>
                </a:solidFill>
                <a:cs typeface="Times New Roman" pitchFamily="18" charset="0"/>
              </a:rPr>
              <a:t> a (C</a:t>
            </a:r>
            <a:r>
              <a:rPr lang="it-IT" baseline="30000" dirty="0">
                <a:solidFill>
                  <a:srgbClr val="000000"/>
                </a:solidFill>
                <a:cs typeface="Times New Roman" pitchFamily="18" charset="0"/>
              </a:rPr>
              <a:t>*</a:t>
            </a:r>
            <a:r>
              <a:rPr lang="it-IT" baseline="-30000" dirty="0">
                <a:solidFill>
                  <a:srgbClr val="000000"/>
                </a:solidFill>
                <a:cs typeface="Times New Roman" pitchFamily="18" charset="0"/>
              </a:rPr>
              <a:t>O</a:t>
            </a:r>
            <a:r>
              <a:rPr lang="it-IT" dirty="0">
                <a:solidFill>
                  <a:srgbClr val="000000"/>
                </a:solidFill>
                <a:cs typeface="Times New Roman" pitchFamily="18" charset="0"/>
              </a:rPr>
              <a:t> – C</a:t>
            </a:r>
            <a:r>
              <a:rPr lang="it-IT" baseline="-30000" dirty="0">
                <a:solidFill>
                  <a:srgbClr val="000000"/>
                </a:solidFill>
                <a:cs typeface="Times New Roman" pitchFamily="18" charset="0"/>
              </a:rPr>
              <a:t>O</a:t>
            </a:r>
            <a:r>
              <a:rPr lang="it-IT" dirty="0">
                <a:solidFill>
                  <a:srgbClr val="000000"/>
                </a:solidFill>
                <a:cs typeface="Times New Roman" pitchFamily="18" charset="0"/>
              </a:rPr>
              <a:t>)]/ [</a:t>
            </a:r>
            <a:r>
              <a:rPr lang="it-IT" dirty="0" err="1">
                <a:solidFill>
                  <a:srgbClr val="000000"/>
                </a:solidFill>
                <a:latin typeface="Symbol" pitchFamily="18" charset="2"/>
                <a:cs typeface="Times New Roman" pitchFamily="18" charset="0"/>
              </a:rPr>
              <a:t>m</a:t>
            </a:r>
            <a:r>
              <a:rPr lang="it-IT" baseline="-30000" dirty="0" err="1">
                <a:solidFill>
                  <a:srgbClr val="000000"/>
                </a:solidFill>
                <a:cs typeface="Times New Roman" pitchFamily="18" charset="0"/>
              </a:rPr>
              <a:t>m</a:t>
            </a:r>
            <a:r>
              <a:rPr lang="it-IT" dirty="0" err="1">
                <a:solidFill>
                  <a:srgbClr val="000000"/>
                </a:solidFill>
                <a:cs typeface="Times New Roman" pitchFamily="18" charset="0"/>
              </a:rPr>
              <a:t>C</a:t>
            </a:r>
            <a:r>
              <a:rPr lang="it-IT" baseline="-30000" dirty="0" err="1">
                <a:solidFill>
                  <a:srgbClr val="000000"/>
                </a:solidFill>
                <a:cs typeface="Times New Roman" pitchFamily="18" charset="0"/>
              </a:rPr>
              <a:t>O</a:t>
            </a:r>
            <a:r>
              <a:rPr lang="it-IT" dirty="0">
                <a:solidFill>
                  <a:srgbClr val="000000"/>
                </a:solidFill>
                <a:cs typeface="Times New Roman" pitchFamily="18" charset="0"/>
              </a:rPr>
              <a:t>/(K</a:t>
            </a:r>
            <a:r>
              <a:rPr lang="it-IT" baseline="-30000" dirty="0">
                <a:solidFill>
                  <a:srgbClr val="000000"/>
                </a:solidFill>
                <a:cs typeface="Times New Roman" pitchFamily="18" charset="0"/>
              </a:rPr>
              <a:t>O</a:t>
            </a:r>
            <a:r>
              <a:rPr lang="it-IT" dirty="0">
                <a:solidFill>
                  <a:srgbClr val="000000"/>
                </a:solidFill>
                <a:cs typeface="Times New Roman" pitchFamily="18" charset="0"/>
              </a:rPr>
              <a:t> + C</a:t>
            </a:r>
            <a:r>
              <a:rPr lang="it-IT" baseline="-30000" dirty="0">
                <a:solidFill>
                  <a:srgbClr val="000000"/>
                </a:solidFill>
                <a:cs typeface="Times New Roman" pitchFamily="18" charset="0"/>
              </a:rPr>
              <a:t>O</a:t>
            </a:r>
            <a:r>
              <a:rPr lang="it-IT" dirty="0">
                <a:solidFill>
                  <a:srgbClr val="000000"/>
                </a:solidFill>
                <a:cs typeface="Times New Roman" pitchFamily="18" charset="0"/>
              </a:rPr>
              <a:t>)]</a:t>
            </a:r>
            <a:r>
              <a:rPr lang="it-IT" dirty="0">
                <a:solidFill>
                  <a:srgbClr val="000000"/>
                </a:solidFill>
                <a:latin typeface="Symbol" pitchFamily="18" charset="2"/>
                <a:cs typeface="Times New Roman" pitchFamily="18" charset="0"/>
              </a:rPr>
              <a:t> . </a:t>
            </a:r>
          </a:p>
          <a:p>
            <a:pPr algn="just">
              <a:lnSpc>
                <a:spcPct val="150000"/>
              </a:lnSpc>
            </a:pPr>
            <a:r>
              <a:rPr lang="it-IT" dirty="0">
                <a:solidFill>
                  <a:srgbClr val="000000"/>
                </a:solidFill>
                <a:cs typeface="Times New Roman" pitchFamily="18" charset="0"/>
              </a:rPr>
              <a:t>X = 1,1 [121 (8 – 0,256)]/ [</a:t>
            </a:r>
            <a:r>
              <a:rPr lang="it-IT" dirty="0">
                <a:solidFill>
                  <a:srgbClr val="000000"/>
                </a:solidFill>
                <a:latin typeface="Symbol" pitchFamily="18" charset="2"/>
                <a:cs typeface="Times New Roman" pitchFamily="18" charset="0"/>
              </a:rPr>
              <a:t>0,9*0,256</a:t>
            </a:r>
            <a:r>
              <a:rPr lang="it-IT" dirty="0">
                <a:solidFill>
                  <a:srgbClr val="000000"/>
                </a:solidFill>
                <a:cs typeface="Times New Roman" pitchFamily="18" charset="0"/>
              </a:rPr>
              <a:t>/(0,098 + 0,256)]</a:t>
            </a:r>
            <a:r>
              <a:rPr lang="it-IT" dirty="0">
                <a:solidFill>
                  <a:srgbClr val="000000"/>
                </a:solidFill>
                <a:latin typeface="Symbol" pitchFamily="18" charset="2"/>
                <a:cs typeface="Times New Roman" pitchFamily="18" charset="0"/>
              </a:rPr>
              <a:t> . </a:t>
            </a:r>
          </a:p>
          <a:p>
            <a:pPr algn="just">
              <a:lnSpc>
                <a:spcPct val="150000"/>
              </a:lnSpc>
            </a:pPr>
            <a:r>
              <a:rPr lang="it-IT" dirty="0">
                <a:solidFill>
                  <a:srgbClr val="000000"/>
                </a:solidFill>
                <a:cs typeface="Times New Roman" pitchFamily="18" charset="0"/>
              </a:rPr>
              <a:t>Si chiede il valore di X perché </a:t>
            </a:r>
          </a:p>
          <a:p>
            <a:pPr algn="just">
              <a:lnSpc>
                <a:spcPct val="150000"/>
              </a:lnSpc>
            </a:pPr>
            <a:r>
              <a:rPr lang="it-IT" dirty="0">
                <a:solidFill>
                  <a:srgbClr val="000000"/>
                </a:solidFill>
                <a:cs typeface="Times New Roman" pitchFamily="18" charset="0"/>
              </a:rPr>
              <a:t>C</a:t>
            </a:r>
            <a:r>
              <a:rPr lang="it-IT" baseline="-30000" dirty="0">
                <a:solidFill>
                  <a:srgbClr val="000000"/>
                </a:solidFill>
                <a:cs typeface="Times New Roman" pitchFamily="18" charset="0"/>
              </a:rPr>
              <a:t>O</a:t>
            </a:r>
            <a:r>
              <a:rPr lang="it-IT" dirty="0">
                <a:solidFill>
                  <a:srgbClr val="000000"/>
                </a:solidFill>
                <a:cs typeface="Times New Roman" pitchFamily="18" charset="0"/>
              </a:rPr>
              <a:t> </a:t>
            </a:r>
            <a:r>
              <a:rPr lang="it-IT" dirty="0">
                <a:solidFill>
                  <a:srgbClr val="000000"/>
                </a:solidFill>
                <a:latin typeface="Symbol" pitchFamily="18" charset="2"/>
                <a:cs typeface="Times New Roman" pitchFamily="18" charset="0"/>
              </a:rPr>
              <a:t>£ </a:t>
            </a:r>
            <a:r>
              <a:rPr lang="it-IT" dirty="0">
                <a:solidFill>
                  <a:srgbClr val="000000"/>
                </a:solidFill>
                <a:cs typeface="Times New Roman" pitchFamily="18" charset="0"/>
              </a:rPr>
              <a:t>C</a:t>
            </a:r>
            <a:r>
              <a:rPr lang="it-IT" baseline="-30000" dirty="0">
                <a:solidFill>
                  <a:srgbClr val="000000"/>
                </a:solidFill>
                <a:cs typeface="Times New Roman" pitchFamily="18" charset="0"/>
              </a:rPr>
              <a:t>O, </a:t>
            </a:r>
            <a:r>
              <a:rPr lang="it-IT" baseline="-30000" dirty="0" err="1">
                <a:solidFill>
                  <a:srgbClr val="000000"/>
                </a:solidFill>
                <a:cs typeface="Times New Roman" pitchFamily="18" charset="0"/>
              </a:rPr>
              <a:t>crit</a:t>
            </a:r>
            <a:r>
              <a:rPr lang="it-IT" dirty="0">
                <a:solidFill>
                  <a:srgbClr val="000000"/>
                </a:solidFill>
                <a:cs typeface="Times New Roman" pitchFamily="18" charset="0"/>
              </a:rPr>
              <a:t>. Quindi per C</a:t>
            </a:r>
            <a:r>
              <a:rPr lang="it-IT" baseline="-30000" dirty="0">
                <a:solidFill>
                  <a:srgbClr val="000000"/>
                </a:solidFill>
                <a:cs typeface="Times New Roman" pitchFamily="18" charset="0"/>
              </a:rPr>
              <a:t>O</a:t>
            </a:r>
            <a:r>
              <a:rPr lang="it-IT" dirty="0">
                <a:solidFill>
                  <a:srgbClr val="000000"/>
                </a:solidFill>
                <a:cs typeface="Times New Roman" pitchFamily="18" charset="0"/>
              </a:rPr>
              <a:t> = 0,256, X ≥ 1584 mg/l. </a:t>
            </a:r>
          </a:p>
        </p:txBody>
      </p:sp>
      <p:pic>
        <p:nvPicPr>
          <p:cNvPr id="3" name="Picture 6" descr="impianti biochimici 7">
            <a:extLst>
              <a:ext uri="{FF2B5EF4-FFF2-40B4-BE49-F238E27FC236}">
                <a16:creationId xmlns:a16="http://schemas.microsoft.com/office/drawing/2014/main" id="{166482B0-B022-4401-9097-B187B3E871F7}"/>
              </a:ext>
            </a:extLst>
          </p:cNvPr>
          <p:cNvPicPr>
            <a:picLocks noChangeAspect="1" noChangeArrowheads="1"/>
          </p:cNvPicPr>
          <p:nvPr/>
        </p:nvPicPr>
        <p:blipFill>
          <a:blip r:embed="rId2" cstate="print"/>
          <a:srcRect/>
          <a:stretch>
            <a:fillRect/>
          </a:stretch>
        </p:blipFill>
        <p:spPr bwMode="auto">
          <a:xfrm>
            <a:off x="6271419" y="4728612"/>
            <a:ext cx="2520950" cy="2047875"/>
          </a:xfrm>
          <a:prstGeom prst="rect">
            <a:avLst/>
          </a:prstGeom>
          <a:noFill/>
          <a:ln w="9525">
            <a:noFill/>
            <a:miter lim="800000"/>
            <a:headEnd/>
            <a:tailEnd/>
          </a:ln>
        </p:spPr>
      </p:pic>
    </p:spTree>
    <p:extLst>
      <p:ext uri="{BB962C8B-B14F-4D97-AF65-F5344CB8AC3E}">
        <p14:creationId xmlns:p14="http://schemas.microsoft.com/office/powerpoint/2010/main" val="226550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5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fade">
                                      <p:cBhvr>
                                        <p:cTn id="12" dur="500"/>
                                        <p:tgtEl>
                                          <p:spTgt spid="2">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animEffect transition="in" filter="fade">
                                      <p:cBhvr>
                                        <p:cTn id="17" dur="500"/>
                                        <p:tgtEl>
                                          <p:spTgt spid="2">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fade">
                                      <p:cBhvr>
                                        <p:cTn id="22" dur="500"/>
                                        <p:tgtEl>
                                          <p:spTgt spid="2">
                                            <p:txEl>
                                              <p:pRg st="10" end="1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Effect transition="in" filter="fade">
                                      <p:cBhvr>
                                        <p:cTn id="25"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8</a:t>
            </a:fld>
            <a:endParaRPr lang="it-IT"/>
          </a:p>
        </p:txBody>
      </p:sp>
      <p:sp>
        <p:nvSpPr>
          <p:cNvPr id="1004547" name="Rectangle 3"/>
          <p:cNvSpPr>
            <a:spLocks noChangeArrowheads="1"/>
          </p:cNvSpPr>
          <p:nvPr/>
        </p:nvSpPr>
        <p:spPr bwMode="auto">
          <a:xfrm>
            <a:off x="49212" y="1154252"/>
            <a:ext cx="9144000" cy="4176712"/>
          </a:xfrm>
          <a:prstGeom prst="rect">
            <a:avLst/>
          </a:prstGeom>
          <a:noFill/>
          <a:ln w="9525">
            <a:noFill/>
            <a:miter lim="800000"/>
            <a:headEnd/>
            <a:tailEnd/>
          </a:ln>
          <a:effectLst/>
        </p:spPr>
        <p:txBody>
          <a:bodyPr>
            <a:spAutoFit/>
          </a:bodyPr>
          <a:lstStyle/>
          <a:p>
            <a:pPr algn="just"/>
            <a:endParaRPr lang="it-IT" sz="800" b="1" dirty="0">
              <a:solidFill>
                <a:srgbClr val="000000"/>
              </a:solidFill>
              <a:cs typeface="Times New Roman" pitchFamily="18" charset="0"/>
            </a:endParaRPr>
          </a:p>
          <a:p>
            <a:pPr algn="just"/>
            <a:r>
              <a:rPr lang="it-IT" sz="2000" b="1" i="1" u="sng" dirty="0">
                <a:solidFill>
                  <a:srgbClr val="FF0000"/>
                </a:solidFill>
                <a:cs typeface="Times New Roman" pitchFamily="18" charset="0"/>
              </a:rPr>
              <a:t>Esercizio 59</a:t>
            </a:r>
            <a:r>
              <a:rPr lang="it-IT" sz="2000" i="1" dirty="0">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 </a:t>
            </a:r>
            <a:endParaRPr lang="en-GB"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Calcolare la costante di </a:t>
            </a:r>
            <a:r>
              <a:rPr lang="it-IT" sz="2000" i="1" dirty="0" err="1">
                <a:solidFill>
                  <a:srgbClr val="000000"/>
                </a:solidFill>
                <a:cs typeface="Times New Roman" pitchFamily="18" charset="0"/>
              </a:rPr>
              <a:t>Monod</a:t>
            </a:r>
            <a:r>
              <a:rPr lang="it-IT" sz="2000" i="1" dirty="0">
                <a:solidFill>
                  <a:srgbClr val="000000"/>
                </a:solidFill>
                <a:cs typeface="Times New Roman" pitchFamily="18" charset="0"/>
              </a:rPr>
              <a:t> (K</a:t>
            </a:r>
            <a:r>
              <a:rPr lang="it-IT" sz="2000" i="1" baseline="-30000" dirty="0">
                <a:solidFill>
                  <a:srgbClr val="000000"/>
                </a:solidFill>
                <a:cs typeface="Times New Roman" pitchFamily="18" charset="0"/>
              </a:rPr>
              <a:t>O</a:t>
            </a:r>
            <a:r>
              <a:rPr lang="it-IT" sz="2000" i="1" dirty="0">
                <a:solidFill>
                  <a:srgbClr val="000000"/>
                </a:solidFill>
                <a:cs typeface="Times New Roman" pitchFamily="18" charset="0"/>
              </a:rPr>
              <a:t>) per l’assunzione dell’ossigeno da parte della cellula e </a:t>
            </a:r>
            <a:r>
              <a:rPr lang="it-IT" sz="2000" i="1" dirty="0" err="1">
                <a:solidFill>
                  <a:srgbClr val="000000"/>
                </a:solidFill>
                <a:latin typeface="Symbol" pitchFamily="18" charset="2"/>
                <a:cs typeface="Times New Roman" pitchFamily="18" charset="0"/>
              </a:rPr>
              <a:t>m</a:t>
            </a:r>
            <a:r>
              <a:rPr lang="it-IT" sz="2000" i="1" baseline="-30000" dirty="0" err="1">
                <a:solidFill>
                  <a:srgbClr val="000000"/>
                </a:solidFill>
                <a:cs typeface="Times New Roman" pitchFamily="18" charset="0"/>
              </a:rPr>
              <a:t>max</a:t>
            </a:r>
            <a:r>
              <a:rPr lang="it-IT" sz="2000" i="1" dirty="0">
                <a:solidFill>
                  <a:srgbClr val="000000"/>
                </a:solidFill>
                <a:cs typeface="Times New Roman" pitchFamily="18" charset="0"/>
              </a:rPr>
              <a:t> quando l’ossigeno </a:t>
            </a:r>
            <a:r>
              <a:rPr lang="it-IT" sz="2000" i="1" dirty="0" err="1">
                <a:solidFill>
                  <a:srgbClr val="000000"/>
                </a:solidFill>
                <a:cs typeface="Times New Roman" pitchFamily="18" charset="0"/>
              </a:rPr>
              <a:t>é</a:t>
            </a:r>
            <a:r>
              <a:rPr lang="it-IT" sz="2000" i="1" dirty="0">
                <a:solidFill>
                  <a:srgbClr val="000000"/>
                </a:solidFill>
                <a:cs typeface="Times New Roman" pitchFamily="18" charset="0"/>
              </a:rPr>
              <a:t> il nutriente limitante.</a:t>
            </a:r>
          </a:p>
        </p:txBody>
      </p:sp>
      <p:sp>
        <p:nvSpPr>
          <p:cNvPr id="1004548" name="Text Box 4"/>
          <p:cNvSpPr txBox="1">
            <a:spLocks noChangeArrowheads="1"/>
          </p:cNvSpPr>
          <p:nvPr/>
        </p:nvSpPr>
        <p:spPr bwMode="auto">
          <a:xfrm>
            <a:off x="2307525" y="393443"/>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1004635" name="Group 91"/>
          <p:cNvGraphicFramePr>
            <a:graphicFrameLocks noGrp="1"/>
          </p:cNvGraphicFramePr>
          <p:nvPr/>
        </p:nvGraphicFramePr>
        <p:xfrm>
          <a:off x="1516062" y="2404408"/>
          <a:ext cx="6210300" cy="2133600"/>
        </p:xfrm>
        <a:graphic>
          <a:graphicData uri="http://schemas.openxmlformats.org/drawingml/2006/table">
            <a:tbl>
              <a:tblPr/>
              <a:tblGrid>
                <a:gridCol w="3105150">
                  <a:extLst>
                    <a:ext uri="{9D8B030D-6E8A-4147-A177-3AD203B41FA5}">
                      <a16:colId xmlns:a16="http://schemas.microsoft.com/office/drawing/2014/main" val="20000"/>
                    </a:ext>
                  </a:extLst>
                </a:gridCol>
                <a:gridCol w="3105150">
                  <a:extLst>
                    <a:ext uri="{9D8B030D-6E8A-4147-A177-3AD203B41FA5}">
                      <a16:colId xmlns:a16="http://schemas.microsoft.com/office/drawing/2014/main" val="20001"/>
                    </a:ext>
                  </a:extLst>
                </a:gridCol>
              </a:tblGrid>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C</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O</a:t>
                      </a:r>
                      <a:r>
                        <a:rPr kumimoji="0" lang="en-GB"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Symbol" pitchFamily="18" charset="2"/>
                          <a:cs typeface="Times New Roman" pitchFamily="18" charset="0"/>
                        </a:rPr>
                        <a:t>m, </a:t>
                      </a:r>
                      <a:r>
                        <a:rPr kumimoji="0" lang="it-IT" sz="1400" b="0" i="1" u="none" strike="noStrike" cap="none" normalizeH="0" baseline="0">
                          <a:ln>
                            <a:noFill/>
                          </a:ln>
                          <a:solidFill>
                            <a:schemeClr val="tx1"/>
                          </a:solidFill>
                          <a:effectLst/>
                          <a:latin typeface="Times New Roman" pitchFamily="18" charset="0"/>
                          <a:cs typeface="Times New Roman" pitchFamily="18" charset="0"/>
                        </a:rPr>
                        <a:t>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0,37</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0,52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0,3</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0,61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0,70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0,80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6</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0,89</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CasellaDiTesto 8">
            <a:extLst>
              <a:ext uri="{FF2B5EF4-FFF2-40B4-BE49-F238E27FC236}">
                <a16:creationId xmlns:a16="http://schemas.microsoft.com/office/drawing/2014/main" id="{74D1656C-D252-4B41-9E53-AC0EF836AE8B}"/>
              </a:ext>
            </a:extLst>
          </p:cNvPr>
          <p:cNvSpPr txBox="1"/>
          <p:nvPr/>
        </p:nvSpPr>
        <p:spPr>
          <a:xfrm>
            <a:off x="1612784" y="5692259"/>
            <a:ext cx="4634916" cy="369332"/>
          </a:xfrm>
          <a:prstGeom prst="rect">
            <a:avLst/>
          </a:prstGeom>
          <a:noFill/>
        </p:spPr>
        <p:txBody>
          <a:bodyPr wrap="square">
            <a:spAutoFit/>
          </a:bodyPr>
          <a:lstStyle/>
          <a:p>
            <a:r>
              <a:rPr lang="it-IT" sz="1800" b="1" dirty="0">
                <a:solidFill>
                  <a:srgbClr val="FF0000"/>
                </a:solidFill>
                <a:latin typeface="Symbol" pitchFamily="18" charset="2"/>
                <a:cs typeface="Times New Roman" pitchFamily="18" charset="0"/>
              </a:rPr>
              <a:t>m = </a:t>
            </a:r>
            <a:r>
              <a:rPr lang="it-IT" sz="1800" b="1" dirty="0" err="1">
                <a:solidFill>
                  <a:srgbClr val="FF0000"/>
                </a:solidFill>
                <a:latin typeface="Symbol" pitchFamily="18" charset="2"/>
                <a:cs typeface="Times New Roman" pitchFamily="18" charset="0"/>
              </a:rPr>
              <a:t>m</a:t>
            </a:r>
            <a:r>
              <a:rPr lang="it-IT" sz="1800" b="1" baseline="-30000" dirty="0" err="1">
                <a:solidFill>
                  <a:srgbClr val="FF0000"/>
                </a:solidFill>
                <a:cs typeface="Times New Roman" pitchFamily="18" charset="0"/>
              </a:rPr>
              <a:t>max</a:t>
            </a:r>
            <a:r>
              <a:rPr lang="it-IT" sz="1800" b="1" dirty="0">
                <a:solidFill>
                  <a:srgbClr val="FF0000"/>
                </a:solidFill>
                <a:cs typeface="Times New Roman" pitchFamily="18" charset="0"/>
              </a:rPr>
              <a:t> Co/(Ko +Co)</a:t>
            </a:r>
            <a:endParaRPr lang="it-IT"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9</a:t>
            </a:fld>
            <a:endParaRPr lang="it-IT"/>
          </a:p>
        </p:txBody>
      </p:sp>
      <p:sp>
        <p:nvSpPr>
          <p:cNvPr id="1004547" name="Rectangle 3"/>
          <p:cNvSpPr>
            <a:spLocks noChangeArrowheads="1"/>
          </p:cNvSpPr>
          <p:nvPr/>
        </p:nvSpPr>
        <p:spPr bwMode="auto">
          <a:xfrm>
            <a:off x="0" y="1191809"/>
            <a:ext cx="9144000" cy="4524315"/>
          </a:xfrm>
          <a:prstGeom prst="rect">
            <a:avLst/>
          </a:prstGeom>
          <a:noFill/>
          <a:ln w="9525">
            <a:noFill/>
            <a:miter lim="800000"/>
            <a:headEnd/>
            <a:tailEnd/>
          </a:ln>
          <a:effectLst/>
        </p:spPr>
        <p:txBody>
          <a:bodyPr>
            <a:spAutoFit/>
          </a:bodyPr>
          <a:lstStyle/>
          <a:p>
            <a:pPr algn="just"/>
            <a:endParaRPr lang="it-IT" sz="800" b="1" dirty="0">
              <a:solidFill>
                <a:srgbClr val="000000"/>
              </a:solidFill>
              <a:cs typeface="Times New Roman" pitchFamily="18" charset="0"/>
            </a:endParaRPr>
          </a:p>
          <a:p>
            <a:pPr algn="just"/>
            <a:r>
              <a:rPr lang="it-IT" sz="2000" b="1" i="1" u="sng" dirty="0">
                <a:solidFill>
                  <a:srgbClr val="FF0000"/>
                </a:solidFill>
                <a:cs typeface="Times New Roman" pitchFamily="18" charset="0"/>
              </a:rPr>
              <a:t>Esercizio 59</a:t>
            </a:r>
            <a:r>
              <a:rPr lang="it-IT" sz="2000" i="1" dirty="0">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 </a:t>
            </a:r>
            <a:endParaRPr lang="en-GB"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Calcolare la costante di </a:t>
            </a:r>
            <a:r>
              <a:rPr lang="it-IT" sz="2000" i="1" dirty="0" err="1">
                <a:solidFill>
                  <a:srgbClr val="000000"/>
                </a:solidFill>
                <a:cs typeface="Times New Roman" pitchFamily="18" charset="0"/>
              </a:rPr>
              <a:t>Monod</a:t>
            </a:r>
            <a:r>
              <a:rPr lang="it-IT" sz="2000" i="1" dirty="0">
                <a:solidFill>
                  <a:srgbClr val="000000"/>
                </a:solidFill>
                <a:cs typeface="Times New Roman" pitchFamily="18" charset="0"/>
              </a:rPr>
              <a:t> (K</a:t>
            </a:r>
            <a:r>
              <a:rPr lang="it-IT" sz="2000" i="1" baseline="-30000" dirty="0">
                <a:solidFill>
                  <a:srgbClr val="000000"/>
                </a:solidFill>
                <a:cs typeface="Times New Roman" pitchFamily="18" charset="0"/>
              </a:rPr>
              <a:t>O</a:t>
            </a:r>
            <a:r>
              <a:rPr lang="it-IT" sz="2000" i="1" dirty="0">
                <a:solidFill>
                  <a:srgbClr val="000000"/>
                </a:solidFill>
                <a:cs typeface="Times New Roman" pitchFamily="18" charset="0"/>
              </a:rPr>
              <a:t>)  per l’assunzione dell’ossigeno da parte della cellula e </a:t>
            </a:r>
            <a:r>
              <a:rPr lang="it-IT" sz="2000" i="1" dirty="0" err="1">
                <a:solidFill>
                  <a:srgbClr val="000000"/>
                </a:solidFill>
                <a:latin typeface="Symbol" pitchFamily="18" charset="2"/>
                <a:cs typeface="Times New Roman" pitchFamily="18" charset="0"/>
              </a:rPr>
              <a:t>m</a:t>
            </a:r>
            <a:r>
              <a:rPr lang="it-IT" sz="2000" i="1" baseline="-30000" dirty="0" err="1">
                <a:solidFill>
                  <a:srgbClr val="000000"/>
                </a:solidFill>
                <a:cs typeface="Times New Roman" pitchFamily="18" charset="0"/>
              </a:rPr>
              <a:t>max</a:t>
            </a:r>
            <a:r>
              <a:rPr lang="it-IT" sz="2000" i="1" dirty="0">
                <a:solidFill>
                  <a:srgbClr val="000000"/>
                </a:solidFill>
                <a:cs typeface="Times New Roman" pitchFamily="18" charset="0"/>
              </a:rPr>
              <a:t> quando l’ossigeno </a:t>
            </a:r>
            <a:r>
              <a:rPr lang="it-IT" sz="2000" i="1" dirty="0" err="1">
                <a:solidFill>
                  <a:srgbClr val="000000"/>
                </a:solidFill>
                <a:cs typeface="Times New Roman" pitchFamily="18" charset="0"/>
              </a:rPr>
              <a:t>é</a:t>
            </a:r>
            <a:r>
              <a:rPr lang="it-IT" sz="2000" i="1" dirty="0">
                <a:solidFill>
                  <a:srgbClr val="000000"/>
                </a:solidFill>
                <a:cs typeface="Times New Roman" pitchFamily="18" charset="0"/>
              </a:rPr>
              <a:t> il nutriente limitante.</a:t>
            </a:r>
          </a:p>
        </p:txBody>
      </p:sp>
      <p:sp>
        <p:nvSpPr>
          <p:cNvPr id="1004548" name="Text Box 4"/>
          <p:cNvSpPr txBox="1">
            <a:spLocks noChangeArrowheads="1"/>
          </p:cNvSpPr>
          <p:nvPr/>
        </p:nvSpPr>
        <p:spPr bwMode="auto">
          <a:xfrm>
            <a:off x="2182812" y="707182"/>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 name="CasellaDiTesto 8">
            <a:extLst>
              <a:ext uri="{FF2B5EF4-FFF2-40B4-BE49-F238E27FC236}">
                <a16:creationId xmlns:a16="http://schemas.microsoft.com/office/drawing/2014/main" id="{74D1656C-D252-4B41-9E53-AC0EF836AE8B}"/>
              </a:ext>
            </a:extLst>
          </p:cNvPr>
          <p:cNvSpPr txBox="1"/>
          <p:nvPr/>
        </p:nvSpPr>
        <p:spPr>
          <a:xfrm>
            <a:off x="1671507" y="5801446"/>
            <a:ext cx="4634916" cy="369332"/>
          </a:xfrm>
          <a:prstGeom prst="rect">
            <a:avLst/>
          </a:prstGeom>
          <a:noFill/>
        </p:spPr>
        <p:txBody>
          <a:bodyPr wrap="square">
            <a:spAutoFit/>
          </a:bodyPr>
          <a:lstStyle/>
          <a:p>
            <a:r>
              <a:rPr lang="it-IT" sz="1800" i="1" dirty="0">
                <a:solidFill>
                  <a:srgbClr val="000000"/>
                </a:solidFill>
                <a:latin typeface="Symbol" pitchFamily="18" charset="2"/>
                <a:cs typeface="Times New Roman" pitchFamily="18" charset="0"/>
              </a:rPr>
              <a:t>m = </a:t>
            </a:r>
            <a:r>
              <a:rPr lang="it-IT" sz="1800" i="1" dirty="0" err="1">
                <a:solidFill>
                  <a:srgbClr val="000000"/>
                </a:solidFill>
                <a:latin typeface="Symbol" pitchFamily="18" charset="2"/>
                <a:cs typeface="Times New Roman" pitchFamily="18" charset="0"/>
              </a:rPr>
              <a:t>m</a:t>
            </a:r>
            <a:r>
              <a:rPr lang="it-IT" sz="1800" i="1" baseline="-30000" dirty="0" err="1">
                <a:solidFill>
                  <a:srgbClr val="000000"/>
                </a:solidFill>
                <a:cs typeface="Times New Roman" pitchFamily="18" charset="0"/>
              </a:rPr>
              <a:t>max</a:t>
            </a:r>
            <a:r>
              <a:rPr lang="it-IT" sz="1800" i="1" dirty="0">
                <a:solidFill>
                  <a:srgbClr val="000000"/>
                </a:solidFill>
                <a:cs typeface="Times New Roman" pitchFamily="18" charset="0"/>
              </a:rPr>
              <a:t> Co/(Ko +Co)</a:t>
            </a:r>
            <a:endParaRPr lang="it-IT" dirty="0"/>
          </a:p>
        </p:txBody>
      </p:sp>
      <p:pic>
        <p:nvPicPr>
          <p:cNvPr id="2" name="Immagine 1">
            <a:extLst>
              <a:ext uri="{FF2B5EF4-FFF2-40B4-BE49-F238E27FC236}">
                <a16:creationId xmlns:a16="http://schemas.microsoft.com/office/drawing/2014/main" id="{9E5FD255-243B-479D-8042-6BA2349A7384}"/>
              </a:ext>
            </a:extLst>
          </p:cNvPr>
          <p:cNvPicPr>
            <a:picLocks noChangeAspect="1"/>
          </p:cNvPicPr>
          <p:nvPr/>
        </p:nvPicPr>
        <p:blipFill>
          <a:blip r:embed="rId2"/>
          <a:stretch>
            <a:fillRect/>
          </a:stretch>
        </p:blipFill>
        <p:spPr>
          <a:xfrm>
            <a:off x="177116" y="2051184"/>
            <a:ext cx="4578493" cy="2755631"/>
          </a:xfrm>
          <a:prstGeom prst="rect">
            <a:avLst/>
          </a:prstGeom>
        </p:spPr>
      </p:pic>
    </p:spTree>
    <p:extLst>
      <p:ext uri="{BB962C8B-B14F-4D97-AF65-F5344CB8AC3E}">
        <p14:creationId xmlns:p14="http://schemas.microsoft.com/office/powerpoint/2010/main" val="157237153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392</TotalTime>
  <Words>3012</Words>
  <Application>Microsoft Office PowerPoint</Application>
  <PresentationFormat>Presentazione su schermo (4:3)</PresentationFormat>
  <Paragraphs>396</Paragraphs>
  <Slides>25</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25</vt:i4>
      </vt:variant>
    </vt:vector>
  </HeadingPairs>
  <TitlesOfParts>
    <vt:vector size="34" baseType="lpstr">
      <vt:lpstr>Aptos</vt:lpstr>
      <vt:lpstr>Arial</vt:lpstr>
      <vt:lpstr>Arial</vt:lpstr>
      <vt:lpstr>Calibri</vt:lpstr>
      <vt:lpstr>Calibri Light</vt:lpstr>
      <vt:lpstr>Cambria Math</vt:lpstr>
      <vt:lpstr>Symbol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Silvia Tabasso</dc:creator>
  <cp:lastModifiedBy>Silvia Tabasso</cp:lastModifiedBy>
  <cp:revision>47</cp:revision>
  <dcterms:created xsi:type="dcterms:W3CDTF">2023-11-21T12:05:46Z</dcterms:created>
  <dcterms:modified xsi:type="dcterms:W3CDTF">2024-12-10T14:37:20Z</dcterms:modified>
</cp:coreProperties>
</file>